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94" r:id="rId1"/>
    <p:sldMasterId id="2147483695" r:id="rId2"/>
  </p:sldMasterIdLst>
  <p:notesMasterIdLst>
    <p:notesMasterId r:id="rId17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429" r:id="rId52"/>
    <p:sldId id="305" r:id="rId53"/>
    <p:sldId id="306" r:id="rId54"/>
    <p:sldId id="307" r:id="rId55"/>
    <p:sldId id="308" r:id="rId56"/>
    <p:sldId id="309" r:id="rId57"/>
    <p:sldId id="310" r:id="rId58"/>
    <p:sldId id="311"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8" r:id="rId74"/>
    <p:sldId id="329"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7" r:id="rId91"/>
    <p:sldId id="348" r:id="rId92"/>
    <p:sldId id="349" r:id="rId93"/>
    <p:sldId id="350" r:id="rId94"/>
    <p:sldId id="351" r:id="rId95"/>
    <p:sldId id="352" r:id="rId96"/>
    <p:sldId id="353" r:id="rId97"/>
    <p:sldId id="354" r:id="rId98"/>
    <p:sldId id="355" r:id="rId99"/>
    <p:sldId id="357" r:id="rId100"/>
    <p:sldId id="358" r:id="rId101"/>
    <p:sldId id="359" r:id="rId102"/>
    <p:sldId id="360" r:id="rId103"/>
    <p:sldId id="361" r:id="rId104"/>
    <p:sldId id="362" r:id="rId105"/>
    <p:sldId id="363"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42369D-BBDE-45E9-9432-52CF0CD94709}">
  <a:tblStyle styleId="{AF42369D-BBDE-45E9-9432-52CF0CD9470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88654E-6C2C-4F02-B8E8-13FF10C2A99D}"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EF6E6"/>
          </a:solidFill>
        </a:fill>
      </a:tcStyle>
    </a:wholeTbl>
    <a:band1H>
      <a:tcTxStyle/>
      <a:tcStyle>
        <a:tcBdr/>
        <a:fill>
          <a:solidFill>
            <a:srgbClr val="DCEDCA"/>
          </a:solidFill>
        </a:fill>
      </a:tcStyle>
    </a:band1H>
    <a:band2H>
      <a:tcTxStyle/>
      <a:tcStyle>
        <a:tcBdr/>
      </a:tcStyle>
    </a:band2H>
    <a:band1V>
      <a:tcTxStyle/>
      <a:tcStyle>
        <a:tcBdr/>
        <a:fill>
          <a:solidFill>
            <a:srgbClr val="DCED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3611" autoAdjust="0"/>
  </p:normalViewPr>
  <p:slideViewPr>
    <p:cSldViewPr snapToGrid="0">
      <p:cViewPr varScale="1">
        <p:scale>
          <a:sx n="80" d="100"/>
          <a:sy n="80" d="100"/>
        </p:scale>
        <p:origin x="2560" y="192"/>
      </p:cViewPr>
      <p:guideLst/>
    </p:cSldViewPr>
  </p:slideViewPr>
  <p:notesTextViewPr>
    <p:cViewPr>
      <p:scale>
        <a:sx n="1" d="1"/>
        <a:sy n="1" d="1"/>
      </p:scale>
      <p:origin x="0" y="-232"/>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slide" Target="slides/slide168.xml"/><Relationship Id="rId171" Type="http://schemas.openxmlformats.org/officeDocument/2006/relationships/notesMaster" Target="notesMasters/notesMaster1.xml"/><Relationship Id="rId172" Type="http://schemas.openxmlformats.org/officeDocument/2006/relationships/presProps" Target="presProps.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73" Type="http://schemas.openxmlformats.org/officeDocument/2006/relationships/viewProps" Target="viewProps.xml"/><Relationship Id="rId174" Type="http://schemas.openxmlformats.org/officeDocument/2006/relationships/theme" Target="theme/theme1.xml"/><Relationship Id="rId175"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69920" cy="48172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143588" y="0"/>
            <a:ext cx="3169920" cy="48172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9474"/>
            <a:ext cx="3169920" cy="48172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988047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campusmvp.es/recursos/post/frikadas-juegos-para-aprender-a-programar-en-ensamblador.aspx"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57" name="Shape 35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1</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3071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49" name="Shape 44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7781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Shape 1260"/>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61" name="Shape 126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6628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Shape 126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68" name="Shape 126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36551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Shape 127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76" name="Shape 127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6709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Shape 128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84" name="Shape 128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529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 y la modificación de un programa creado previamente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300" name="Shape 130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105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03354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Shape 130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07" name="Shape 130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71345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Shape 131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18" name="Shape 131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Revisar la importancia del uso de las interfaces</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Ser consciente de </a:t>
            </a:r>
            <a:r>
              <a:rPr lang="en-US"/>
              <a:t>cómo</a:t>
            </a:r>
            <a:r>
              <a:rPr lang="en-US" b="0" i="0" u="none" strike="noStrike" cap="none">
                <a:solidFill>
                  <a:schemeClr val="dk1"/>
                </a:solidFill>
                <a:latin typeface="Calibri"/>
                <a:ea typeface="Calibri"/>
                <a:cs typeface="Calibri"/>
                <a:sym typeface="Calibri"/>
              </a:rPr>
              <a:t> esta funcionalidad de Java es la solución a la herencia múltiple</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Enfatizar la diferencia entre interfaces y clases abstractas</a:t>
            </a:r>
            <a:endParaRPr/>
          </a:p>
          <a:p>
            <a:pPr marL="742902" marR="0" lvl="1" indent="-171450" algn="l" rtl="0">
              <a:spcBef>
                <a:spcPts val="0"/>
              </a:spcBef>
              <a:spcAft>
                <a:spcPts val="0"/>
              </a:spcAft>
              <a:buClr>
                <a:schemeClr val="dk1"/>
              </a:buClr>
              <a:buSzPts val="1800"/>
              <a:buFont typeface="Arial"/>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¿Cómo puedo solucionar en JAVA un problema de herencia múltiple?  A través del uso de Interfaces</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b="0" i="0" u="none" strike="noStrike" cap="none">
              <a:solidFill>
                <a:schemeClr val="dk1"/>
              </a:solidFill>
              <a:latin typeface="Calibri"/>
              <a:ea typeface="Calibri"/>
              <a:cs typeface="Calibri"/>
              <a:sym typeface="Calibri"/>
            </a:endParaRPr>
          </a:p>
        </p:txBody>
      </p:sp>
      <p:sp>
        <p:nvSpPr>
          <p:cNvPr id="1319" name="Shape 131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107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031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Shape 132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25" name="Shape 132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858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Shape 1330"/>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31" name="Shape 133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2665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39" name="Shape 133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36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8" name="Shape 46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Puntos clave: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 </a:t>
            </a:r>
            <a:r>
              <a:rPr lang="en-US" sz="1200" b="1" i="0" u="none" strike="noStrike" cap="none">
                <a:solidFill>
                  <a:schemeClr val="dk1"/>
                </a:solidFill>
                <a:latin typeface="Calibri"/>
                <a:ea typeface="Calibri"/>
                <a:cs typeface="Calibri"/>
                <a:sym typeface="Calibri"/>
              </a:rPr>
              <a:t>J2SE o simplemente Java SE</a:t>
            </a:r>
            <a:r>
              <a:rPr lang="en-US" sz="1200" b="0" i="0" u="none" strike="noStrike" cap="none">
                <a:solidFill>
                  <a:schemeClr val="dk1"/>
                </a:solidFill>
                <a:latin typeface="Calibri"/>
                <a:ea typeface="Calibri"/>
                <a:cs typeface="Calibri"/>
                <a:sym typeface="Calibri"/>
              </a:rPr>
              <a:t>: Java 2 Standard Edition o Java Standard Edition. Orientado al desarrollo de aplicaciones cliente / servidor. No incluye soporte a tecnologías para internet. Es la base para las otras distribuciones Java</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 </a:t>
            </a:r>
            <a:r>
              <a:rPr lang="en-US" sz="1200" b="1" i="0" u="none" strike="noStrike" cap="none">
                <a:solidFill>
                  <a:schemeClr val="dk1"/>
                </a:solidFill>
                <a:latin typeface="Calibri"/>
                <a:ea typeface="Calibri"/>
                <a:cs typeface="Calibri"/>
                <a:sym typeface="Calibri"/>
              </a:rPr>
              <a:t>J2EE:</a:t>
            </a:r>
            <a:r>
              <a:rPr lang="en-US" sz="1200" b="0" i="0" u="none" strike="noStrike" cap="none">
                <a:solidFill>
                  <a:schemeClr val="dk1"/>
                </a:solidFill>
                <a:latin typeface="Calibri"/>
                <a:ea typeface="Calibri"/>
                <a:cs typeface="Calibri"/>
                <a:sym typeface="Calibri"/>
              </a:rPr>
              <a:t> Java 2 Enterprise Edition. Orientado a empresas y a la integración entre sistemas. Incluye soporte a tecnologías para internet. Su base es J2SE. Es la plataforma que utilizaremos nosotros en este curso por ser la más utilizada.</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 </a:t>
            </a:r>
            <a:r>
              <a:rPr lang="en-US" sz="1200" b="1" i="0" u="none" strike="noStrike" cap="none">
                <a:solidFill>
                  <a:schemeClr val="dk1"/>
                </a:solidFill>
                <a:latin typeface="Calibri"/>
                <a:ea typeface="Calibri"/>
                <a:cs typeface="Calibri"/>
                <a:sym typeface="Calibri"/>
              </a:rPr>
              <a:t>J2ME</a:t>
            </a:r>
            <a:r>
              <a:rPr lang="en-US" sz="1200" b="0" i="0" u="none" strike="noStrike" cap="none">
                <a:solidFill>
                  <a:schemeClr val="dk1"/>
                </a:solidFill>
                <a:latin typeface="Calibri"/>
                <a:ea typeface="Calibri"/>
                <a:cs typeface="Calibri"/>
                <a:sym typeface="Calibri"/>
              </a:rPr>
              <a:t>: Java 2 Micro Edition. Orientado a pequeños dispositivos móviles (teléfonos, tabletas, etc.).</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69" name="Shape 46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11</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52975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Shape 135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55" name="Shape 135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8479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Shape 136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63" name="Shape 136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5106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Shape 137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79" name="Shape 137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1243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Shape 138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5" name="Shape 138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 y la modificación de un programa creado previamente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386" name="Shape 138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114</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36473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Shape 139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3" name="Shape 1393"/>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Ser consciente de la importancia del uso de las colecciones</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Poder definir el uso de las colecciones más comunes.</a:t>
            </a:r>
            <a:endParaRPr/>
          </a:p>
          <a:p>
            <a:pPr marL="742902" marR="0" lvl="1" indent="-171450" algn="l" rtl="0">
              <a:spcBef>
                <a:spcPts val="0"/>
              </a:spcBef>
              <a:spcAft>
                <a:spcPts val="0"/>
              </a:spcAft>
              <a:buClr>
                <a:schemeClr val="dk1"/>
              </a:buClr>
              <a:buSzPts val="1800"/>
              <a:buFont typeface="Arial"/>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¿Cómo puedo saber qué colección es la más adecuada para utilizar en un momento dado? Refiriéndonos a material de apoyo, buscando en foros y analizando bien el tipo de problema a utilizar para tomar en cuenta el objetivo primario de cada una de las colecciones, para así poder elegir la que nos resulte más conveniente de acuerdo a las especificaciones del problema en cuestión.</a:t>
            </a:r>
            <a:endParaRPr/>
          </a:p>
          <a:p>
            <a:pPr marL="285750" marR="0" lvl="1" indent="-209550" algn="l" rtl="0">
              <a:lnSpc>
                <a:spcPct val="100000"/>
              </a:lnSpc>
              <a:spcBef>
                <a:spcPts val="0"/>
              </a:spcBef>
              <a:spcAft>
                <a:spcPts val="0"/>
              </a:spcAft>
              <a:buClr>
                <a:schemeClr val="dk1"/>
              </a:buClr>
              <a:buSzPts val="1200"/>
              <a:buFont typeface="Arial"/>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b="0" i="0" u="none" strike="noStrike" cap="none">
              <a:solidFill>
                <a:schemeClr val="dk1"/>
              </a:solidFill>
              <a:latin typeface="Calibri"/>
              <a:ea typeface="Calibri"/>
              <a:cs typeface="Calibri"/>
              <a:sym typeface="Calibri"/>
            </a:endParaRPr>
          </a:p>
        </p:txBody>
      </p:sp>
      <p:sp>
        <p:nvSpPr>
          <p:cNvPr id="1394" name="Shape 139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115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5559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Shape 139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0" name="Shape 140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93560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Shape 140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06" name="Shape 140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6821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Shape 141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13" name="Shape 141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2916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Shape 141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20" name="Shape 142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050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Shape 142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27" name="Shape 142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6902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7" name="Shape 48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0053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Shape 143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34" name="Shape 143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6647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Shape 144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42" name="Shape 144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8023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Shape 144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50" name="Shape 145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7386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Shape 145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57" name="Shape 145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18496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Shape 146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65" name="Shape 146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5369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Shape 147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72" name="Shape 147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2816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Shape 147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78" name="Shape 147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2554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Shape 148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85" name="Shape 148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993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Shape 149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92" name="Shape 149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2946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Shape 149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99" name="Shape 149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4157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5" name="Shape 49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Tiempo sugerido: (10 minutos)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i="0" u="none" strike="noStrike" cap="none">
                <a:solidFill>
                  <a:schemeClr val="dk1"/>
                </a:solidFill>
                <a:latin typeface="Calibri"/>
                <a:ea typeface="Calibri"/>
                <a:cs typeface="Calibri"/>
                <a:sym typeface="Calibri"/>
              </a:rPr>
              <a:t>Puntos clave: </a:t>
            </a:r>
            <a:endParaRPr sz="2000"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Instalar la herramienta</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Configurar variable de entorno</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Verificar instalación</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¿Cómo puedo verificar que mi instalación quedó bien hecha?  La ventana de comandos nos debe </a:t>
            </a:r>
            <a:r>
              <a:rPr lang="en-US"/>
              <a:t>mostrar</a:t>
            </a:r>
            <a:r>
              <a:rPr lang="en-US" b="0" i="0" u="none" strike="noStrike" cap="none">
                <a:solidFill>
                  <a:schemeClr val="dk1"/>
                </a:solidFill>
                <a:latin typeface="Calibri"/>
                <a:ea typeface="Calibri"/>
                <a:cs typeface="Calibri"/>
                <a:sym typeface="Calibri"/>
              </a:rPr>
              <a:t> información sobre la versión de </a:t>
            </a:r>
            <a:r>
              <a:rPr lang="en-US"/>
              <a:t>J</a:t>
            </a:r>
            <a:r>
              <a:rPr lang="en-US" b="0" i="0" u="none" strike="noStrike" cap="none">
                <a:solidFill>
                  <a:schemeClr val="dk1"/>
                </a:solidFill>
                <a:latin typeface="Calibri"/>
                <a:ea typeface="Calibri"/>
                <a:cs typeface="Calibri"/>
                <a:sym typeface="Calibri"/>
              </a:rPr>
              <a:t>ava</a:t>
            </a:r>
            <a:endParaRPr/>
          </a:p>
          <a:p>
            <a:pPr marL="285750" marR="0" lvl="1" indent="-2730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Luego verificamos la configuración de la variable</a:t>
            </a:r>
            <a:endParaRPr/>
          </a:p>
          <a:p>
            <a:pPr marL="800052" marR="0" lvl="1" indent="-29210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Abrimos una ventana de consola</a:t>
            </a:r>
            <a:endParaRPr/>
          </a:p>
          <a:p>
            <a:pPr marL="800052" marR="0" lvl="1" indent="-29210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Escribimos: echo %JAVA_HOME%</a:t>
            </a:r>
            <a:endParaRPr/>
          </a:p>
          <a:p>
            <a:pPr marL="800052" marR="0" lvl="1" indent="-29210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Nos debería mostrar la ruta de instalación de Java</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sz="1200" b="0" i="0" u="none" strike="noStrike" cap="none">
              <a:solidFill>
                <a:schemeClr val="dk1"/>
              </a:solidFill>
              <a:latin typeface="Calibri"/>
              <a:ea typeface="Calibri"/>
              <a:cs typeface="Calibri"/>
              <a:sym typeface="Calibri"/>
            </a:endParaRPr>
          </a:p>
        </p:txBody>
      </p:sp>
      <p:sp>
        <p:nvSpPr>
          <p:cNvPr id="496" name="Shape 49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2122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Shape 150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6" name="Shape 150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 y la modificación de un programa creado previamente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507" name="Shape 150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131</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35001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Shape 151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14" name="Shape 151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Ser consciente de la importancia del uso de estas características dentro del lenguaje.</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ts val="1200"/>
              <a:buFont typeface="Arial"/>
              <a:buNone/>
            </a:pPr>
            <a:r>
              <a:rPr lang="en-US" b="0" i="0" u="none" strike="noStrike" cap="none">
                <a:solidFill>
                  <a:schemeClr val="dk1"/>
                </a:solidFill>
                <a:latin typeface="Calibri"/>
                <a:ea typeface="Calibri"/>
                <a:cs typeface="Calibri"/>
                <a:sym typeface="Calibri"/>
              </a:rPr>
              <a:t>Preguntas de reflexión y respuestas ideales:</a:t>
            </a:r>
            <a:endParaRPr/>
          </a:p>
          <a:p>
            <a:pPr marL="0" marR="0" lvl="1" indent="0" algn="l" rtl="0">
              <a:lnSpc>
                <a:spcPct val="100000"/>
              </a:lnSpc>
              <a:spcBef>
                <a:spcPts val="0"/>
              </a:spcBef>
              <a:spcAft>
                <a:spcPts val="0"/>
              </a:spcAft>
              <a:buClr>
                <a:schemeClr val="dk1"/>
              </a:buClr>
              <a:buSzPts val="1200"/>
              <a:buFont typeface="Arial"/>
              <a:buNone/>
            </a:pPr>
            <a:endParaRPr b="0" i="0" u="none" strike="noStrike" cap="none">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ts val="1200"/>
              <a:buFont typeface="Arial"/>
              <a:buNone/>
            </a:pPr>
            <a:r>
              <a:rPr lang="en-US" b="0" i="0" u="none" strike="noStrike" cap="none">
                <a:solidFill>
                  <a:schemeClr val="dk1"/>
                </a:solidFill>
                <a:latin typeface="Calibri"/>
                <a:ea typeface="Calibri"/>
                <a:cs typeface="Calibri"/>
                <a:sym typeface="Calibri"/>
              </a:rPr>
              <a:t>¿Cuál es la importancia del uso de estos elementos y características en el desarrollo de mis programas? Aquí se puede pedir a los </a:t>
            </a:r>
            <a:r>
              <a:rPr lang="en-US"/>
              <a:t>participantes</a:t>
            </a:r>
            <a:r>
              <a:rPr lang="en-US" b="0" i="0" u="none" strike="noStrike" cap="none">
                <a:solidFill>
                  <a:schemeClr val="dk1"/>
                </a:solidFill>
                <a:latin typeface="Calibri"/>
                <a:ea typeface="Calibri"/>
                <a:cs typeface="Calibri"/>
                <a:sym typeface="Calibri"/>
              </a:rPr>
              <a:t> que hagan una búsqueda de unos minutos en Google para recuperar experiencias de otros programadores, contribuciones en foros, etc. Para revisar la relevancia del uso y conocimiento de estos recursos.</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b="0" i="0" u="none" strike="noStrike" cap="none">
              <a:solidFill>
                <a:schemeClr val="dk1"/>
              </a:solidFill>
              <a:latin typeface="Calibri"/>
              <a:ea typeface="Calibri"/>
              <a:cs typeface="Calibri"/>
              <a:sym typeface="Calibri"/>
            </a:endParaRPr>
          </a:p>
        </p:txBody>
      </p:sp>
      <p:sp>
        <p:nvSpPr>
          <p:cNvPr id="1515" name="Shape 151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132</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32527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Shape 1520"/>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21" name="Shape 152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97316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Shape 152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30" name="Shape 153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72187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Shape 153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37" name="Shape 153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2560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Shape 154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45" name="Shape 154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500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Shape 155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52" name="Shape 155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07604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Shape 155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59" name="Shape 155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636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Shape 156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66" name="Shape 156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983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Shape 157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73" name="Shape 157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143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2" name="Shape 50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Tiempo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sugerido</a:t>
            </a:r>
            <a:r>
              <a:rPr lang="en-US" sz="1200" b="0" i="0" u="none" strike="noStrike" cap="none" dirty="0">
                <a:solidFill>
                  <a:schemeClr val="dk1"/>
                </a:solidFill>
                <a:latin typeface="Calibri"/>
                <a:ea typeface="Calibri"/>
                <a:cs typeface="Calibri"/>
                <a:sym typeface="Calibri"/>
              </a:rPr>
              <a:t>: (10 </a:t>
            </a:r>
            <a:r>
              <a:rPr lang="en-US" sz="1200" b="0" i="0" u="none" strike="noStrike" cap="none" dirty="0" err="1">
                <a:solidFill>
                  <a:schemeClr val="dk1"/>
                </a:solidFill>
                <a:latin typeface="Calibri"/>
                <a:ea typeface="Calibri"/>
                <a:cs typeface="Calibri"/>
                <a:sym typeface="Calibri"/>
              </a:rPr>
              <a:t>minutos</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Materiales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necesarios</a:t>
            </a:r>
            <a:r>
              <a:rPr lang="en-US" sz="1200" b="0" i="0" u="none" strike="noStrike" cap="none" dirty="0">
                <a:solidFill>
                  <a:schemeClr val="dk1"/>
                </a:solidFill>
                <a:latin typeface="Calibri"/>
                <a:ea typeface="Calibri"/>
                <a:cs typeface="Calibri"/>
                <a:sym typeface="Calibri"/>
              </a:rPr>
              <a:t> para la </a:t>
            </a:r>
            <a:r>
              <a:rPr lang="en-US" sz="1200" b="0" i="0" u="none" strike="noStrike" cap="none" dirty="0" err="1">
                <a:solidFill>
                  <a:schemeClr val="dk1"/>
                </a:solidFill>
                <a:latin typeface="Calibri"/>
                <a:ea typeface="Calibri"/>
                <a:cs typeface="Calibri"/>
                <a:sym typeface="Calibri"/>
              </a:rPr>
              <a:t>actividad</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práctica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Computadora</a:t>
            </a:r>
            <a:r>
              <a:rPr lang="en-US" sz="1200" b="0" i="0" u="none" strike="noStrike" cap="none" dirty="0">
                <a:solidFill>
                  <a:schemeClr val="dk1"/>
                </a:solidFill>
                <a:latin typeface="Calibri"/>
                <a:ea typeface="Calibri"/>
                <a:cs typeface="Calibri"/>
                <a:sym typeface="Calibri"/>
              </a:rPr>
              <a:t> con </a:t>
            </a:r>
            <a:r>
              <a:rPr lang="en-US" sz="1200" b="0" i="0" u="none" strike="noStrike" cap="none" dirty="0" err="1">
                <a:solidFill>
                  <a:schemeClr val="dk1"/>
                </a:solidFill>
                <a:latin typeface="Calibri"/>
                <a:ea typeface="Calibri"/>
                <a:cs typeface="Calibri"/>
                <a:sym typeface="Calibri"/>
              </a:rPr>
              <a:t>conexión</a:t>
            </a:r>
            <a:r>
              <a:rPr lang="en-US" sz="1200" b="0" i="0" u="none" strike="noStrike" cap="none" dirty="0">
                <a:solidFill>
                  <a:schemeClr val="dk1"/>
                </a:solidFill>
                <a:latin typeface="Calibri"/>
                <a:ea typeface="Calibri"/>
                <a:cs typeface="Calibri"/>
                <a:sym typeface="Calibri"/>
              </a:rPr>
              <a:t> a Internet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b="0" i="0" u="none" strike="noStrike" cap="none" dirty="0" err="1">
                <a:solidFill>
                  <a:schemeClr val="dk1"/>
                </a:solidFill>
                <a:latin typeface="Calibri"/>
                <a:ea typeface="Calibri"/>
                <a:cs typeface="Calibri"/>
                <a:sym typeface="Calibri"/>
              </a:rPr>
              <a:t>Preguntas</a:t>
            </a:r>
            <a:r>
              <a:rPr lang="en-US" b="0" i="0" u="none" strike="noStrike" cap="none" dirty="0">
                <a:solidFill>
                  <a:schemeClr val="dk1"/>
                </a:solidFill>
                <a:latin typeface="Calibri"/>
                <a:ea typeface="Calibri"/>
                <a:cs typeface="Calibri"/>
                <a:sym typeface="Calibri"/>
              </a:rPr>
              <a:t> de </a:t>
            </a:r>
            <a:r>
              <a:rPr lang="en-US" b="0" i="0" u="none" strike="noStrike" cap="none" dirty="0" err="1">
                <a:solidFill>
                  <a:schemeClr val="dk1"/>
                </a:solidFill>
                <a:latin typeface="Calibri"/>
                <a:ea typeface="Calibri"/>
                <a:cs typeface="Calibri"/>
                <a:sym typeface="Calibri"/>
              </a:rPr>
              <a:t>reflexión</a:t>
            </a:r>
            <a:r>
              <a:rPr lang="en-US" b="0" i="0" u="none" strike="noStrike" cap="none" dirty="0">
                <a:solidFill>
                  <a:schemeClr val="dk1"/>
                </a:solidFill>
                <a:latin typeface="Calibri"/>
                <a:ea typeface="Calibri"/>
                <a:cs typeface="Calibri"/>
                <a:sym typeface="Calibri"/>
              </a:rPr>
              <a:t> y </a:t>
            </a:r>
            <a:r>
              <a:rPr lang="en-US" b="0" i="0" u="none" strike="noStrike" cap="none" dirty="0" err="1">
                <a:solidFill>
                  <a:schemeClr val="dk1"/>
                </a:solidFill>
                <a:latin typeface="Calibri"/>
                <a:ea typeface="Calibri"/>
                <a:cs typeface="Calibri"/>
                <a:sym typeface="Calibri"/>
              </a:rPr>
              <a:t>respuestas</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ideales</a:t>
            </a:r>
            <a:r>
              <a:rPr lang="en-US"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Clr>
                <a:schemeClr val="dk1"/>
              </a:buClr>
              <a:buSzPts val="1200"/>
              <a:buFont typeface="Arial"/>
              <a:buNone/>
            </a:pPr>
            <a:endParaRPr b="0" i="0" u="none" strike="noStrike" cap="none" dirty="0">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b="0" i="0" u="none" strike="noStrike" cap="none" dirty="0">
                <a:solidFill>
                  <a:schemeClr val="dk1"/>
                </a:solidFill>
                <a:latin typeface="Calibri"/>
                <a:ea typeface="Calibri"/>
                <a:cs typeface="Calibri"/>
                <a:sym typeface="Calibri"/>
              </a:rPr>
              <a:t>¿</a:t>
            </a:r>
            <a:r>
              <a:rPr lang="en-US" b="0" i="0" u="none" strike="noStrike" cap="none" dirty="0" err="1">
                <a:solidFill>
                  <a:schemeClr val="dk1"/>
                </a:solidFill>
                <a:latin typeface="Calibri"/>
                <a:ea typeface="Calibri"/>
                <a:cs typeface="Calibri"/>
                <a:sym typeface="Calibri"/>
              </a:rPr>
              <a:t>Cómo</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puedo</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verificar</a:t>
            </a:r>
            <a:r>
              <a:rPr lang="en-US" b="0" i="0" u="none" strike="noStrike" cap="none" dirty="0">
                <a:solidFill>
                  <a:schemeClr val="dk1"/>
                </a:solidFill>
                <a:latin typeface="Calibri"/>
                <a:ea typeface="Calibri"/>
                <a:cs typeface="Calibri"/>
                <a:sym typeface="Calibri"/>
              </a:rPr>
              <a:t> que mi </a:t>
            </a:r>
            <a:r>
              <a:rPr lang="en-US" b="0" i="0" u="none" strike="noStrike" cap="none" dirty="0" err="1">
                <a:solidFill>
                  <a:schemeClr val="dk1"/>
                </a:solidFill>
                <a:latin typeface="Calibri"/>
                <a:ea typeface="Calibri"/>
                <a:cs typeface="Calibri"/>
                <a:sym typeface="Calibri"/>
              </a:rPr>
              <a:t>instalación</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quedó</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bien</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hecha</a:t>
            </a:r>
            <a:r>
              <a:rPr lang="en-US" b="0" i="0" u="none" strike="noStrike" cap="none" dirty="0">
                <a:solidFill>
                  <a:schemeClr val="dk1"/>
                </a:solidFill>
                <a:latin typeface="Calibri"/>
                <a:ea typeface="Calibri"/>
                <a:cs typeface="Calibri"/>
                <a:sym typeface="Calibri"/>
              </a:rPr>
              <a:t>?  </a:t>
            </a:r>
            <a:endParaRPr lang="en-US" b="0" i="0" u="none" strike="noStrike" cap="none" dirty="0" smtClean="0">
              <a:solidFill>
                <a:schemeClr val="dk1"/>
              </a:solidFill>
              <a:latin typeface="Calibri"/>
              <a:ea typeface="Calibri"/>
              <a:cs typeface="Calibri"/>
              <a:sym typeface="Calibri"/>
            </a:endParaRPr>
          </a:p>
          <a:p>
            <a:pPr marL="742950" marR="0" lvl="2" indent="-285750" algn="l" rtl="0">
              <a:lnSpc>
                <a:spcPct val="100000"/>
              </a:lnSpc>
              <a:spcBef>
                <a:spcPts val="0"/>
              </a:spcBef>
              <a:spcAft>
                <a:spcPts val="0"/>
              </a:spcAft>
              <a:buClr>
                <a:schemeClr val="dk1"/>
              </a:buClr>
              <a:buSzPts val="1200"/>
              <a:buFont typeface="Arial"/>
              <a:buChar char="•"/>
            </a:pPr>
            <a:r>
              <a:rPr lang="en-US" b="0" i="0" u="none" strike="noStrike" cap="none" dirty="0" smtClean="0">
                <a:solidFill>
                  <a:schemeClr val="dk1"/>
                </a:solidFill>
                <a:latin typeface="Calibri"/>
                <a:ea typeface="Calibri"/>
                <a:cs typeface="Calibri"/>
                <a:sym typeface="Calibri"/>
              </a:rPr>
              <a:t>La </a:t>
            </a:r>
            <a:r>
              <a:rPr lang="en-US" b="0" i="0" u="none" strike="noStrike" cap="none" dirty="0" err="1">
                <a:solidFill>
                  <a:schemeClr val="dk1"/>
                </a:solidFill>
                <a:latin typeface="Calibri"/>
                <a:ea typeface="Calibri"/>
                <a:cs typeface="Calibri"/>
                <a:sym typeface="Calibri"/>
              </a:rPr>
              <a:t>ventana</a:t>
            </a:r>
            <a:r>
              <a:rPr lang="en-US" b="0" i="0" u="none" strike="noStrike" cap="none" dirty="0">
                <a:solidFill>
                  <a:schemeClr val="dk1"/>
                </a:solidFill>
                <a:latin typeface="Calibri"/>
                <a:ea typeface="Calibri"/>
                <a:cs typeface="Calibri"/>
                <a:sym typeface="Calibri"/>
              </a:rPr>
              <a:t> de </a:t>
            </a:r>
            <a:r>
              <a:rPr lang="en-US" b="0" i="0" u="none" strike="noStrike" cap="none" dirty="0" err="1">
                <a:solidFill>
                  <a:schemeClr val="dk1"/>
                </a:solidFill>
                <a:latin typeface="Calibri"/>
                <a:ea typeface="Calibri"/>
                <a:cs typeface="Calibri"/>
                <a:sym typeface="Calibri"/>
              </a:rPr>
              <a:t>comandos</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nos</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debe</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mostar</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información</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sobre</a:t>
            </a:r>
            <a:r>
              <a:rPr lang="en-US" b="0" i="0" u="none" strike="noStrike" cap="none" dirty="0">
                <a:solidFill>
                  <a:schemeClr val="dk1"/>
                </a:solidFill>
                <a:latin typeface="Calibri"/>
                <a:ea typeface="Calibri"/>
                <a:cs typeface="Calibri"/>
                <a:sym typeface="Calibri"/>
              </a:rPr>
              <a:t> la </a:t>
            </a:r>
            <a:r>
              <a:rPr lang="en-US" b="0" i="0" u="none" strike="noStrike" cap="none" dirty="0" err="1">
                <a:solidFill>
                  <a:schemeClr val="dk1"/>
                </a:solidFill>
                <a:latin typeface="Calibri"/>
                <a:ea typeface="Calibri"/>
                <a:cs typeface="Calibri"/>
                <a:sym typeface="Calibri"/>
              </a:rPr>
              <a:t>versión</a:t>
            </a:r>
            <a:r>
              <a:rPr lang="en-US" b="0" i="0" u="none" strike="noStrike" cap="none" dirty="0">
                <a:solidFill>
                  <a:schemeClr val="dk1"/>
                </a:solidFill>
                <a:latin typeface="Calibri"/>
                <a:ea typeface="Calibri"/>
                <a:cs typeface="Calibri"/>
                <a:sym typeface="Calibri"/>
              </a:rPr>
              <a:t> de java</a:t>
            </a:r>
            <a:endParaRPr dirty="0"/>
          </a:p>
          <a:p>
            <a:pPr marL="285750" marR="0" lvl="1" indent="-273050" algn="l" rtl="0">
              <a:lnSpc>
                <a:spcPct val="100000"/>
              </a:lnSpc>
              <a:spcBef>
                <a:spcPts val="0"/>
              </a:spcBef>
              <a:spcAft>
                <a:spcPts val="0"/>
              </a:spcAft>
              <a:buClr>
                <a:schemeClr val="dk1"/>
              </a:buClr>
              <a:buSzPts val="1200"/>
              <a:buFont typeface="Arial"/>
              <a:buChar char="•"/>
            </a:pPr>
            <a:r>
              <a:rPr lang="en-US" b="0" i="0" u="none" strike="noStrike" cap="none" dirty="0" err="1">
                <a:solidFill>
                  <a:schemeClr val="dk1"/>
                </a:solidFill>
                <a:latin typeface="Calibri"/>
                <a:ea typeface="Calibri"/>
                <a:cs typeface="Calibri"/>
                <a:sym typeface="Calibri"/>
              </a:rPr>
              <a:t>Luego</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verificamos</a:t>
            </a:r>
            <a:r>
              <a:rPr lang="en-US" b="0" i="0" u="none" strike="noStrike" cap="none" dirty="0">
                <a:solidFill>
                  <a:schemeClr val="dk1"/>
                </a:solidFill>
                <a:latin typeface="Calibri"/>
                <a:ea typeface="Calibri"/>
                <a:cs typeface="Calibri"/>
                <a:sym typeface="Calibri"/>
              </a:rPr>
              <a:t> la </a:t>
            </a:r>
            <a:r>
              <a:rPr lang="en-US" b="0" i="0" u="none" strike="noStrike" cap="none" dirty="0" err="1">
                <a:solidFill>
                  <a:schemeClr val="dk1"/>
                </a:solidFill>
                <a:latin typeface="Calibri"/>
                <a:ea typeface="Calibri"/>
                <a:cs typeface="Calibri"/>
                <a:sym typeface="Calibri"/>
              </a:rPr>
              <a:t>configuración</a:t>
            </a:r>
            <a:r>
              <a:rPr lang="en-US" b="0" i="0" u="none" strike="noStrike" cap="none" dirty="0">
                <a:solidFill>
                  <a:schemeClr val="dk1"/>
                </a:solidFill>
                <a:latin typeface="Calibri"/>
                <a:ea typeface="Calibri"/>
                <a:cs typeface="Calibri"/>
                <a:sym typeface="Calibri"/>
              </a:rPr>
              <a:t> de la variable</a:t>
            </a:r>
            <a:endParaRPr dirty="0"/>
          </a:p>
          <a:p>
            <a:pPr marL="800052" marR="0" lvl="1" indent="-292100" algn="l" rtl="0">
              <a:spcBef>
                <a:spcPts val="0"/>
              </a:spcBef>
              <a:spcAft>
                <a:spcPts val="0"/>
              </a:spcAft>
              <a:buClr>
                <a:schemeClr val="dk1"/>
              </a:buClr>
              <a:buSzPts val="1200"/>
              <a:buFont typeface="Arial"/>
              <a:buChar char="•"/>
            </a:pPr>
            <a:r>
              <a:rPr lang="en-US" b="0" i="0" u="none" strike="noStrike" cap="none" dirty="0" err="1">
                <a:solidFill>
                  <a:schemeClr val="dk1"/>
                </a:solidFill>
                <a:latin typeface="Calibri"/>
                <a:ea typeface="Calibri"/>
                <a:cs typeface="Calibri"/>
                <a:sym typeface="Calibri"/>
              </a:rPr>
              <a:t>Abrimos</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una</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ventana</a:t>
            </a:r>
            <a:r>
              <a:rPr lang="en-US" b="0" i="0" u="none" strike="noStrike" cap="none" dirty="0">
                <a:solidFill>
                  <a:schemeClr val="dk1"/>
                </a:solidFill>
                <a:latin typeface="Calibri"/>
                <a:ea typeface="Calibri"/>
                <a:cs typeface="Calibri"/>
                <a:sym typeface="Calibri"/>
              </a:rPr>
              <a:t> de </a:t>
            </a:r>
            <a:r>
              <a:rPr lang="en-US" b="0" i="0" u="none" strike="noStrike" cap="none" dirty="0" err="1">
                <a:solidFill>
                  <a:schemeClr val="dk1"/>
                </a:solidFill>
                <a:latin typeface="Calibri"/>
                <a:ea typeface="Calibri"/>
                <a:cs typeface="Calibri"/>
                <a:sym typeface="Calibri"/>
              </a:rPr>
              <a:t>consola</a:t>
            </a:r>
            <a:endParaRPr dirty="0"/>
          </a:p>
          <a:p>
            <a:pPr marL="800052" marR="0" lvl="1" indent="-292100" algn="l" rtl="0">
              <a:spcBef>
                <a:spcPts val="0"/>
              </a:spcBef>
              <a:spcAft>
                <a:spcPts val="0"/>
              </a:spcAft>
              <a:buClr>
                <a:schemeClr val="dk1"/>
              </a:buClr>
              <a:buSzPts val="1200"/>
              <a:buFont typeface="Arial"/>
              <a:buChar char="•"/>
            </a:pPr>
            <a:r>
              <a:rPr lang="en-US" b="0" i="0" u="none" strike="noStrike" cap="none" dirty="0" err="1">
                <a:solidFill>
                  <a:schemeClr val="dk1"/>
                </a:solidFill>
                <a:latin typeface="Calibri"/>
                <a:ea typeface="Calibri"/>
                <a:cs typeface="Calibri"/>
                <a:sym typeface="Calibri"/>
              </a:rPr>
              <a:t>Escribimos</a:t>
            </a:r>
            <a:r>
              <a:rPr lang="en-US" b="0" i="0" u="none" strike="noStrike" cap="none" dirty="0">
                <a:solidFill>
                  <a:schemeClr val="dk1"/>
                </a:solidFill>
                <a:latin typeface="Calibri"/>
                <a:ea typeface="Calibri"/>
                <a:cs typeface="Calibri"/>
                <a:sym typeface="Calibri"/>
              </a:rPr>
              <a:t>: echo %JAVA_HOME%</a:t>
            </a:r>
            <a:endParaRPr dirty="0"/>
          </a:p>
          <a:p>
            <a:pPr marL="800052" marR="0" lvl="1" indent="-292100" algn="l" rtl="0">
              <a:spcBef>
                <a:spcPts val="0"/>
              </a:spcBef>
              <a:spcAft>
                <a:spcPts val="0"/>
              </a:spcAft>
              <a:buClr>
                <a:schemeClr val="dk1"/>
              </a:buClr>
              <a:buSzPts val="1200"/>
              <a:buFont typeface="Arial"/>
              <a:buChar char="•"/>
            </a:pPr>
            <a:r>
              <a:rPr lang="en-US" b="0" i="0" u="none" strike="noStrike" cap="none" dirty="0">
                <a:solidFill>
                  <a:schemeClr val="dk1"/>
                </a:solidFill>
                <a:latin typeface="Calibri"/>
                <a:ea typeface="Calibri"/>
                <a:cs typeface="Calibri"/>
                <a:sym typeface="Calibri"/>
              </a:rPr>
              <a:t>Nos </a:t>
            </a:r>
            <a:r>
              <a:rPr lang="en-US" b="0" i="0" u="none" strike="noStrike" cap="none" dirty="0" err="1">
                <a:solidFill>
                  <a:schemeClr val="dk1"/>
                </a:solidFill>
                <a:latin typeface="Calibri"/>
                <a:ea typeface="Calibri"/>
                <a:cs typeface="Calibri"/>
                <a:sym typeface="Calibri"/>
              </a:rPr>
              <a:t>debería</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mostrar</a:t>
            </a:r>
            <a:r>
              <a:rPr lang="en-US" b="0" i="0" u="none" strike="noStrike" cap="none" dirty="0">
                <a:solidFill>
                  <a:schemeClr val="dk1"/>
                </a:solidFill>
                <a:latin typeface="Calibri"/>
                <a:ea typeface="Calibri"/>
                <a:cs typeface="Calibri"/>
                <a:sym typeface="Calibri"/>
              </a:rPr>
              <a:t> la </a:t>
            </a:r>
            <a:r>
              <a:rPr lang="en-US" b="0" i="0" u="none" strike="noStrike" cap="none" dirty="0" err="1">
                <a:solidFill>
                  <a:schemeClr val="dk1"/>
                </a:solidFill>
                <a:latin typeface="Calibri"/>
                <a:ea typeface="Calibri"/>
                <a:cs typeface="Calibri"/>
                <a:sym typeface="Calibri"/>
              </a:rPr>
              <a:t>ruta</a:t>
            </a:r>
            <a:r>
              <a:rPr lang="en-US" b="0" i="0" u="none" strike="noStrike" cap="none" dirty="0">
                <a:solidFill>
                  <a:schemeClr val="dk1"/>
                </a:solidFill>
                <a:latin typeface="Calibri"/>
                <a:ea typeface="Calibri"/>
                <a:cs typeface="Calibri"/>
                <a:sym typeface="Calibri"/>
              </a:rPr>
              <a:t> de </a:t>
            </a:r>
            <a:r>
              <a:rPr lang="en-US" b="0" i="0" u="none" strike="noStrike" cap="none" dirty="0" err="1">
                <a:solidFill>
                  <a:schemeClr val="dk1"/>
                </a:solidFill>
                <a:latin typeface="Calibri"/>
                <a:ea typeface="Calibri"/>
                <a:cs typeface="Calibri"/>
                <a:sym typeface="Calibri"/>
              </a:rPr>
              <a:t>instalación</a:t>
            </a:r>
            <a:r>
              <a:rPr lang="en-US" b="0" i="0" u="none" strike="noStrike" cap="none" dirty="0">
                <a:solidFill>
                  <a:schemeClr val="dk1"/>
                </a:solidFill>
                <a:latin typeface="Calibri"/>
                <a:ea typeface="Calibri"/>
                <a:cs typeface="Calibri"/>
                <a:sym typeface="Calibri"/>
              </a:rPr>
              <a:t> de Java</a:t>
            </a:r>
            <a:endParaRPr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Conexión</a:t>
            </a:r>
            <a:r>
              <a:rPr lang="en-US" sz="1200" b="0" i="0" u="none" strike="noStrike" cap="none" dirty="0">
                <a:solidFill>
                  <a:schemeClr val="dk1"/>
                </a:solidFill>
                <a:latin typeface="Calibri"/>
                <a:ea typeface="Calibri"/>
                <a:cs typeface="Calibri"/>
                <a:sym typeface="Calibri"/>
              </a:rPr>
              <a:t> a las </a:t>
            </a:r>
            <a:r>
              <a:rPr lang="en-US" sz="1200" b="0" i="0" u="none" strike="noStrike" cap="none" dirty="0" err="1">
                <a:solidFill>
                  <a:schemeClr val="dk1"/>
                </a:solidFill>
                <a:latin typeface="Calibri"/>
                <a:ea typeface="Calibri"/>
                <a:cs typeface="Calibri"/>
                <a:sym typeface="Calibri"/>
              </a:rPr>
              <a:t>mentalidades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comportamientos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Comunicación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porque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será</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necesaria</a:t>
            </a:r>
            <a:r>
              <a:rPr lang="en-US" sz="1200" b="0" i="0" u="none" strike="noStrike" cap="none" dirty="0">
                <a:solidFill>
                  <a:schemeClr val="dk1"/>
                </a:solidFill>
                <a:latin typeface="Calibri"/>
                <a:ea typeface="Calibri"/>
                <a:cs typeface="Calibri"/>
                <a:sym typeface="Calibri"/>
              </a:rPr>
              <a:t> la </a:t>
            </a:r>
            <a:r>
              <a:rPr lang="en-US" dirty="0" err="1"/>
              <a:t>participación</a:t>
            </a:r>
            <a:r>
              <a:rPr lang="en-US" sz="1200" b="0" i="0" u="none" strike="noStrike" cap="none" dirty="0">
                <a:solidFill>
                  <a:schemeClr val="dk1"/>
                </a:solidFill>
                <a:latin typeface="Calibri"/>
                <a:ea typeface="Calibri"/>
                <a:cs typeface="Calibri"/>
                <a:sym typeface="Calibri"/>
              </a:rPr>
              <a:t> y el </a:t>
            </a:r>
            <a:r>
              <a:rPr lang="en-US" sz="1200" b="0" i="0" u="none" strike="noStrike" cap="none" dirty="0" err="1">
                <a:solidFill>
                  <a:schemeClr val="dk1"/>
                </a:solidFill>
                <a:latin typeface="Calibri"/>
                <a:ea typeface="Calibri"/>
                <a:cs typeface="Calibri"/>
                <a:sym typeface="Calibri"/>
              </a:rPr>
              <a:t>compartir</a:t>
            </a:r>
            <a:r>
              <a:rPr lang="en-US" sz="1200" b="0" i="0" u="none" strike="noStrike" cap="none" dirty="0">
                <a:solidFill>
                  <a:schemeClr val="dk1"/>
                </a:solidFill>
                <a:latin typeface="Calibri"/>
                <a:ea typeface="Calibri"/>
                <a:cs typeface="Calibri"/>
                <a:sym typeface="Calibri"/>
              </a:rPr>
              <a:t> con </a:t>
            </a:r>
            <a:r>
              <a:rPr lang="en-US" sz="1200" b="0" i="0" u="none" strike="noStrike" cap="none" dirty="0" err="1">
                <a:solidFill>
                  <a:schemeClr val="dk1"/>
                </a:solidFill>
                <a:latin typeface="Calibri"/>
                <a:ea typeface="Calibri"/>
                <a:cs typeface="Calibri"/>
                <a:sym typeface="Calibri"/>
              </a:rPr>
              <a:t>otros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 </a:t>
            </a:r>
            <a:r>
              <a:rPr lang="en-US" sz="1200" b="0" i="0" u="none" strike="noStrike" cap="none" dirty="0" err="1">
                <a:solidFill>
                  <a:schemeClr val="dk1"/>
                </a:solidFill>
                <a:latin typeface="Calibri"/>
                <a:ea typeface="Calibri"/>
                <a:cs typeface="Calibri"/>
                <a:sym typeface="Calibri"/>
              </a:rPr>
              <a:t>futuro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porque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trabajaremos</a:t>
            </a:r>
            <a:r>
              <a:rPr lang="en-US" sz="1200" b="0" i="0" u="none" strike="noStrike" cap="none" dirty="0">
                <a:solidFill>
                  <a:schemeClr val="dk1"/>
                </a:solidFill>
                <a:latin typeface="Calibri"/>
                <a:ea typeface="Calibri"/>
                <a:cs typeface="Calibri"/>
                <a:sym typeface="Calibri"/>
              </a:rPr>
              <a:t> con la </a:t>
            </a:r>
            <a:r>
              <a:rPr lang="en-US" sz="1200" b="0" i="0" u="none" strike="noStrike" cap="none" dirty="0" err="1">
                <a:solidFill>
                  <a:schemeClr val="dk1"/>
                </a:solidFill>
                <a:latin typeface="Calibri"/>
                <a:ea typeface="Calibri"/>
                <a:cs typeface="Calibri"/>
                <a:sym typeface="Calibri"/>
              </a:rPr>
              <a:t>herramienta</a:t>
            </a:r>
            <a:r>
              <a:rPr lang="en-US" sz="1200" b="0" i="0" u="none" strike="noStrike" cap="none" dirty="0">
                <a:solidFill>
                  <a:schemeClr val="dk1"/>
                </a:solidFill>
                <a:latin typeface="Calibri"/>
                <a:ea typeface="Calibri"/>
                <a:cs typeface="Calibri"/>
                <a:sym typeface="Calibri"/>
              </a:rPr>
              <a:t> que se </a:t>
            </a:r>
            <a:r>
              <a:rPr lang="en-US" sz="1200" b="0" i="0" u="none" strike="noStrike" cap="none" dirty="0" err="1">
                <a:solidFill>
                  <a:schemeClr val="dk1"/>
                </a:solidFill>
                <a:latin typeface="Calibri"/>
                <a:ea typeface="Calibri"/>
                <a:cs typeface="Calibri"/>
                <a:sym typeface="Calibri"/>
              </a:rPr>
              <a:t>utilizará</a:t>
            </a:r>
            <a:r>
              <a:rPr lang="en-US" sz="1200" b="0" i="0" u="none" strike="noStrike" cap="none" dirty="0">
                <a:solidFill>
                  <a:schemeClr val="dk1"/>
                </a:solidFill>
                <a:latin typeface="Calibri"/>
                <a:ea typeface="Calibri"/>
                <a:cs typeface="Calibri"/>
                <a:sym typeface="Calibri"/>
              </a:rPr>
              <a:t> el resto del </a:t>
            </a:r>
            <a:r>
              <a:rPr lang="en-US" sz="1200" b="0" i="0" u="none" strike="noStrike" cap="none" dirty="0" err="1">
                <a:solidFill>
                  <a:schemeClr val="dk1"/>
                </a:solidFill>
                <a:latin typeface="Calibri"/>
                <a:ea typeface="Calibri"/>
                <a:cs typeface="Calibri"/>
                <a:sym typeface="Calibri"/>
              </a:rPr>
              <a:t>curso</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503" name="Shape 50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14</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10680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Shape 157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80" name="Shape 158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98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Shape 158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87" name="Shape 158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145609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Shape 159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96" name="Shape 159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93008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Shape 160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03" name="Shape 160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50047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Shape 160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10" name="Shape 161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89946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Shape 161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17" name="Shape 161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6944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Shape 162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24" name="Shape 162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38615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Shape 163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32" name="Shape 163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 y la modificación de un programa creado previamente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633" name="Shape 163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148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78087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Shape 163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40" name="Shape 1640"/>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Revisar la relevancia del uso de Streams de entrada y salida</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Comparar el manejo de archivos locales contra el uso de bases de datos</a:t>
            </a:r>
            <a:endParaRPr/>
          </a:p>
          <a:p>
            <a:pPr marL="742902" marR="0" lvl="1" indent="-171450" algn="l" rtl="0">
              <a:spcBef>
                <a:spcPts val="0"/>
              </a:spcBef>
              <a:spcAft>
                <a:spcPts val="0"/>
              </a:spcAft>
              <a:buClr>
                <a:schemeClr val="dk1"/>
              </a:buClr>
              <a:buSzPts val="1800"/>
              <a:buFont typeface="Arial"/>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b="0" i="0" u="none" strike="noStrike" cap="none">
                <a:solidFill>
                  <a:schemeClr val="dk1"/>
                </a:solidFill>
                <a:latin typeface="Calibri"/>
                <a:ea typeface="Calibri"/>
                <a:cs typeface="Calibri"/>
                <a:sym typeface="Calibri"/>
              </a:rPr>
              <a:t>Preguntas de reflexión y respuestas ideales:</a:t>
            </a:r>
            <a:endParaRPr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¿Qué crees que resulte más conveniente, el uso de almacenamiento local con recursos del lenguaje, o el uso de un almacenamiento externo, como podría ser el manejo de Bases de datos? No hay una respuesta correcta, la conclusión final deberá ser de que depende del tipo de planteamiento la decisión de lo que resulte más conveniente.</a:t>
            </a:r>
            <a:endParaRPr b="0" i="0" u="none" strike="noStrike" cap="none">
              <a:solidFill>
                <a:schemeClr val="dk1"/>
              </a:solidFill>
              <a:latin typeface="Calibri"/>
              <a:ea typeface="Calibri"/>
              <a:cs typeface="Calibri"/>
              <a:sym typeface="Calibri"/>
            </a:endParaRPr>
          </a:p>
          <a:p>
            <a:pPr marL="285750" marR="0" lvl="1" indent="-209550" algn="l" rtl="0">
              <a:lnSpc>
                <a:spcPct val="100000"/>
              </a:lnSpc>
              <a:spcBef>
                <a:spcPts val="0"/>
              </a:spcBef>
              <a:spcAft>
                <a:spcPts val="0"/>
              </a:spcAft>
              <a:buClr>
                <a:schemeClr val="dk1"/>
              </a:buClr>
              <a:buSzPts val="1200"/>
              <a:buFont typeface="Arial"/>
              <a:buNone/>
            </a:pPr>
            <a:endParaRPr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sz="1200" b="0" i="0" u="none" strike="noStrike" cap="none">
              <a:solidFill>
                <a:schemeClr val="dk1"/>
              </a:solidFill>
              <a:latin typeface="Calibri"/>
              <a:ea typeface="Calibri"/>
              <a:cs typeface="Calibri"/>
              <a:sym typeface="Calibri"/>
            </a:endParaRPr>
          </a:p>
        </p:txBody>
      </p:sp>
      <p:sp>
        <p:nvSpPr>
          <p:cNvPr id="1641" name="Shape 164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149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01785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Shape 164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47" name="Shape 164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1774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1" name="Shape 51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Puntos clave: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Verificar la instalación desde la ventana de comandos</a:t>
            </a:r>
            <a:endParaRPr sz="1200" b="0" i="0" u="none" strike="noStrike" cap="none">
              <a:solidFill>
                <a:schemeClr val="dk1"/>
              </a:solidFill>
              <a:latin typeface="Calibri"/>
              <a:ea typeface="Calibri"/>
              <a:cs typeface="Calibri"/>
              <a:sym typeface="Calibri"/>
            </a:endParaRPr>
          </a:p>
        </p:txBody>
      </p:sp>
      <p:sp>
        <p:nvSpPr>
          <p:cNvPr id="512" name="Shape 51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38480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Shape 165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56" name="Shape 165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6558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Shape 166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64" name="Shape 166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12215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Shape 166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70" name="Shape 167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3395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Shape 167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78" name="Shape 167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4381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Shape 168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84" name="Shape 168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06583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Shape 169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92" name="Shape 169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65595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Shape 169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98" name="Shape 169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450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Shape 170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04" name="Shape 170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3667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Shape 170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10" name="Shape 171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49992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Shape 171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16" name="Shape 171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469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Puntos clave: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Verificar la correcta configuración de la variable de entorno.</a:t>
            </a:r>
            <a:endParaRPr sz="1200" b="0" i="0" u="none" strike="noStrike" cap="none">
              <a:solidFill>
                <a:schemeClr val="dk1"/>
              </a:solidFill>
              <a:latin typeface="Calibri"/>
              <a:ea typeface="Calibri"/>
              <a:cs typeface="Calibri"/>
              <a:sym typeface="Calibri"/>
            </a:endParaRPr>
          </a:p>
        </p:txBody>
      </p:sp>
      <p:sp>
        <p:nvSpPr>
          <p:cNvPr id="521" name="Shape 52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513669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Shape 172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22" name="Shape 172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22687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Shape 172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28" name="Shape 172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4082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Shape 173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34" name="Shape 173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2589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Shape 173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40" name="Shape 174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86025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Shape 174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46" name="Shape 174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5513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Shape 175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53" name="Shape 1753"/>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 hora, 30 minutos)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 y la modificación de un programa creado previamente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754" name="Shape 175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166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012968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Shape 176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1" name="Shape 176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(10 minutos)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fortalezas encuentras en el lenguaje Java comparado con otros que conozcas?</a:t>
            </a:r>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fue para ti lo más complicado de este tema?</a:t>
            </a:r>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Una vez que conoces los fundamentos de desarrollo Java, ¿Por qué crees que sea un lenguaje tan popular?</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No hay respuestas ideales, aquí la reflexión servirá tanto al alumno como al profesor para medir la apreciación que se tuvo del tema</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p:txBody>
      </p:sp>
      <p:sp>
        <p:nvSpPr>
          <p:cNvPr id="1762" name="Shape 176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167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358763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Shape 176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8" name="Shape 176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Tiempo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sugerido</a:t>
            </a:r>
            <a:r>
              <a:rPr lang="en-US" sz="1200" b="0" i="0" u="none" strike="noStrike" cap="none" dirty="0">
                <a:solidFill>
                  <a:schemeClr val="dk1"/>
                </a:solidFill>
                <a:latin typeface="Calibri"/>
                <a:ea typeface="Calibri"/>
                <a:cs typeface="Calibri"/>
                <a:sym typeface="Calibri"/>
              </a:rPr>
              <a:t>: (20 </a:t>
            </a:r>
            <a:r>
              <a:rPr lang="en-US" sz="1200" b="0" i="0" u="none" strike="noStrike" cap="none" dirty="0" err="1">
                <a:solidFill>
                  <a:schemeClr val="dk1"/>
                </a:solidFill>
                <a:latin typeface="Calibri"/>
                <a:ea typeface="Calibri"/>
                <a:cs typeface="Calibri"/>
                <a:sym typeface="Calibri"/>
              </a:rPr>
              <a:t>minutos</a:t>
            </a:r>
            <a:r>
              <a:rPr lang="en-US" sz="1200"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Cómo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revisar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objetivos</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aprendizaje</a:t>
            </a:r>
            <a:r>
              <a:rPr lang="en-US" sz="1200"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285750" indent="-285750">
              <a:buClr>
                <a:schemeClr val="dk1"/>
              </a:buClr>
              <a:buSzPts val="2400"/>
              <a:buFont typeface="Arial"/>
              <a:buChar char="•"/>
            </a:pPr>
            <a:r>
              <a:rPr lang="es-MX" sz="1200" dirty="0" smtClean="0"/>
              <a:t>¿Cómo le explicarías a alguien que no está en el curso cómo utilizar _______ (los recursos que vimos)? </a:t>
            </a:r>
          </a:p>
          <a:p>
            <a:pPr marL="285750" lvl="0" indent="-285750">
              <a:buClr>
                <a:schemeClr val="dk1"/>
              </a:buClr>
              <a:buSzPts val="2400"/>
              <a:buFont typeface="Arial"/>
              <a:buChar char="•"/>
            </a:pPr>
            <a:r>
              <a:rPr lang="es-MX" sz="1200" dirty="0" smtClean="0">
                <a:solidFill>
                  <a:schemeClr val="dk1"/>
                </a:solidFill>
                <a:latin typeface="Arial"/>
                <a:ea typeface="Arial"/>
                <a:cs typeface="Arial"/>
                <a:sym typeface="Arial"/>
              </a:rPr>
              <a:t>¿Da una definición de </a:t>
            </a:r>
            <a:r>
              <a:rPr lang="es-MX" sz="1200" dirty="0" smtClean="0"/>
              <a:t>_______ (los recursos que vimos)</a:t>
            </a:r>
            <a:r>
              <a:rPr lang="es-MX" sz="1200" dirty="0" smtClean="0">
                <a:solidFill>
                  <a:schemeClr val="dk1"/>
                </a:solidFill>
                <a:latin typeface="Arial"/>
                <a:ea typeface="Arial"/>
                <a:cs typeface="Arial"/>
                <a:sym typeface="Arial"/>
              </a:rPr>
              <a:t>?</a:t>
            </a:r>
            <a:endParaRPr lang="es-MX" dirty="0" smtClean="0"/>
          </a:p>
          <a:p>
            <a:pPr marL="342900" lvl="0" indent="-342900">
              <a:buClr>
                <a:schemeClr val="dk1"/>
              </a:buClr>
              <a:buSzPts val="2400"/>
              <a:buFont typeface="Arial" panose="020B0604020202020204" pitchFamily="34" charset="0"/>
              <a:buChar char="•"/>
            </a:pPr>
            <a:r>
              <a:rPr lang="es-MX" sz="1200" dirty="0" smtClean="0">
                <a:solidFill>
                  <a:schemeClr val="dk1"/>
                </a:solidFill>
              </a:rPr>
              <a:t>Cambia el ejercicio</a:t>
            </a:r>
            <a:r>
              <a:rPr lang="es-MX" sz="1200" dirty="0" smtClean="0">
                <a:solidFill>
                  <a:schemeClr val="dk1"/>
                </a:solidFill>
                <a:latin typeface="Arial"/>
                <a:ea typeface="Arial"/>
                <a:cs typeface="Arial"/>
                <a:sym typeface="Arial"/>
              </a:rPr>
              <a:t> de los autos </a:t>
            </a:r>
            <a:r>
              <a:rPr lang="es-MX" sz="1200" dirty="0" smtClean="0">
                <a:solidFill>
                  <a:schemeClr val="dk1"/>
                </a:solidFill>
              </a:rPr>
              <a:t>por </a:t>
            </a:r>
            <a:r>
              <a:rPr lang="es-MX" sz="1200" dirty="0" smtClean="0">
                <a:solidFill>
                  <a:schemeClr val="dk1"/>
                </a:solidFill>
                <a:latin typeface="Arial"/>
                <a:ea typeface="Arial"/>
                <a:cs typeface="Arial"/>
                <a:sym typeface="Arial"/>
              </a:rPr>
              <a:t>otro problema de aplicación distinto</a:t>
            </a:r>
            <a:r>
              <a:rPr lang="es-MX" sz="1200" dirty="0" smtClean="0">
                <a:solidFill>
                  <a:schemeClr val="dk1"/>
                </a:solidFill>
              </a:rPr>
              <a:t> para el tema de: _______ (los recursos que vimos)</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Los </a:t>
            </a:r>
            <a:r>
              <a:rPr lang="en-US" sz="1200" b="0" i="0" u="none" strike="noStrike" cap="none" dirty="0" err="1">
                <a:solidFill>
                  <a:schemeClr val="dk1"/>
                </a:solidFill>
                <a:latin typeface="Calibri"/>
                <a:ea typeface="Calibri"/>
                <a:cs typeface="Calibri"/>
                <a:sym typeface="Calibri"/>
              </a:rPr>
              <a:t>objetivos</a:t>
            </a:r>
            <a:r>
              <a:rPr lang="en-US" sz="1200" b="0" i="0" u="none" strike="noStrike" cap="none" dirty="0">
                <a:solidFill>
                  <a:schemeClr val="dk1"/>
                </a:solidFill>
                <a:latin typeface="Calibri"/>
                <a:ea typeface="Calibri"/>
                <a:cs typeface="Calibri"/>
                <a:sym typeface="Calibri"/>
              </a:rPr>
              <a:t> del </a:t>
            </a:r>
            <a:r>
              <a:rPr lang="en-US" sz="1200" b="0" i="0" u="none" strike="noStrike" cap="none" dirty="0" err="1">
                <a:solidFill>
                  <a:schemeClr val="dk1"/>
                </a:solidFill>
                <a:latin typeface="Calibri"/>
                <a:ea typeface="Calibri"/>
                <a:cs typeface="Calibri"/>
                <a:sym typeface="Calibri"/>
              </a:rPr>
              <a:t>aprendizaje</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este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tema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serán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incrementales</a:t>
            </a:r>
            <a:r>
              <a:rPr lang="en-US" sz="1200" b="0" i="0" u="none" strike="noStrike" cap="none" dirty="0">
                <a:solidFill>
                  <a:schemeClr val="dk1"/>
                </a:solidFill>
                <a:latin typeface="Calibri"/>
                <a:ea typeface="Calibri"/>
                <a:cs typeface="Calibri"/>
                <a:sym typeface="Calibri"/>
              </a:rPr>
              <a:t> a lo largo del </a:t>
            </a:r>
            <a:r>
              <a:rPr lang="en-US" sz="1200" b="0" i="0" u="none" strike="noStrike" cap="none" dirty="0" err="1">
                <a:solidFill>
                  <a:schemeClr val="dk1"/>
                </a:solidFill>
                <a:latin typeface="Calibri"/>
                <a:ea typeface="Calibri"/>
                <a:cs typeface="Calibri"/>
                <a:sym typeface="Calibri"/>
              </a:rPr>
              <a:t>curso</a:t>
            </a:r>
            <a:r>
              <a:rPr lang="en-US" sz="1200" b="0" i="0" u="none" strike="noStrike" cap="none" dirty="0">
                <a:solidFill>
                  <a:schemeClr val="dk1"/>
                </a:solidFill>
                <a:latin typeface="Calibri"/>
                <a:ea typeface="Calibri"/>
                <a:cs typeface="Calibri"/>
                <a:sym typeface="Calibri"/>
              </a:rPr>
              <a:t>, sin embargo, </a:t>
            </a:r>
            <a:r>
              <a:rPr lang="en-US" sz="1200" b="0" i="0" u="none" strike="noStrike" cap="none" dirty="0" err="1">
                <a:solidFill>
                  <a:schemeClr val="dk1"/>
                </a:solidFill>
                <a:latin typeface="Calibri"/>
                <a:ea typeface="Calibri"/>
                <a:cs typeface="Calibri"/>
                <a:sym typeface="Calibri"/>
              </a:rPr>
              <a:t>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conveniente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revisar</a:t>
            </a:r>
            <a:r>
              <a:rPr lang="en-US" sz="1200" b="0" i="0" u="none" strike="noStrike" cap="none" dirty="0">
                <a:solidFill>
                  <a:schemeClr val="dk1"/>
                </a:solidFill>
                <a:latin typeface="Calibri"/>
                <a:ea typeface="Calibri"/>
                <a:cs typeface="Calibri"/>
                <a:sym typeface="Calibri"/>
              </a:rPr>
              <a:t> el </a:t>
            </a:r>
            <a:r>
              <a:rPr lang="en-US" sz="1200" b="0" i="0" u="none" strike="noStrike" cap="none" dirty="0" err="1">
                <a:solidFill>
                  <a:schemeClr val="dk1"/>
                </a:solidFill>
                <a:latin typeface="Calibri"/>
                <a:ea typeface="Calibri"/>
                <a:cs typeface="Calibri"/>
                <a:sym typeface="Calibri"/>
              </a:rPr>
              <a:t>hecho</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qué</a:t>
            </a:r>
            <a:r>
              <a:rPr lang="en-US" sz="1200" b="0" i="0" u="none" strike="noStrike" cap="none" dirty="0">
                <a:solidFill>
                  <a:schemeClr val="dk1"/>
                </a:solidFill>
                <a:latin typeface="Calibri"/>
                <a:ea typeface="Calibri"/>
                <a:cs typeface="Calibri"/>
                <a:sym typeface="Calibri"/>
              </a:rPr>
              <a:t> tan </a:t>
            </a:r>
            <a:r>
              <a:rPr lang="en-US" sz="1200" b="0" i="0" u="none" strike="noStrike" cap="none" dirty="0" err="1">
                <a:solidFill>
                  <a:schemeClr val="dk1"/>
                </a:solidFill>
                <a:latin typeface="Calibri"/>
                <a:ea typeface="Calibri"/>
                <a:cs typeface="Calibri"/>
                <a:sym typeface="Calibri"/>
              </a:rPr>
              <a:t>claros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quedaron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cada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uno</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temas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ver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si</a:t>
            </a:r>
            <a:r>
              <a:rPr lang="en-US" sz="1200" b="0" i="0" u="none" strike="noStrike" cap="none" dirty="0">
                <a:solidFill>
                  <a:schemeClr val="dk1"/>
                </a:solidFill>
                <a:latin typeface="Calibri"/>
                <a:ea typeface="Calibri"/>
                <a:cs typeface="Calibri"/>
                <a:sym typeface="Calibri"/>
              </a:rPr>
              <a:t> hay </a:t>
            </a:r>
            <a:r>
              <a:rPr lang="en-US" sz="1200" b="0" i="0" u="none" strike="noStrike" cap="none" dirty="0" err="1">
                <a:solidFill>
                  <a:schemeClr val="dk1"/>
                </a:solidFill>
                <a:latin typeface="Calibri"/>
                <a:ea typeface="Calibri"/>
                <a:cs typeface="Calibri"/>
                <a:sym typeface="Calibri"/>
              </a:rPr>
              <a:t>necesidad</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reforzar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alguno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en</a:t>
            </a:r>
            <a:r>
              <a:rPr lang="en-US" sz="1200" b="0" i="0" u="none" strike="noStrike" cap="none" dirty="0">
                <a:solidFill>
                  <a:schemeClr val="dk1"/>
                </a:solidFill>
                <a:latin typeface="Calibri"/>
                <a:ea typeface="Calibri"/>
                <a:cs typeface="Calibri"/>
                <a:sym typeface="Calibri"/>
              </a:rPr>
              <a:t> particular. </a:t>
            </a:r>
            <a:r>
              <a:rPr lang="en-US" sz="1200" b="0" i="0" u="none" strike="noStrike" cap="none" dirty="0" err="1">
                <a:solidFill>
                  <a:schemeClr val="dk1"/>
                </a:solidFill>
                <a:latin typeface="Calibri"/>
                <a:ea typeface="Calibri"/>
                <a:cs typeface="Calibri"/>
                <a:sym typeface="Calibri"/>
              </a:rPr>
              <a:t>Estas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preguntas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servirán</a:t>
            </a:r>
            <a:r>
              <a:rPr lang="en-US" sz="1200" b="0" i="0" u="none" strike="noStrike" cap="none" dirty="0">
                <a:solidFill>
                  <a:schemeClr val="dk1"/>
                </a:solidFill>
                <a:latin typeface="Calibri"/>
                <a:ea typeface="Calibri"/>
                <a:cs typeface="Calibri"/>
                <a:sym typeface="Calibri"/>
              </a:rPr>
              <a:t> al instructor para </a:t>
            </a:r>
            <a:r>
              <a:rPr lang="en-US" sz="1200" b="0" i="0" u="none" strike="noStrike" cap="none" dirty="0" err="1">
                <a:solidFill>
                  <a:schemeClr val="dk1"/>
                </a:solidFill>
                <a:latin typeface="Calibri"/>
                <a:ea typeface="Calibri"/>
                <a:cs typeface="Calibri"/>
                <a:sym typeface="Calibri"/>
              </a:rPr>
              <a:t>tener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una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apreciación</a:t>
            </a:r>
            <a:r>
              <a:rPr lang="en-US" sz="1200" b="0" i="0" u="none" strike="noStrike" cap="none" dirty="0">
                <a:solidFill>
                  <a:schemeClr val="dk1"/>
                </a:solidFill>
                <a:latin typeface="Calibri"/>
                <a:ea typeface="Calibri"/>
                <a:cs typeface="Calibri"/>
                <a:sym typeface="Calibri"/>
              </a:rPr>
              <a:t> de lo </a:t>
            </a:r>
            <a:r>
              <a:rPr lang="en-US" sz="1200" b="0" i="0" u="none" strike="noStrike" cap="none" dirty="0" err="1">
                <a:solidFill>
                  <a:schemeClr val="dk1"/>
                </a:solidFill>
                <a:latin typeface="Calibri"/>
                <a:ea typeface="Calibri"/>
                <a:cs typeface="Calibri"/>
                <a:sym typeface="Calibri"/>
              </a:rPr>
              <a:t>aprendido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por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sus</a:t>
            </a:r>
            <a:r>
              <a:rPr lang="en-US" sz="1200" b="0" i="0" u="none" strike="noStrike" cap="none" dirty="0">
                <a:solidFill>
                  <a:schemeClr val="dk1"/>
                </a:solidFill>
                <a:latin typeface="Calibri"/>
                <a:ea typeface="Calibri"/>
                <a:cs typeface="Calibri"/>
                <a:sym typeface="Calibri"/>
              </a:rPr>
              <a:t> </a:t>
            </a:r>
            <a:r>
              <a:rPr lang="en-US" dirty="0" err="1"/>
              <a:t>participantes</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Conexión</a:t>
            </a:r>
            <a:r>
              <a:rPr lang="en-US" sz="1200" b="0" i="0" u="none" strike="noStrike" cap="none" dirty="0">
                <a:solidFill>
                  <a:schemeClr val="dk1"/>
                </a:solidFill>
                <a:latin typeface="Calibri"/>
                <a:ea typeface="Calibri"/>
                <a:cs typeface="Calibri"/>
                <a:sym typeface="Calibri"/>
              </a:rPr>
              <a:t> a las </a:t>
            </a:r>
            <a:r>
              <a:rPr lang="en-US" sz="1200" b="0" i="0" u="none" strike="noStrike" cap="none" dirty="0" err="1">
                <a:solidFill>
                  <a:schemeClr val="dk1"/>
                </a:solidFill>
                <a:latin typeface="Calibri"/>
                <a:ea typeface="Calibri"/>
                <a:cs typeface="Calibri"/>
                <a:sym typeface="Calibri"/>
              </a:rPr>
              <a:t>mentalidades</a:t>
            </a:r>
            <a:r>
              <a:rPr lang="en-US" sz="1200" b="0" i="0" u="none" strike="noStrike" cap="none" dirty="0">
                <a:solidFill>
                  <a:schemeClr val="dk1"/>
                </a:solidFill>
                <a:latin typeface="Calibri"/>
                <a:ea typeface="Calibri"/>
                <a:cs typeface="Calibri"/>
                <a:sym typeface="Calibri"/>
              </a:rPr>
              <a:t> y/o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comportamientos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Comunicación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porque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será</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necesaria</a:t>
            </a:r>
            <a:r>
              <a:rPr lang="en-US" sz="1200" b="0" i="0" u="none" strike="noStrike" cap="none" dirty="0">
                <a:solidFill>
                  <a:schemeClr val="dk1"/>
                </a:solidFill>
                <a:latin typeface="Calibri"/>
                <a:ea typeface="Calibri"/>
                <a:cs typeface="Calibri"/>
                <a:sym typeface="Calibri"/>
              </a:rPr>
              <a:t> la </a:t>
            </a:r>
            <a:r>
              <a:rPr lang="en-US" dirty="0" err="1"/>
              <a:t>participación</a:t>
            </a:r>
            <a:r>
              <a:rPr lang="en-US" sz="1200" b="0" i="0" u="none" strike="noStrike" cap="none" dirty="0">
                <a:solidFill>
                  <a:schemeClr val="dk1"/>
                </a:solidFill>
                <a:latin typeface="Calibri"/>
                <a:ea typeface="Calibri"/>
                <a:cs typeface="Calibri"/>
                <a:sym typeface="Calibri"/>
              </a:rPr>
              <a:t> y el </a:t>
            </a:r>
            <a:r>
              <a:rPr lang="en-US" sz="1200" b="0" i="0" u="none" strike="noStrike" cap="none" dirty="0" err="1">
                <a:solidFill>
                  <a:schemeClr val="dk1"/>
                </a:solidFill>
                <a:latin typeface="Calibri"/>
                <a:ea typeface="Calibri"/>
                <a:cs typeface="Calibri"/>
                <a:sym typeface="Calibri"/>
              </a:rPr>
              <a:t>compartir</a:t>
            </a:r>
            <a:r>
              <a:rPr lang="en-US" sz="1200" b="0" i="0" u="none" strike="noStrike" cap="none" dirty="0">
                <a:solidFill>
                  <a:schemeClr val="dk1"/>
                </a:solidFill>
                <a:latin typeface="Calibri"/>
                <a:ea typeface="Calibri"/>
                <a:cs typeface="Calibri"/>
                <a:sym typeface="Calibri"/>
              </a:rPr>
              <a:t> con </a:t>
            </a:r>
            <a:r>
              <a:rPr lang="en-US" sz="1200" b="0" i="0" u="none" strike="noStrike" cap="none" dirty="0" err="1">
                <a:solidFill>
                  <a:schemeClr val="dk1"/>
                </a:solidFill>
                <a:latin typeface="Calibri"/>
                <a:ea typeface="Calibri"/>
                <a:cs typeface="Calibri"/>
                <a:sym typeface="Calibri"/>
              </a:rPr>
              <a:t>otros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al </a:t>
            </a:r>
            <a:r>
              <a:rPr lang="en-US" sz="1200" b="0" i="0" u="none" strike="noStrike" cap="none" dirty="0" err="1">
                <a:solidFill>
                  <a:schemeClr val="dk1"/>
                </a:solidFill>
                <a:latin typeface="Calibri"/>
                <a:ea typeface="Calibri"/>
                <a:cs typeface="Calibri"/>
                <a:sym typeface="Calibri"/>
              </a:rPr>
              <a:t>detalle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por</a:t>
            </a:r>
            <a:r>
              <a:rPr lang="en-US" sz="1200" b="0" i="0" u="none" strike="noStrike" cap="none" dirty="0">
                <a:solidFill>
                  <a:schemeClr val="dk1"/>
                </a:solidFill>
                <a:latin typeface="Calibri"/>
                <a:ea typeface="Calibri"/>
                <a:cs typeface="Calibri"/>
                <a:sym typeface="Calibri"/>
              </a:rPr>
              <a:t> el </a:t>
            </a:r>
            <a:r>
              <a:rPr lang="en-US" sz="1200" b="0" i="0" u="none" strike="noStrike" cap="none" dirty="0" err="1">
                <a:solidFill>
                  <a:schemeClr val="dk1"/>
                </a:solidFill>
                <a:latin typeface="Calibri"/>
                <a:ea typeface="Calibri"/>
                <a:cs typeface="Calibri"/>
                <a:sym typeface="Calibri"/>
              </a:rPr>
              <a:t>aprendizaje</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nuevos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conceptos</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p:txBody>
      </p:sp>
      <p:sp>
        <p:nvSpPr>
          <p:cNvPr id="1769" name="Shape 176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168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053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0" name="Shape 530"/>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Puntos clave: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Verificar la correcta configuración de la variable de entorno.</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31" name="Shape 53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2261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7" name="Shape 53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Tiempo sugerido: (2 horas)</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Instalar la herramienta de desarrollo</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Verificar instalación</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Crear un primer programa simple</a:t>
            </a:r>
            <a:endParaRPr/>
          </a:p>
          <a:p>
            <a:pPr marL="742902" marR="0" lvl="1" indent="-171450" algn="l" rtl="0">
              <a:spcBef>
                <a:spcPts val="0"/>
              </a:spcBef>
              <a:spcAft>
                <a:spcPts val="0"/>
              </a:spcAft>
              <a:buClr>
                <a:schemeClr val="dk1"/>
              </a:buClr>
              <a:buSzPts val="1800"/>
              <a:buFont typeface="Arial"/>
              <a:buNone/>
            </a:pPr>
            <a:endParaRPr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b="0" i="0" u="none" strike="noStrike" cap="none">
                <a:solidFill>
                  <a:schemeClr val="dk1"/>
                </a:solidFill>
                <a:latin typeface="Calibri"/>
                <a:ea typeface="Calibri"/>
                <a:cs typeface="Calibri"/>
                <a:sym typeface="Calibri"/>
              </a:rPr>
              <a:t>Preguntas de reflexión y respuestas ideales:</a:t>
            </a:r>
            <a:endParaRPr sz="1200"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¿Cómo puedo verificar que mi instalación quedó bien hecha?  Puedo utilizar sin problema mi herramienta y compilar mi primer programa</a:t>
            </a:r>
            <a:endParaRPr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Conexión a las mentalidades y los comportamientos: Orientación al detalle porque será necesaria cuidar los detalles para lograr la correcta instalación y construccion del primer código y Orientación a futuro porque trabajaremos con la herramienta que se utilizará el resto del curso.</a:t>
            </a:r>
            <a:endParaRPr sz="12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4454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44" name="Shape 54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4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2" name="Shape 36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s-ES" dirty="0" smtClean="0">
                <a:solidFill>
                  <a:srgbClr val="000000"/>
                </a:solidFill>
              </a:rPr>
              <a:t>Objetivos de aprendizaje:</a:t>
            </a:r>
            <a:endParaRPr dirty="0">
              <a:solidFill>
                <a:srgbClr val="000000"/>
              </a:solidFill>
            </a:endParaRPr>
          </a:p>
          <a:p>
            <a:pPr marL="0" marR="0" lvl="0" indent="0" algn="l" rtl="0">
              <a:spcBef>
                <a:spcPts val="0"/>
              </a:spcBef>
              <a:spcAft>
                <a:spcPts val="0"/>
              </a:spcAft>
              <a:buNone/>
            </a:pPr>
            <a:endParaRPr i="0" u="none" strike="noStrike" cap="none" dirty="0">
              <a:solidFill>
                <a:srgbClr val="000000"/>
              </a:solidFill>
            </a:endParaRPr>
          </a:p>
          <a:p>
            <a:pPr marL="285750" marR="0" lvl="0" indent="-285750" algn="l" rtl="0">
              <a:spcBef>
                <a:spcPts val="0"/>
              </a:spcBef>
              <a:spcAft>
                <a:spcPts val="0"/>
              </a:spcAft>
              <a:buClr>
                <a:srgbClr val="000000"/>
              </a:buClr>
              <a:buSzPts val="1200"/>
              <a:buFont typeface="Arial"/>
              <a:buChar char="•"/>
            </a:pPr>
            <a:r>
              <a:rPr lang="en-US" i="0" u="none" strike="noStrike" cap="none" dirty="0" err="1">
                <a:solidFill>
                  <a:srgbClr val="000000"/>
                </a:solidFill>
              </a:rPr>
              <a:t>Conocer</a:t>
            </a:r>
            <a:r>
              <a:rPr lang="en-US" i="0" u="none" strike="noStrike" cap="none" dirty="0">
                <a:solidFill>
                  <a:srgbClr val="000000"/>
                </a:solidFill>
              </a:rPr>
              <a:t> las </a:t>
            </a:r>
            <a:r>
              <a:rPr lang="en-US" i="0" u="none" strike="noStrike" cap="none" dirty="0" err="1">
                <a:solidFill>
                  <a:srgbClr val="000000"/>
                </a:solidFill>
              </a:rPr>
              <a:t>características</a:t>
            </a:r>
            <a:r>
              <a:rPr lang="en-US" i="0" u="none" strike="noStrike" cap="none" dirty="0">
                <a:solidFill>
                  <a:srgbClr val="000000"/>
                </a:solidFill>
              </a:rPr>
              <a:t> del </a:t>
            </a:r>
            <a:r>
              <a:rPr lang="en-US" i="0" u="none" strike="noStrike" cap="none" dirty="0" err="1">
                <a:solidFill>
                  <a:srgbClr val="000000"/>
                </a:solidFill>
              </a:rPr>
              <a:t>lenguaje</a:t>
            </a:r>
            <a:r>
              <a:rPr lang="en-US" i="0" u="none" strike="noStrike" cap="none" dirty="0">
                <a:solidFill>
                  <a:srgbClr val="000000"/>
                </a:solidFill>
              </a:rPr>
              <a:t> a </a:t>
            </a:r>
            <a:r>
              <a:rPr lang="en-US" i="0" u="none" strike="noStrike" cap="none" dirty="0" err="1">
                <a:solidFill>
                  <a:srgbClr val="000000"/>
                </a:solidFill>
              </a:rPr>
              <a:t>utilizar</a:t>
            </a:r>
            <a:r>
              <a:rPr lang="en-US" i="0" u="none" strike="noStrike" cap="none" dirty="0">
                <a:solidFill>
                  <a:srgbClr val="000000"/>
                </a:solidFill>
              </a:rPr>
              <a:t> y </a:t>
            </a:r>
            <a:r>
              <a:rPr lang="en-US" i="0" u="none" strike="noStrike" cap="none" dirty="0" err="1">
                <a:solidFill>
                  <a:srgbClr val="000000"/>
                </a:solidFill>
              </a:rPr>
              <a:t>realizar</a:t>
            </a:r>
            <a:r>
              <a:rPr lang="en-US" i="0" u="none" strike="noStrike" cap="none" dirty="0">
                <a:solidFill>
                  <a:srgbClr val="000000"/>
                </a:solidFill>
              </a:rPr>
              <a:t> </a:t>
            </a:r>
            <a:r>
              <a:rPr lang="en-US" i="0" u="none" strike="noStrike" cap="none" dirty="0" err="1">
                <a:solidFill>
                  <a:srgbClr val="000000"/>
                </a:solidFill>
              </a:rPr>
              <a:t>aplicaciones</a:t>
            </a:r>
            <a:r>
              <a:rPr lang="en-US" i="0" u="none" strike="noStrike" cap="none" dirty="0">
                <a:solidFill>
                  <a:srgbClr val="000000"/>
                </a:solidFill>
              </a:rPr>
              <a:t> </a:t>
            </a:r>
            <a:endParaRPr dirty="0">
              <a:solidFill>
                <a:srgbClr val="000000"/>
              </a:solidFill>
            </a:endParaRPr>
          </a:p>
          <a:p>
            <a:pPr marL="285750" marR="0" lvl="0" indent="-285750" algn="l" rtl="0">
              <a:spcBef>
                <a:spcPts val="0"/>
              </a:spcBef>
              <a:spcAft>
                <a:spcPts val="0"/>
              </a:spcAft>
              <a:buClr>
                <a:srgbClr val="000000"/>
              </a:buClr>
              <a:buSzPts val="1200"/>
              <a:buFont typeface="Arial"/>
              <a:buChar char="•"/>
            </a:pPr>
            <a:r>
              <a:rPr lang="en-US" i="0" u="none" strike="noStrike" cap="none" dirty="0" err="1">
                <a:solidFill>
                  <a:srgbClr val="000000"/>
                </a:solidFill>
              </a:rPr>
              <a:t>Conectar</a:t>
            </a:r>
            <a:r>
              <a:rPr lang="en-US" i="0" u="none" strike="noStrike" cap="none" dirty="0">
                <a:solidFill>
                  <a:srgbClr val="000000"/>
                </a:solidFill>
              </a:rPr>
              <a:t> la IDE a </a:t>
            </a:r>
            <a:r>
              <a:rPr lang="en-US" i="0" u="none" strike="noStrike" cap="none" dirty="0" err="1">
                <a:solidFill>
                  <a:srgbClr val="000000"/>
                </a:solidFill>
              </a:rPr>
              <a:t>utilizar</a:t>
            </a:r>
            <a:r>
              <a:rPr lang="en-US" i="0" u="none" strike="noStrike" cap="none" dirty="0">
                <a:solidFill>
                  <a:srgbClr val="000000"/>
                </a:solidFill>
              </a:rPr>
              <a:t> con un </a:t>
            </a:r>
            <a:r>
              <a:rPr lang="en-US" i="0" u="none" strike="noStrike" cap="none" dirty="0" err="1">
                <a:solidFill>
                  <a:srgbClr val="000000"/>
                </a:solidFill>
              </a:rPr>
              <a:t>controlador</a:t>
            </a:r>
            <a:r>
              <a:rPr lang="en-US" i="0" u="none" strike="noStrike" cap="none" dirty="0">
                <a:solidFill>
                  <a:srgbClr val="000000"/>
                </a:solidFill>
              </a:rPr>
              <a:t> de versions.</a:t>
            </a:r>
            <a:endParaRPr dirty="0">
              <a:solidFill>
                <a:srgbClr val="000000"/>
              </a:solidFill>
            </a:endParaRPr>
          </a:p>
          <a:p>
            <a:pPr marL="285750" marR="0" lvl="0" indent="-285750" algn="l" rtl="0">
              <a:spcBef>
                <a:spcPts val="0"/>
              </a:spcBef>
              <a:spcAft>
                <a:spcPts val="0"/>
              </a:spcAft>
              <a:buClr>
                <a:srgbClr val="000000"/>
              </a:buClr>
              <a:buSzPts val="1200"/>
              <a:buFont typeface="Arial"/>
              <a:buChar char="•"/>
            </a:pPr>
            <a:r>
              <a:rPr lang="en-US" i="0" u="none" strike="noStrike" cap="none" dirty="0" err="1">
                <a:solidFill>
                  <a:srgbClr val="000000"/>
                </a:solidFill>
              </a:rPr>
              <a:t>Conocer</a:t>
            </a:r>
            <a:r>
              <a:rPr lang="en-US" i="0" u="none" strike="noStrike" cap="none" dirty="0">
                <a:solidFill>
                  <a:srgbClr val="000000"/>
                </a:solidFill>
              </a:rPr>
              <a:t> </a:t>
            </a:r>
            <a:r>
              <a:rPr lang="en-US" i="0" u="none" strike="noStrike" cap="none" dirty="0" err="1">
                <a:solidFill>
                  <a:srgbClr val="000000"/>
                </a:solidFill>
              </a:rPr>
              <a:t>detalles</a:t>
            </a:r>
            <a:r>
              <a:rPr lang="en-US" i="0" u="none" strike="noStrike" cap="none" dirty="0">
                <a:solidFill>
                  <a:srgbClr val="000000"/>
                </a:solidFill>
              </a:rPr>
              <a:t> de </a:t>
            </a:r>
            <a:r>
              <a:rPr lang="en-US" i="0" u="none" strike="noStrike" cap="none" dirty="0" err="1">
                <a:solidFill>
                  <a:srgbClr val="000000"/>
                </a:solidFill>
              </a:rPr>
              <a:t>programación</a:t>
            </a:r>
            <a:r>
              <a:rPr lang="en-US" i="0" u="none" strike="noStrike" cap="none" dirty="0">
                <a:solidFill>
                  <a:srgbClr val="000000"/>
                </a:solidFill>
              </a:rPr>
              <a:t> </a:t>
            </a:r>
            <a:r>
              <a:rPr lang="en-US" i="0" u="none" strike="noStrike" cap="none" dirty="0" err="1">
                <a:solidFill>
                  <a:srgbClr val="000000"/>
                </a:solidFill>
              </a:rPr>
              <a:t>avanzada</a:t>
            </a:r>
            <a:r>
              <a:rPr lang="en-US" i="0" u="none" strike="noStrike" cap="none" dirty="0">
                <a:solidFill>
                  <a:srgbClr val="000000"/>
                </a:solidFill>
              </a:rPr>
              <a:t> de la </a:t>
            </a:r>
            <a:r>
              <a:rPr lang="en-US" i="0" u="none" strike="noStrike" cap="none" dirty="0" err="1">
                <a:solidFill>
                  <a:srgbClr val="000000"/>
                </a:solidFill>
              </a:rPr>
              <a:t>herramienta</a:t>
            </a:r>
            <a:endParaRPr i="0" u="none" strike="noStrike" cap="none" dirty="0">
              <a:solidFill>
                <a:srgbClr val="000000"/>
              </a:solidFill>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363" name="Shape 36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2784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59" name="Shape 55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466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66" name="Shape 56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613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2" name="Shape 57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68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(15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Internet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¿Cómo puedo saber que mi herramienta está bien instalada? Puedo ver los elementos que se muestran en la pantalla del instructor.</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para lograr una correcta instalación y configuración de la herramienta.</a:t>
            </a:r>
            <a:endParaRPr sz="1200" b="0" i="0" u="none" strike="noStrike" cap="none">
              <a:solidFill>
                <a:schemeClr val="dk1"/>
              </a:solidFill>
              <a:latin typeface="Calibri"/>
              <a:ea typeface="Calibri"/>
              <a:cs typeface="Calibri"/>
              <a:sym typeface="Calibri"/>
            </a:endParaRPr>
          </a:p>
        </p:txBody>
      </p:sp>
      <p:sp>
        <p:nvSpPr>
          <p:cNvPr id="579" name="Shape 57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9043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86" name="Shape 58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1153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05" name="Shape 60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693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11" name="Shape 61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934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17" name="Shape 61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2634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3" name="Shape 62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16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9" name="Shape 62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686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4" name="Shape 374"/>
          <p:cNvSpPr txBox="1">
            <a:spLocks noGrp="1"/>
          </p:cNvSpPr>
          <p:nvPr>
            <p:ph type="body" idx="1"/>
          </p:nvPr>
        </p:nvSpPr>
        <p:spPr>
          <a:xfrm>
            <a:off x="731520" y="4620578"/>
            <a:ext cx="5852100" cy="37806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dirty="0" err="1" smtClean="0">
                <a:solidFill>
                  <a:schemeClr val="dk1"/>
                </a:solidFill>
                <a:latin typeface="Calibri"/>
                <a:ea typeface="Calibri"/>
                <a:cs typeface="Calibri"/>
                <a:sym typeface="Calibri"/>
              </a:rPr>
              <a:t>Comportamiento</a:t>
            </a:r>
            <a:r>
              <a:rPr lang="en-US" sz="1200" b="0" i="0" u="none" strike="noStrike" cap="none" dirty="0" smtClean="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al </a:t>
            </a:r>
            <a:r>
              <a:rPr lang="en-US" sz="1200" b="0" i="0" u="none" strike="noStrike" cap="none" dirty="0" err="1">
                <a:solidFill>
                  <a:schemeClr val="dk1"/>
                </a:solidFill>
                <a:latin typeface="Calibri"/>
                <a:ea typeface="Calibri"/>
                <a:cs typeface="Calibri"/>
                <a:sym typeface="Calibri"/>
              </a:rPr>
              <a:t>detalle</a:t>
            </a:r>
            <a:r>
              <a:rPr lang="en-US" sz="1200" b="0" i="0" u="none" strike="noStrike" cap="none" dirty="0">
                <a:solidFill>
                  <a:schemeClr val="dk1"/>
                </a:solidFill>
                <a:latin typeface="Calibri"/>
                <a:ea typeface="Calibri"/>
                <a:cs typeface="Calibri"/>
                <a:sym typeface="Calibri"/>
              </a:rPr>
              <a:t>: Para </a:t>
            </a:r>
            <a:r>
              <a:rPr lang="en-US" sz="1200" b="0" i="0" u="none" strike="noStrike" cap="none" dirty="0" err="1">
                <a:solidFill>
                  <a:schemeClr val="dk1"/>
                </a:solidFill>
                <a:latin typeface="Calibri"/>
                <a:ea typeface="Calibri"/>
                <a:cs typeface="Calibri"/>
                <a:sym typeface="Calibri"/>
              </a:rPr>
              <a:t>este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tema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va</a:t>
            </a:r>
            <a:r>
              <a:rPr lang="en-US" sz="1200" b="0" i="0" u="none" strike="noStrike" cap="none" dirty="0">
                <a:solidFill>
                  <a:schemeClr val="dk1"/>
                </a:solidFill>
                <a:latin typeface="Calibri"/>
                <a:ea typeface="Calibri"/>
                <a:cs typeface="Calibri"/>
                <a:sym typeface="Calibri"/>
              </a:rPr>
              <a:t> a </a:t>
            </a:r>
            <a:r>
              <a:rPr lang="en-US" sz="1200" b="0" i="0" u="none" strike="noStrike" cap="none" dirty="0" err="1">
                <a:solidFill>
                  <a:schemeClr val="dk1"/>
                </a:solidFill>
                <a:latin typeface="Calibri"/>
                <a:ea typeface="Calibri"/>
                <a:cs typeface="Calibri"/>
                <a:sym typeface="Calibri"/>
              </a:rPr>
              <a:t>ser</a:t>
            </a:r>
            <a:r>
              <a:rPr lang="en-US" sz="1200" b="0" i="0" u="none" strike="noStrike" cap="none" dirty="0">
                <a:solidFill>
                  <a:schemeClr val="dk1"/>
                </a:solidFill>
                <a:latin typeface="Calibri"/>
                <a:ea typeface="Calibri"/>
                <a:cs typeface="Calibri"/>
                <a:sym typeface="Calibri"/>
              </a:rPr>
              <a:t> indispensable la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al </a:t>
            </a:r>
            <a:r>
              <a:rPr lang="en-US" sz="1200" b="0" i="0" u="none" strike="noStrike" cap="none" dirty="0" err="1">
                <a:solidFill>
                  <a:schemeClr val="dk1"/>
                </a:solidFill>
                <a:latin typeface="Calibri"/>
                <a:ea typeface="Calibri"/>
                <a:cs typeface="Calibri"/>
                <a:sym typeface="Calibri"/>
              </a:rPr>
              <a:t>detalle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pues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será</a:t>
            </a:r>
            <a:r>
              <a:rPr lang="en-US" sz="1200" b="0" i="0" u="none" strike="noStrike" cap="none" dirty="0">
                <a:solidFill>
                  <a:schemeClr val="dk1"/>
                </a:solidFill>
                <a:latin typeface="Calibri"/>
                <a:ea typeface="Calibri"/>
                <a:cs typeface="Calibri"/>
                <a:sym typeface="Calibri"/>
              </a:rPr>
              <a:t> la </a:t>
            </a:r>
            <a:r>
              <a:rPr lang="en-US" sz="1200" b="0" i="0" u="none" strike="noStrike" cap="none" dirty="0" err="1">
                <a:solidFill>
                  <a:schemeClr val="dk1"/>
                </a:solidFill>
                <a:latin typeface="Calibri"/>
                <a:ea typeface="Calibri"/>
                <a:cs typeface="Calibri"/>
                <a:sym typeface="Calibri"/>
              </a:rPr>
              <a:t>primera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vez</a:t>
            </a:r>
            <a:r>
              <a:rPr lang="en-US" sz="1200" b="0" i="0" u="none" strike="noStrike" cap="none" dirty="0">
                <a:solidFill>
                  <a:schemeClr val="dk1"/>
                </a:solidFill>
                <a:latin typeface="Calibri"/>
                <a:ea typeface="Calibri"/>
                <a:cs typeface="Calibri"/>
                <a:sym typeface="Calibri"/>
              </a:rPr>
              <a:t> que </a:t>
            </a:r>
            <a:r>
              <a:rPr lang="en-US" sz="1200" b="0" i="0" u="none" strike="noStrike" cap="none" dirty="0" err="1">
                <a:solidFill>
                  <a:schemeClr val="dk1"/>
                </a:solidFill>
                <a:latin typeface="Calibri"/>
                <a:ea typeface="Calibri"/>
                <a:cs typeface="Calibri"/>
                <a:sym typeface="Calibri"/>
              </a:rPr>
              <a:t>nos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enfrentemos</a:t>
            </a:r>
            <a:r>
              <a:rPr lang="en-US" sz="1200" b="0" i="0" u="none" strike="noStrike" cap="none" dirty="0">
                <a:solidFill>
                  <a:schemeClr val="dk1"/>
                </a:solidFill>
                <a:latin typeface="Calibri"/>
                <a:ea typeface="Calibri"/>
                <a:cs typeface="Calibri"/>
                <a:sym typeface="Calibri"/>
              </a:rPr>
              <a:t> a </a:t>
            </a:r>
            <a:r>
              <a:rPr lang="en-US" sz="1200" b="0" i="0" u="none" strike="noStrike" cap="none" dirty="0" err="1">
                <a:solidFill>
                  <a:schemeClr val="dk1"/>
                </a:solidFill>
                <a:latin typeface="Calibri"/>
                <a:ea typeface="Calibri"/>
                <a:cs typeface="Calibri"/>
                <a:sym typeface="Calibri"/>
              </a:rPr>
              <a:t>construir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aplicaciones</a:t>
            </a:r>
            <a:r>
              <a:rPr lang="en-US" sz="1200" b="0" i="0" u="none" strike="noStrike" cap="none" dirty="0">
                <a:solidFill>
                  <a:schemeClr val="dk1"/>
                </a:solidFill>
                <a:latin typeface="Calibri"/>
                <a:ea typeface="Calibri"/>
                <a:cs typeface="Calibri"/>
                <a:sym typeface="Calibri"/>
              </a:rPr>
              <a:t>, que </a:t>
            </a:r>
            <a:r>
              <a:rPr lang="en-US" sz="1200" b="0" i="0" u="none" strike="noStrike" cap="none" dirty="0" err="1">
                <a:solidFill>
                  <a:schemeClr val="dk1"/>
                </a:solidFill>
                <a:latin typeface="Calibri"/>
                <a:ea typeface="Calibri"/>
                <a:cs typeface="Calibri"/>
                <a:sym typeface="Calibri"/>
              </a:rPr>
              <a:t>aunque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debieran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estar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soportadas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por</a:t>
            </a:r>
            <a:r>
              <a:rPr lang="en-US" sz="1200" b="0" i="0" u="none" strike="noStrike" cap="none" dirty="0">
                <a:solidFill>
                  <a:schemeClr val="dk1"/>
                </a:solidFill>
                <a:latin typeface="Calibri"/>
                <a:ea typeface="Calibri"/>
                <a:cs typeface="Calibri"/>
                <a:sym typeface="Calibri"/>
              </a:rPr>
              <a:t> un </a:t>
            </a:r>
            <a:r>
              <a:rPr lang="en-US" sz="1200" b="0" i="0" u="none" strike="noStrike" cap="none" dirty="0" err="1">
                <a:solidFill>
                  <a:schemeClr val="dk1"/>
                </a:solidFill>
                <a:latin typeface="Calibri"/>
                <a:ea typeface="Calibri"/>
                <a:cs typeface="Calibri"/>
                <a:sym typeface="Calibri"/>
              </a:rPr>
              <a:t>buen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diseño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previo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finalmente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es</a:t>
            </a:r>
            <a:r>
              <a:rPr lang="en-US" sz="1200" b="0" i="0" u="none" strike="noStrike" cap="none" dirty="0">
                <a:solidFill>
                  <a:schemeClr val="dk1"/>
                </a:solidFill>
                <a:latin typeface="Calibri"/>
                <a:ea typeface="Calibri"/>
                <a:cs typeface="Calibri"/>
                <a:sym typeface="Calibri"/>
              </a:rPr>
              <a:t> la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al </a:t>
            </a:r>
            <a:r>
              <a:rPr lang="en-US" sz="1200" b="0" i="0" u="none" strike="noStrike" cap="none" dirty="0" err="1">
                <a:solidFill>
                  <a:schemeClr val="dk1"/>
                </a:solidFill>
                <a:latin typeface="Calibri"/>
                <a:ea typeface="Calibri"/>
                <a:cs typeface="Calibri"/>
                <a:sym typeface="Calibri"/>
              </a:rPr>
              <a:t>detalle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sintaxis</a:t>
            </a:r>
            <a:r>
              <a:rPr lang="en-US" sz="1200" b="0" i="0" u="none" strike="noStrike" cap="none" dirty="0">
                <a:solidFill>
                  <a:schemeClr val="dk1"/>
                </a:solidFill>
                <a:latin typeface="Calibri"/>
                <a:ea typeface="Calibri"/>
                <a:cs typeface="Calibri"/>
                <a:sym typeface="Calibri"/>
              </a:rPr>
              <a:t>) lo que </a:t>
            </a:r>
            <a:r>
              <a:rPr lang="en-US" sz="1200" b="0" i="0" u="none" strike="noStrike" cap="none" dirty="0" err="1">
                <a:solidFill>
                  <a:schemeClr val="dk1"/>
                </a:solidFill>
                <a:latin typeface="Calibri"/>
                <a:ea typeface="Calibri"/>
                <a:cs typeface="Calibri"/>
                <a:sym typeface="Calibri"/>
              </a:rPr>
              <a:t>puede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hacer</a:t>
            </a:r>
            <a:r>
              <a:rPr lang="en-US" sz="1200" b="0" i="0" u="none" strike="noStrike" cap="none" dirty="0">
                <a:solidFill>
                  <a:schemeClr val="dk1"/>
                </a:solidFill>
                <a:latin typeface="Calibri"/>
                <a:ea typeface="Calibri"/>
                <a:cs typeface="Calibri"/>
                <a:sym typeface="Calibri"/>
              </a:rPr>
              <a:t> la </a:t>
            </a:r>
            <a:r>
              <a:rPr lang="en-US" sz="1200" b="0" i="0" u="none" strike="noStrike" cap="none" dirty="0" err="1">
                <a:solidFill>
                  <a:schemeClr val="dk1"/>
                </a:solidFill>
                <a:latin typeface="Calibri"/>
                <a:ea typeface="Calibri"/>
                <a:cs typeface="Calibri"/>
                <a:sym typeface="Calibri"/>
              </a:rPr>
              <a:t>diferencia</a:t>
            </a:r>
            <a:r>
              <a:rPr lang="en-US" sz="1200" b="0" i="0" u="none" strike="noStrike" cap="none" dirty="0">
                <a:solidFill>
                  <a:schemeClr val="dk1"/>
                </a:solidFill>
                <a:latin typeface="Calibri"/>
                <a:ea typeface="Calibri"/>
                <a:cs typeface="Calibri"/>
                <a:sym typeface="Calibri"/>
              </a:rPr>
              <a:t> entre </a:t>
            </a:r>
            <a:r>
              <a:rPr lang="en-US" sz="1200" b="0" i="0" u="none" strike="noStrike" cap="none" dirty="0" err="1">
                <a:solidFill>
                  <a:schemeClr val="dk1"/>
                </a:solidFill>
                <a:latin typeface="Calibri"/>
                <a:ea typeface="Calibri"/>
                <a:cs typeface="Calibri"/>
                <a:sym typeface="Calibri"/>
              </a:rPr>
              <a:t>terminar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algo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más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rápidamente</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Mentalidad</a:t>
            </a:r>
            <a:r>
              <a:rPr lang="en-US" sz="1200" b="0" i="0" u="none" strike="noStrike" cap="none" dirty="0">
                <a:solidFill>
                  <a:schemeClr val="dk1"/>
                </a:solidFill>
                <a:latin typeface="Calibri"/>
                <a:ea typeface="Calibri"/>
                <a:cs typeface="Calibri"/>
                <a:sym typeface="Calibri"/>
              </a:rPr>
              <a:t> -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 </a:t>
            </a:r>
            <a:r>
              <a:rPr lang="en-US" sz="1200" b="0" i="0" u="none" strike="noStrike" cap="none" dirty="0" err="1">
                <a:solidFill>
                  <a:schemeClr val="dk1"/>
                </a:solidFill>
                <a:latin typeface="Calibri"/>
                <a:ea typeface="Calibri"/>
                <a:cs typeface="Calibri"/>
                <a:sym typeface="Calibri"/>
              </a:rPr>
              <a:t>futuro</a:t>
            </a:r>
            <a:r>
              <a:rPr lang="en-US" sz="1200" b="0" i="0" u="none" strike="noStrike" cap="none" dirty="0">
                <a:solidFill>
                  <a:schemeClr val="dk1"/>
                </a:solidFill>
                <a:latin typeface="Calibri"/>
                <a:ea typeface="Calibri"/>
                <a:cs typeface="Calibri"/>
                <a:sym typeface="Calibri"/>
              </a:rPr>
              <a:t>: Para </a:t>
            </a:r>
            <a:r>
              <a:rPr lang="en-US" sz="1200" b="0" i="0" u="none" strike="noStrike" cap="none" dirty="0" err="1">
                <a:solidFill>
                  <a:schemeClr val="dk1"/>
                </a:solidFill>
                <a:latin typeface="Calibri"/>
                <a:ea typeface="Calibri"/>
                <a:cs typeface="Calibri"/>
                <a:sym typeface="Calibri"/>
              </a:rPr>
              <a:t>este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tema</a:t>
            </a:r>
            <a:r>
              <a:rPr lang="en-US" sz="1200" b="0" i="0" u="none" strike="noStrike" cap="none" dirty="0">
                <a:solidFill>
                  <a:schemeClr val="dk1"/>
                </a:solidFill>
                <a:latin typeface="Calibri"/>
                <a:ea typeface="Calibri"/>
                <a:cs typeface="Calibri"/>
                <a:sym typeface="Calibri"/>
              </a:rPr>
              <a:t> la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 </a:t>
            </a:r>
            <a:r>
              <a:rPr lang="en-US" sz="1200" b="0" i="0" u="none" strike="noStrike" cap="none" dirty="0" err="1">
                <a:solidFill>
                  <a:schemeClr val="dk1"/>
                </a:solidFill>
                <a:latin typeface="Calibri"/>
                <a:ea typeface="Calibri"/>
                <a:cs typeface="Calibri"/>
                <a:sym typeface="Calibri"/>
              </a:rPr>
              <a:t>futuro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es</a:t>
            </a:r>
            <a:r>
              <a:rPr lang="en-US" sz="1200" b="0" i="0" u="none" strike="noStrike" cap="none" dirty="0">
                <a:solidFill>
                  <a:schemeClr val="dk1"/>
                </a:solidFill>
                <a:latin typeface="Calibri"/>
                <a:ea typeface="Calibri"/>
                <a:cs typeface="Calibri"/>
                <a:sym typeface="Calibri"/>
              </a:rPr>
              <a:t> fundamental, </a:t>
            </a:r>
            <a:r>
              <a:rPr lang="en-US" sz="1200" b="0" i="0" u="none" strike="noStrike" cap="none" dirty="0" err="1">
                <a:solidFill>
                  <a:schemeClr val="dk1"/>
                </a:solidFill>
                <a:latin typeface="Calibri"/>
                <a:ea typeface="Calibri"/>
                <a:cs typeface="Calibri"/>
                <a:sym typeface="Calibri"/>
              </a:rPr>
              <a:t>pues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este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es</a:t>
            </a:r>
            <a:r>
              <a:rPr lang="en-US" sz="1200" b="0" i="0" u="none" strike="noStrike" cap="none" dirty="0">
                <a:solidFill>
                  <a:schemeClr val="dk1"/>
                </a:solidFill>
                <a:latin typeface="Calibri"/>
                <a:ea typeface="Calibri"/>
                <a:cs typeface="Calibri"/>
                <a:sym typeface="Calibri"/>
              </a:rPr>
              <a:t> el </a:t>
            </a:r>
            <a:r>
              <a:rPr lang="en-US" sz="1200" b="0" i="0" u="none" strike="noStrike" cap="none" dirty="0" err="1">
                <a:solidFill>
                  <a:schemeClr val="dk1"/>
                </a:solidFill>
                <a:latin typeface="Calibri"/>
                <a:ea typeface="Calibri"/>
                <a:cs typeface="Calibri"/>
                <a:sym typeface="Calibri"/>
              </a:rPr>
              <a:t>tema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medular</a:t>
            </a:r>
            <a:r>
              <a:rPr lang="en-US" sz="1200" b="0" i="0" u="none" strike="noStrike" cap="none" dirty="0">
                <a:solidFill>
                  <a:schemeClr val="dk1"/>
                </a:solidFill>
                <a:latin typeface="Calibri"/>
                <a:ea typeface="Calibri"/>
                <a:cs typeface="Calibri"/>
                <a:sym typeface="Calibri"/>
              </a:rPr>
              <a:t> que </a:t>
            </a:r>
            <a:r>
              <a:rPr lang="en-US" sz="1200" b="0" i="0" u="none" strike="noStrike" cap="none" dirty="0" err="1">
                <a:solidFill>
                  <a:schemeClr val="dk1"/>
                </a:solidFill>
                <a:latin typeface="Calibri"/>
                <a:ea typeface="Calibri"/>
                <a:cs typeface="Calibri"/>
                <a:sym typeface="Calibri"/>
              </a:rPr>
              <a:t>soporta</a:t>
            </a:r>
            <a:r>
              <a:rPr lang="en-US" sz="1200" b="0" i="0" u="none" strike="noStrike" cap="none" dirty="0">
                <a:solidFill>
                  <a:schemeClr val="dk1"/>
                </a:solidFill>
                <a:latin typeface="Calibri"/>
                <a:ea typeface="Calibri"/>
                <a:cs typeface="Calibri"/>
                <a:sym typeface="Calibri"/>
              </a:rPr>
              <a:t> al resto del </a:t>
            </a:r>
            <a:r>
              <a:rPr lang="en-US" sz="1200" b="0" i="0" u="none" strike="noStrike" cap="none" dirty="0" err="1">
                <a:solidFill>
                  <a:schemeClr val="dk1"/>
                </a:solidFill>
                <a:latin typeface="Calibri"/>
                <a:ea typeface="Calibri"/>
                <a:cs typeface="Calibri"/>
                <a:sym typeface="Calibri"/>
              </a:rPr>
              <a:t>curso</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err="1">
                <a:solidFill>
                  <a:schemeClr val="dk1"/>
                </a:solidFill>
                <a:latin typeface="Calibri"/>
                <a:ea typeface="Calibri"/>
                <a:cs typeface="Calibri"/>
                <a:sym typeface="Calibri"/>
              </a:rPr>
              <a:t>Materiales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necesarios</a:t>
            </a:r>
            <a:r>
              <a:rPr lang="en-US" sz="1200" b="0" i="0" u="none" strike="noStrike" cap="none" dirty="0">
                <a:solidFill>
                  <a:schemeClr val="dk1"/>
                </a:solidFill>
                <a:latin typeface="Calibri"/>
                <a:ea typeface="Calibri"/>
                <a:cs typeface="Calibri"/>
                <a:sym typeface="Calibri"/>
              </a:rPr>
              <a:t> para la </a:t>
            </a:r>
            <a:r>
              <a:rPr lang="en-US" sz="1200" b="0" i="0" u="none" strike="noStrike" cap="none" dirty="0" err="1">
                <a:solidFill>
                  <a:schemeClr val="dk1"/>
                </a:solidFill>
                <a:latin typeface="Calibri"/>
                <a:ea typeface="Calibri"/>
                <a:cs typeface="Calibri"/>
                <a:sym typeface="Calibri"/>
              </a:rPr>
              <a:t>sesión</a:t>
            </a:r>
            <a:r>
              <a:rPr lang="en-US" sz="1200" b="0" i="0" u="none" strike="noStrike" cap="none" dirty="0">
                <a:solidFill>
                  <a:schemeClr val="dk1"/>
                </a:solidFill>
                <a:latin typeface="Calibri"/>
                <a:ea typeface="Calibri"/>
                <a:cs typeface="Calibri"/>
                <a:sym typeface="Calibri"/>
              </a:rPr>
              <a:t>: La </a:t>
            </a:r>
            <a:r>
              <a:rPr lang="en-US" sz="1200" b="0" i="0" u="none" strike="noStrike" cap="none" dirty="0" err="1">
                <a:solidFill>
                  <a:schemeClr val="dk1"/>
                </a:solidFill>
                <a:latin typeface="Calibri"/>
                <a:ea typeface="Calibri"/>
                <a:cs typeface="Calibri"/>
                <a:sym typeface="Calibri"/>
              </a:rPr>
              <a:t>instalación</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herramientas</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apoyo</a:t>
            </a:r>
            <a:r>
              <a:rPr lang="en-US" sz="1200" b="0" i="0" u="none" strike="noStrike" cap="none" dirty="0">
                <a:solidFill>
                  <a:schemeClr val="dk1"/>
                </a:solidFill>
                <a:latin typeface="Calibri"/>
                <a:ea typeface="Calibri"/>
                <a:cs typeface="Calibri"/>
                <a:sym typeface="Calibri"/>
              </a:rPr>
              <a:t> (Eclipse, GIT)</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375" name="Shape 375"/>
          <p:cNvSpPr txBox="1">
            <a:spLocks noGrp="1"/>
          </p:cNvSpPr>
          <p:nvPr>
            <p:ph type="sldNum" idx="12"/>
          </p:nvPr>
        </p:nvSpPr>
        <p:spPr>
          <a:xfrm>
            <a:off x="4143588" y="9119474"/>
            <a:ext cx="3169800" cy="4818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1036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36" name="Shape 63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9154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43" name="Shape 64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609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49" name="Shape 64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6245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9" name="Shape 66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(15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Internet y la herramienta correctamente descargada y funcionando</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diferencias importantes encuentro en este primer programa Java contra los desarrollos que he hecho en otros lenguajes? No hay una respuesta sugerida, todas pueden ser buenas.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la búsqueda de elementos que no son a veces tan evidentes.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0" name="Shape 67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0152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77" name="Shape 67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461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85" name="Shape 68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830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94" name="Shape 69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449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02" name="Shape 70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7385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Instalar la herramienta</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Conectar ambas herramientas</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Revisar detalles de su utilización colaborativa</a:t>
            </a:r>
            <a:endParaRPr/>
          </a:p>
          <a:p>
            <a:pPr marL="0" marR="0" lvl="0" indent="0" algn="l" rtl="0">
              <a:spcBef>
                <a:spcPts val="0"/>
              </a:spcBef>
              <a:spcAft>
                <a:spcPts val="0"/>
              </a:spcAft>
              <a:buClr>
                <a:schemeClr val="dk1"/>
              </a:buClr>
              <a:buSzPts val="1600"/>
              <a:buFont typeface="Arial"/>
              <a:buNone/>
            </a:pPr>
            <a:endParaRPr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Arial"/>
              <a:buNone/>
            </a:pPr>
            <a:r>
              <a:rPr lang="en-US" b="0" i="0" u="none" strike="noStrike" cap="none">
                <a:solidFill>
                  <a:schemeClr val="dk1"/>
                </a:solidFill>
                <a:latin typeface="Calibri"/>
                <a:ea typeface="Calibri"/>
                <a:cs typeface="Calibri"/>
                <a:sym typeface="Calibri"/>
              </a:rPr>
              <a:t>Preguntas de reflexión y respuestas ideales:</a:t>
            </a:r>
            <a:endParaRPr b="0" i="0" u="none" strike="noStrike" cap="none">
              <a:solidFill>
                <a:schemeClr val="dk1"/>
              </a:solidFill>
              <a:latin typeface="Calibri"/>
              <a:ea typeface="Calibri"/>
              <a:cs typeface="Calibri"/>
              <a:sym typeface="Calibri"/>
            </a:endParaRPr>
          </a:p>
          <a:p>
            <a:pPr marL="285750" marR="0" lvl="0" indent="-2603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¿Qué ventajas tiene la programación colaborativa y qué herramientas se utilizan popularmente para este fin? No existe una respuesta correcta, pero se puede ir canalizando a los </a:t>
            </a:r>
            <a:r>
              <a:rPr lang="en-US"/>
              <a:t>participantes</a:t>
            </a:r>
            <a:r>
              <a:rPr lang="en-US" b="0" i="0" u="none" strike="noStrike" cap="none">
                <a:solidFill>
                  <a:schemeClr val="dk1"/>
                </a:solidFill>
                <a:latin typeface="Calibri"/>
                <a:ea typeface="Calibri"/>
                <a:cs typeface="Calibri"/>
                <a:sym typeface="Calibri"/>
              </a:rPr>
              <a:t> a que vean la importancia del uso de una herramienta de control de versiones y de colaboración.</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b="0" i="0" u="none" strike="noStrike" cap="none">
              <a:solidFill>
                <a:schemeClr val="dk1"/>
              </a:solidFill>
              <a:latin typeface="Calibri"/>
              <a:ea typeface="Calibri"/>
              <a:cs typeface="Calibri"/>
              <a:sym typeface="Calibri"/>
            </a:endParaRPr>
          </a:p>
        </p:txBody>
      </p:sp>
      <p:sp>
        <p:nvSpPr>
          <p:cNvPr id="709" name="Shape 70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652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15" name="Shape 71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 hora)</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ventajas crees que pueda tener el uso de una herramienta como GIT en tu trabajo diario? No hay una respuesta correcta, aquí se puede orientar a los </a:t>
            </a:r>
            <a:r>
              <a:rPr lang="en-US"/>
              <a:t>participantes</a:t>
            </a:r>
            <a:r>
              <a:rPr lang="en-US" sz="1200" b="0" i="0" u="none" strike="noStrike" cap="none">
                <a:solidFill>
                  <a:schemeClr val="dk1"/>
                </a:solidFill>
                <a:latin typeface="Calibri"/>
                <a:ea typeface="Calibri"/>
                <a:cs typeface="Calibri"/>
                <a:sym typeface="Calibri"/>
              </a:rPr>
              <a:t> a valorar la importancia del uso de un controlador de versiones y herramienta para compartir recursos como GIT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sz="1200" b="0" i="0" u="none" strike="noStrike" cap="none">
              <a:solidFill>
                <a:schemeClr val="dk1"/>
              </a:solidFill>
              <a:latin typeface="Calibri"/>
              <a:ea typeface="Calibri"/>
              <a:cs typeface="Calibri"/>
              <a:sym typeface="Calibri"/>
            </a:endParaRPr>
          </a:p>
        </p:txBody>
      </p:sp>
      <p:sp>
        <p:nvSpPr>
          <p:cNvPr id="716" name="Shape 71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3064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Tiempo sugerido: (10 minutos)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380"/>
              <a:buFont typeface="Arial"/>
              <a:buChar char="•"/>
            </a:pPr>
            <a:r>
              <a:rPr lang="en-US" sz="1200" b="0" i="0" u="none" strike="noStrike" cap="none">
                <a:solidFill>
                  <a:schemeClr val="dk1"/>
                </a:solidFill>
                <a:latin typeface="Calibri"/>
                <a:ea typeface="Calibri"/>
                <a:cs typeface="Calibri"/>
                <a:sym typeface="Calibri"/>
              </a:rPr>
              <a:t>¿Crees que JAVA es un lenguaje muy distinto a otros que has utilizado?</a:t>
            </a:r>
            <a:endParaRPr/>
          </a:p>
          <a:p>
            <a:pPr marL="342900" marR="0" lvl="0" indent="-255270" algn="l" rtl="0">
              <a:spcBef>
                <a:spcPts val="0"/>
              </a:spcBef>
              <a:spcAft>
                <a:spcPts val="0"/>
              </a:spcAft>
              <a:buClr>
                <a:schemeClr val="dk1"/>
              </a:buClr>
              <a:buSzPts val="1380"/>
              <a:buFont typeface="Arial"/>
              <a:buNone/>
            </a:pPr>
            <a:endParaRPr sz="1200" b="0" i="0" u="none"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380"/>
              <a:buFont typeface="Arial"/>
              <a:buChar char="•"/>
            </a:pPr>
            <a:r>
              <a:rPr lang="en-US" sz="1200" b="0" i="0" u="none" strike="noStrike" cap="none">
                <a:solidFill>
                  <a:schemeClr val="dk1"/>
                </a:solidFill>
                <a:latin typeface="Calibri"/>
                <a:ea typeface="Calibri"/>
                <a:cs typeface="Calibri"/>
                <a:sym typeface="Calibri"/>
              </a:rPr>
              <a:t>¿Crees que programar en JAVA es complejo? </a:t>
            </a:r>
            <a:endParaRPr/>
          </a:p>
          <a:p>
            <a:pPr marL="342900" marR="0" lvl="0" indent="-255270" algn="l" rtl="0">
              <a:spcBef>
                <a:spcPts val="0"/>
              </a:spcBef>
              <a:spcAft>
                <a:spcPts val="0"/>
              </a:spcAft>
              <a:buClr>
                <a:schemeClr val="dk1"/>
              </a:buClr>
              <a:buSzPts val="138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tan sencillo crees que será traducir un diagrama de clases a un programa JAVA?</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Respuestas ideales: Tratar de guiar a los </a:t>
            </a:r>
            <a:r>
              <a:rPr lang="en-US"/>
              <a:t>participantes</a:t>
            </a:r>
            <a:r>
              <a:rPr lang="en-US" sz="1200" b="0" i="0" u="none" strike="noStrike" cap="none">
                <a:solidFill>
                  <a:schemeClr val="dk1"/>
                </a:solidFill>
                <a:latin typeface="Calibri"/>
                <a:ea typeface="Calibri"/>
                <a:cs typeface="Calibri"/>
                <a:sym typeface="Calibri"/>
              </a:rPr>
              <a:t> para que vean que a pesar de que trabajaremos con un paradigma nuevo, JAVA es tan solo un leguaje más de programación y que lo más relevante será hacer una buena traducción de los diseños previos al desarrollo</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Conexión a las sesiones anteriores: Conexión inmediata con el tema de Fundamentos del Desarrollo Orientado a Objetos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Conexión a las mentalidades y los comportamientos: Orientación al detalle porque se está trabajando con una herramienta nueva que tiene algunas </a:t>
            </a:r>
            <a:r>
              <a:rPr lang="en-US"/>
              <a:t>características</a:t>
            </a:r>
            <a:r>
              <a:rPr lang="en-US" sz="1200" b="0" i="0" u="none" strike="noStrike" cap="none">
                <a:solidFill>
                  <a:schemeClr val="dk1"/>
                </a:solidFill>
                <a:latin typeface="Calibri"/>
                <a:ea typeface="Calibri"/>
                <a:cs typeface="Calibri"/>
                <a:sym typeface="Calibri"/>
              </a:rPr>
              <a:t> a las que hay que </a:t>
            </a:r>
            <a:r>
              <a:rPr lang="en-US"/>
              <a:t>prestar</a:t>
            </a:r>
            <a:r>
              <a:rPr lang="en-US" sz="1200" b="0" i="0" u="none" strike="noStrike" cap="none">
                <a:solidFill>
                  <a:schemeClr val="dk1"/>
                </a:solidFill>
                <a:latin typeface="Calibri"/>
                <a:ea typeface="Calibri"/>
                <a:cs typeface="Calibri"/>
                <a:sym typeface="Calibri"/>
              </a:rPr>
              <a:t> particular atención y Orientación a futuro porque trabajaremos fuertemente en el fundamento del resto del curso.</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5" name="Shape 38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4000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23" name="Shape 72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7156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7" name="Shape 73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 hora)</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 y GIT</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sz="12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ventajas crees que pueda tener el uso de un repositorio compartido entre tus compañeros de trabajo? No hay una respuesta correcta, aquí se puede orientar a los </a:t>
            </a:r>
            <a:r>
              <a:rPr lang="en-US"/>
              <a:t>participantes</a:t>
            </a:r>
            <a:r>
              <a:rPr lang="en-US" sz="1200" b="0" i="0" u="none" strike="noStrike" cap="none">
                <a:solidFill>
                  <a:schemeClr val="dk1"/>
                </a:solidFill>
                <a:latin typeface="Calibri"/>
                <a:ea typeface="Calibri"/>
                <a:cs typeface="Calibri"/>
                <a:sym typeface="Calibri"/>
              </a:rPr>
              <a:t> a valorar la importancia del uso de una herramienta como GIT para compartir recursos con los compañeros de trabajo y generar tickets de atención.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sz="1200" b="0" i="0" u="none" strike="noStrike" cap="none">
              <a:solidFill>
                <a:schemeClr val="dk1"/>
              </a:solidFill>
              <a:latin typeface="Calibri"/>
              <a:ea typeface="Calibri"/>
              <a:cs typeface="Calibri"/>
              <a:sym typeface="Calibri"/>
            </a:endParaRPr>
          </a:p>
        </p:txBody>
      </p:sp>
      <p:sp>
        <p:nvSpPr>
          <p:cNvPr id="738" name="Shape 73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41</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8267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45" name="Shape 74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464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62" name="Shape 76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96827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82" name="Shape 78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588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00" name="Shape 80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452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08" name="Shape 80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8586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Shape 82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22" name="Shape 82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880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1" name="Shape 83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Tiempo sugerido: (5 horas)</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Conocer las características de la sintaxis de Java</a:t>
            </a:r>
            <a:endParaRPr/>
          </a:p>
          <a:p>
            <a:pPr marL="742902" marR="0" lvl="1" indent="-171450" algn="l" rtl="0">
              <a:spcBef>
                <a:spcPts val="0"/>
              </a:spcBef>
              <a:spcAft>
                <a:spcPts val="0"/>
              </a:spcAft>
              <a:buClr>
                <a:schemeClr val="dk1"/>
              </a:buClr>
              <a:buSzPts val="1800"/>
              <a:buFont typeface="Arial"/>
              <a:buNone/>
            </a:pPr>
            <a:endParaRPr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b="0" i="0" u="none" strike="noStrike" cap="none">
                <a:solidFill>
                  <a:schemeClr val="dk1"/>
                </a:solidFill>
                <a:latin typeface="Calibri"/>
                <a:ea typeface="Calibri"/>
                <a:cs typeface="Calibri"/>
                <a:sym typeface="Calibri"/>
              </a:rPr>
              <a:t>Preguntas de reflexión y respuestas ideales:</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¿Cómo puedo saber que estoy aprendiendo bien los conceptos?  Puedo resolver sin gran problema los ejercicios propuestos por mi profesor.</a:t>
            </a:r>
            <a:endParaRPr b="0" i="0" u="none" strike="noStrike" cap="none">
              <a:solidFill>
                <a:schemeClr val="dk1"/>
              </a:solidFill>
              <a:latin typeface="Calibri"/>
              <a:ea typeface="Calibri"/>
              <a:cs typeface="Calibri"/>
              <a:sym typeface="Calibri"/>
            </a:endParaRPr>
          </a:p>
          <a:p>
            <a:pPr marL="285750" marR="0" lvl="1" indent="-209550" algn="l" rtl="0">
              <a:lnSpc>
                <a:spcPct val="100000"/>
              </a:lnSpc>
              <a:spcBef>
                <a:spcPts val="0"/>
              </a:spcBef>
              <a:spcAft>
                <a:spcPts val="0"/>
              </a:spcAft>
              <a:buClr>
                <a:schemeClr val="dk1"/>
              </a:buClr>
              <a:buSzPts val="1200"/>
              <a:buFont typeface="Arial"/>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b="0" i="0" u="none" strike="noStrike" cap="none">
              <a:solidFill>
                <a:schemeClr val="dk1"/>
              </a:solidFill>
              <a:latin typeface="Calibri"/>
              <a:ea typeface="Calibri"/>
              <a:cs typeface="Calibri"/>
              <a:sym typeface="Calibri"/>
            </a:endParaRPr>
          </a:p>
        </p:txBody>
      </p:sp>
      <p:sp>
        <p:nvSpPr>
          <p:cNvPr id="832" name="Shape 83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8370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38" name="Shape 83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759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1" name="Shape 39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Componentes de la tecnología Java</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Qué es y cómo funciona la máquina virtual de Java</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Las distribuciones de Java</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sz="1200" b="0" i="0" u="none" strike="noStrike" cap="none">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380"/>
              <a:buFont typeface="Arial"/>
              <a:buChar char="•"/>
            </a:pPr>
            <a:r>
              <a:rPr lang="en-US" sz="1200" b="0" i="0" u="none" strike="noStrike" cap="none">
                <a:solidFill>
                  <a:schemeClr val="dk1"/>
                </a:solidFill>
                <a:latin typeface="Calibri"/>
                <a:ea typeface="Calibri"/>
                <a:cs typeface="Calibri"/>
                <a:sym typeface="Calibri"/>
              </a:rPr>
              <a:t>¿Después de revisar el paradigma OO, cómo te imaginas que será la estructura interna del </a:t>
            </a:r>
            <a:r>
              <a:rPr lang="en-US"/>
              <a:t>lenguaje</a:t>
            </a:r>
            <a:r>
              <a:rPr lang="en-US" sz="1200" b="0" i="0" u="none" strike="noStrike" cap="none">
                <a:solidFill>
                  <a:schemeClr val="dk1"/>
                </a:solidFill>
                <a:latin typeface="Calibri"/>
                <a:ea typeface="Calibri"/>
                <a:cs typeface="Calibri"/>
                <a:sym typeface="Calibri"/>
              </a:rPr>
              <a:t> Java?</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Respuestas ideales: No hay una respuesta ideal. Quizá de lo que todos imaginen se puede ir construyendo una lluvia de ideas de elementos que sí </a:t>
            </a:r>
            <a:r>
              <a:rPr lang="en-US"/>
              <a:t>pertenecen</a:t>
            </a:r>
            <a:r>
              <a:rPr lang="en-US" sz="1200" b="0" i="0" u="none" strike="noStrike" cap="none">
                <a:solidFill>
                  <a:schemeClr val="dk1"/>
                </a:solidFill>
                <a:latin typeface="Calibri"/>
                <a:ea typeface="Calibri"/>
                <a:cs typeface="Calibri"/>
                <a:sym typeface="Calibri"/>
              </a:rPr>
              <a:t> a la estructura del lenguaje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 futuro porque trabajaremos fuertemente en los fundamentos que sustentan el resto del curso.</a:t>
            </a:r>
            <a:endParaRPr sz="1200" b="0" i="0" u="none" strike="noStrike" cap="none">
              <a:solidFill>
                <a:schemeClr val="dk1"/>
              </a:solidFill>
              <a:latin typeface="Calibri"/>
              <a:ea typeface="Calibri"/>
              <a:cs typeface="Calibri"/>
              <a:sym typeface="Calibri"/>
            </a:endParaRPr>
          </a:p>
        </p:txBody>
      </p:sp>
      <p:sp>
        <p:nvSpPr>
          <p:cNvPr id="392" name="Shape 39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32213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44" name="Shape 84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7315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50" name="Shape 85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044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56" name="Shape 85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530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Shape 86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66" name="Shape 86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2967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Shape 87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3" name="Shape 873"/>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74" name="Shape 874"/>
          <p:cNvSpPr txBox="1">
            <a:spLocks noGrp="1"/>
          </p:cNvSpPr>
          <p:nvPr>
            <p:ph type="dt" idx="10"/>
          </p:nvPr>
        </p:nvSpPr>
        <p:spPr>
          <a:xfrm>
            <a:off x="4022937" y="0"/>
            <a:ext cx="3076363" cy="511731"/>
          </a:xfrm>
          <a:prstGeom prst="rect">
            <a:avLst/>
          </a:prstGeom>
          <a:noFill/>
          <a:ln>
            <a:noFill/>
          </a:ln>
        </p:spPr>
        <p:txBody>
          <a:bodyPr spcFirstLastPara="1" wrap="square" lIns="94750" tIns="47375" rIns="94750" bIns="47375" anchor="t" anchorCtr="0">
            <a:noAutofit/>
          </a:bodyPr>
          <a:lstStyle/>
          <a:p>
            <a:pPr marL="0" marR="0" lvl="0" indent="0" algn="r" rtl="0">
              <a:spcBef>
                <a:spcPts val="0"/>
              </a:spcBef>
              <a:spcAft>
                <a:spcPts val="0"/>
              </a:spcAft>
              <a:buNone/>
            </a:pPr>
            <a:r>
              <a:rPr lang="en-US" sz="1300">
                <a:solidFill>
                  <a:schemeClr val="dk1"/>
                </a:solidFill>
                <a:latin typeface="Calibri"/>
                <a:ea typeface="Calibri"/>
                <a:cs typeface="Calibri"/>
                <a:sym typeface="Calibri"/>
              </a:rPr>
              <a:t>29/01/2018</a:t>
            </a:r>
            <a:endParaRPr sz="1300">
              <a:solidFill>
                <a:schemeClr val="dk1"/>
              </a:solidFill>
              <a:latin typeface="Calibri"/>
              <a:ea typeface="Calibri"/>
              <a:cs typeface="Calibri"/>
              <a:sym typeface="Calibri"/>
            </a:endParaRPr>
          </a:p>
        </p:txBody>
      </p:sp>
      <p:sp>
        <p:nvSpPr>
          <p:cNvPr id="875" name="Shape 875"/>
          <p:cNvSpPr txBox="1">
            <a:spLocks noGrp="1"/>
          </p:cNvSpPr>
          <p:nvPr>
            <p:ph type="sldNum" idx="12"/>
          </p:nvPr>
        </p:nvSpPr>
        <p:spPr>
          <a:xfrm>
            <a:off x="4022937" y="9722882"/>
            <a:ext cx="3076363" cy="511731"/>
          </a:xfrm>
          <a:prstGeom prst="rect">
            <a:avLst/>
          </a:prstGeom>
          <a:noFill/>
          <a:ln>
            <a:noFill/>
          </a:ln>
        </p:spPr>
        <p:txBody>
          <a:bodyPr spcFirstLastPara="1" wrap="square" lIns="94750" tIns="47375" rIns="94750" bIns="4737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53605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Shape 88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1" name="Shape 88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82" name="Shape 882"/>
          <p:cNvSpPr txBox="1">
            <a:spLocks noGrp="1"/>
          </p:cNvSpPr>
          <p:nvPr>
            <p:ph type="dt" idx="10"/>
          </p:nvPr>
        </p:nvSpPr>
        <p:spPr>
          <a:xfrm>
            <a:off x="4022937" y="0"/>
            <a:ext cx="3076363" cy="511731"/>
          </a:xfrm>
          <a:prstGeom prst="rect">
            <a:avLst/>
          </a:prstGeom>
          <a:noFill/>
          <a:ln>
            <a:noFill/>
          </a:ln>
        </p:spPr>
        <p:txBody>
          <a:bodyPr spcFirstLastPara="1" wrap="square" lIns="94750" tIns="47375" rIns="94750" bIns="47375" anchor="t" anchorCtr="0">
            <a:noAutofit/>
          </a:bodyPr>
          <a:lstStyle/>
          <a:p>
            <a:pPr marL="0" marR="0" lvl="0" indent="0" algn="r" rtl="0">
              <a:spcBef>
                <a:spcPts val="0"/>
              </a:spcBef>
              <a:spcAft>
                <a:spcPts val="0"/>
              </a:spcAft>
              <a:buNone/>
            </a:pPr>
            <a:r>
              <a:rPr lang="en-US" sz="1300">
                <a:solidFill>
                  <a:schemeClr val="dk1"/>
                </a:solidFill>
                <a:latin typeface="Calibri"/>
                <a:ea typeface="Calibri"/>
                <a:cs typeface="Calibri"/>
                <a:sym typeface="Calibri"/>
              </a:rPr>
              <a:t>29/01/2018</a:t>
            </a:r>
            <a:endParaRPr sz="1300">
              <a:solidFill>
                <a:schemeClr val="dk1"/>
              </a:solidFill>
              <a:latin typeface="Calibri"/>
              <a:ea typeface="Calibri"/>
              <a:cs typeface="Calibri"/>
              <a:sym typeface="Calibri"/>
            </a:endParaRPr>
          </a:p>
        </p:txBody>
      </p:sp>
      <p:sp>
        <p:nvSpPr>
          <p:cNvPr id="883" name="Shape 883"/>
          <p:cNvSpPr txBox="1">
            <a:spLocks noGrp="1"/>
          </p:cNvSpPr>
          <p:nvPr>
            <p:ph type="sldNum" idx="12"/>
          </p:nvPr>
        </p:nvSpPr>
        <p:spPr>
          <a:xfrm>
            <a:off x="4022937" y="9722882"/>
            <a:ext cx="3076363" cy="511731"/>
          </a:xfrm>
          <a:prstGeom prst="rect">
            <a:avLst/>
          </a:prstGeom>
          <a:noFill/>
          <a:ln>
            <a:noFill/>
          </a:ln>
        </p:spPr>
        <p:txBody>
          <a:bodyPr spcFirstLastPara="1" wrap="square" lIns="94750" tIns="47375" rIns="94750" bIns="4737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3497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9" name="Shape 88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90" name="Shape 890"/>
          <p:cNvSpPr txBox="1">
            <a:spLocks noGrp="1"/>
          </p:cNvSpPr>
          <p:nvPr>
            <p:ph type="dt" idx="10"/>
          </p:nvPr>
        </p:nvSpPr>
        <p:spPr>
          <a:xfrm>
            <a:off x="4022937" y="0"/>
            <a:ext cx="3076363" cy="511731"/>
          </a:xfrm>
          <a:prstGeom prst="rect">
            <a:avLst/>
          </a:prstGeom>
          <a:noFill/>
          <a:ln>
            <a:noFill/>
          </a:ln>
        </p:spPr>
        <p:txBody>
          <a:bodyPr spcFirstLastPara="1" wrap="square" lIns="94750" tIns="47375" rIns="94750" bIns="47375" anchor="t" anchorCtr="0">
            <a:noAutofit/>
          </a:bodyPr>
          <a:lstStyle/>
          <a:p>
            <a:pPr marL="0" marR="0" lvl="0" indent="0" algn="r" rtl="0">
              <a:spcBef>
                <a:spcPts val="0"/>
              </a:spcBef>
              <a:spcAft>
                <a:spcPts val="0"/>
              </a:spcAft>
              <a:buNone/>
            </a:pPr>
            <a:r>
              <a:rPr lang="en-US" sz="1300">
                <a:solidFill>
                  <a:schemeClr val="dk1"/>
                </a:solidFill>
                <a:latin typeface="Calibri"/>
                <a:ea typeface="Calibri"/>
                <a:cs typeface="Calibri"/>
                <a:sym typeface="Calibri"/>
              </a:rPr>
              <a:t>29/01/2018</a:t>
            </a:r>
            <a:endParaRPr sz="1300">
              <a:solidFill>
                <a:schemeClr val="dk1"/>
              </a:solidFill>
              <a:latin typeface="Calibri"/>
              <a:ea typeface="Calibri"/>
              <a:cs typeface="Calibri"/>
              <a:sym typeface="Calibri"/>
            </a:endParaRPr>
          </a:p>
        </p:txBody>
      </p:sp>
      <p:sp>
        <p:nvSpPr>
          <p:cNvPr id="891" name="Shape 891"/>
          <p:cNvSpPr txBox="1">
            <a:spLocks noGrp="1"/>
          </p:cNvSpPr>
          <p:nvPr>
            <p:ph type="sldNum" idx="12"/>
          </p:nvPr>
        </p:nvSpPr>
        <p:spPr>
          <a:xfrm>
            <a:off x="4022937" y="9722882"/>
            <a:ext cx="3076363" cy="511731"/>
          </a:xfrm>
          <a:prstGeom prst="rect">
            <a:avLst/>
          </a:prstGeom>
          <a:noFill/>
          <a:ln>
            <a:noFill/>
          </a:ln>
        </p:spPr>
        <p:txBody>
          <a:bodyPr spcFirstLastPara="1" wrap="square" lIns="94750" tIns="47375" rIns="94750" bIns="4737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92532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Shape 90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4" name="Shape 90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(25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sz="1200"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¿Cómo puedo saber que estoy aprendiendo bien los conceptos?  Puedo resolver sin gran problema los ejercicios propuestos por mi profesor.</a:t>
            </a:r>
            <a:endParaRPr sz="1200" b="0" i="0" u="none" strike="noStrike" cap="none">
              <a:solidFill>
                <a:schemeClr val="dk1"/>
              </a:solidFill>
              <a:latin typeface="Calibri"/>
              <a:ea typeface="Calibri"/>
              <a:cs typeface="Calibri"/>
              <a:sym typeface="Calibri"/>
            </a:endParaRPr>
          </a:p>
          <a:p>
            <a:pPr marL="285750" marR="0" lvl="1" indent="-2095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05" name="Shape 90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57576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12" name="Shape 91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656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19" name="Shape 91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49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8" name="Shape 39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Puntos clave:</a:t>
            </a:r>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Los lenguajes de programación de alto nivel como C, C++, Java o Python, por citar unos pocos, sirven para comunicarse con una computadora mediante algo más fácil de entender para un humano que el </a:t>
            </a:r>
            <a:r>
              <a:rPr lang="en-US" sz="1200" b="0" i="0" u="sng" strike="noStrike" cap="none">
                <a:solidFill>
                  <a:schemeClr val="hlink"/>
                </a:solidFill>
                <a:latin typeface="Calibri"/>
                <a:ea typeface="Calibri"/>
                <a:cs typeface="Calibri"/>
                <a:sym typeface="Calibri"/>
                <a:hlinkClick r:id="rId3"/>
              </a:rPr>
              <a:t>"lenguaje máquina" o el lenguaje ensamblador</a:t>
            </a:r>
            <a:r>
              <a:rPr lang="en-US" sz="1200" b="0" i="0" u="none" strike="noStrike" cap="none">
                <a:solidFill>
                  <a:schemeClr val="dk1"/>
                </a:solidFill>
                <a:latin typeface="Calibri"/>
                <a:ea typeface="Calibri"/>
                <a:cs typeface="Calibri"/>
                <a:sym typeface="Calibri"/>
              </a:rPr>
              <a:t>, que está muy cercano a la máquina. Estos lenguajes se llaman "de alto nivel" porque están en un nivel de abstracción mucho mayor que el que ofrece una computadora: tienen ciclos, condicionales, matrices, tipos de datos...</a:t>
            </a:r>
            <a:endParaRPr/>
          </a:p>
        </p:txBody>
      </p:sp>
      <p:sp>
        <p:nvSpPr>
          <p:cNvPr id="399" name="Shape 39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6311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Shape 92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27" name="Shape 92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639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Shape 93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33" name="Shape 93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1517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1" name="Shape 94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(30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dato a utilizar.</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p:txBody>
      </p:sp>
      <p:sp>
        <p:nvSpPr>
          <p:cNvPr id="942" name="Shape 94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63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23858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Shape 94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49" name="Shape 94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629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Shape 95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58" name="Shape 95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847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(30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datos a utilizar</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p:txBody>
      </p:sp>
      <p:sp>
        <p:nvSpPr>
          <p:cNvPr id="967" name="Shape 96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66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8377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Shape 97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74" name="Shape 97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5274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Shape 98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82" name="Shape 98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532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Shape 98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90" name="Shape 99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003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98" name="Shape 99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84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7" name="Shape 40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Puntos clave:</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Tradicionalmente, el compilador de un lenguaje de alto nivel se encargaba de traducir ese lenguaje "sencillo" en lenguaje máquina, directamente utilizable por la computadora a través del sistema operativo. Es decir, cuando compilamos un programa en C++ lo que obtenemos es un programa ejecutable, por ejemplo para Windows, que este sistema operativo es capaz de ejecutar directamente contra el procesador, en un lenguaje "entendible" por este.</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Sin embargo muchos lenguajes modernos como Java o C# (y otros lenguajes de la plataforma .NET), lo que hacen es utilizar un paso intermedio entre estos dos estados: entre el código de alto nivel en el que escribimos las aplicaciones y el de bajo nivel que sale del proceso de compilación.</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08" name="Shape 40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56977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Shape 100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06" name="Shape 100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0029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0" name="Shape 1020"/>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(30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datos a utilizar</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21" name="Shape 102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72</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10897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Shape 102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28" name="Shape 102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235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Shape 104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42" name="Shape 104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(30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p:txBody>
      </p:sp>
      <p:sp>
        <p:nvSpPr>
          <p:cNvPr id="1043" name="Shape 104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74</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9911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Shape 104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50" name="Shape 105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787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Shape 105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57" name="Shape 105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(20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58" name="Shape 105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76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13432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Shape 106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65" name="Shape 106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0531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Shape 107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1" name="Shape 107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Tiempo sugerido: (3 horas)</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Instalar la herramienta</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Configurar variable de entorno</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Verificar instalación</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¿Cómo puedo verificar que mi instalación quedó bien hecha?  La ventana de comandos nos debe </a:t>
            </a:r>
            <a:r>
              <a:rPr lang="en-US"/>
              <a:t>mostrar</a:t>
            </a:r>
            <a:r>
              <a:rPr lang="en-US" b="0" i="0" u="none" strike="noStrike" cap="none">
                <a:solidFill>
                  <a:schemeClr val="dk1"/>
                </a:solidFill>
                <a:latin typeface="Calibri"/>
                <a:ea typeface="Calibri"/>
                <a:cs typeface="Calibri"/>
                <a:sym typeface="Calibri"/>
              </a:rPr>
              <a:t> información sobre la versión de java</a:t>
            </a:r>
            <a:endParaRPr/>
          </a:p>
          <a:p>
            <a:pPr marL="285750" marR="0" lvl="1" indent="-2730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Luego verificamos la configuración de la variable</a:t>
            </a:r>
            <a:endParaRPr/>
          </a:p>
          <a:p>
            <a:pPr marL="800052" marR="0" lvl="1" indent="-29210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Abrimos una ventana de consola</a:t>
            </a:r>
            <a:endParaRPr/>
          </a:p>
          <a:p>
            <a:pPr marL="800052" marR="0" lvl="1" indent="-29210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Escribimos: echo %JAVA_HOME%</a:t>
            </a:r>
            <a:endParaRPr/>
          </a:p>
          <a:p>
            <a:pPr marL="800052" marR="0" lvl="1" indent="-29210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Nos debería mostrar la ruta de instalación de Java</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b="0" i="0" u="none" strike="noStrike" cap="none">
              <a:solidFill>
                <a:schemeClr val="dk1"/>
              </a:solidFill>
              <a:latin typeface="Calibri"/>
              <a:ea typeface="Calibri"/>
              <a:cs typeface="Calibri"/>
              <a:sym typeface="Calibri"/>
            </a:endParaRPr>
          </a:p>
        </p:txBody>
      </p:sp>
      <p:sp>
        <p:nvSpPr>
          <p:cNvPr id="1072" name="Shape 107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78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20529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Shape 107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78" name="Shape 107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6612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Shape 108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88" name="Shape 108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6134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Puntos clave:</a:t>
            </a:r>
            <a:endParaRPr sz="1200"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La idea dea la máquina virtual, no tiene nada que ver con las máquinas virtuales a las que estamos acostumbrados que hoy en día que ejecutan sistemas operativos completos, sino que es un concepto mucho más antiguo. </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Tampoco lo inventó Java. Ya en los años '80, mucho antes de Java, el lenguaje Pascal generaba p-Code que era algo muy similar, e incluso había compiladores de COBOL que hacían lo mismo.</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16" name="Shape 41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10939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96" name="Shape 109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1623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Shape 110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03" name="Shape 110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60069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Shape 110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10" name="Shape 111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4503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Shape 111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19" name="Shape 111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4883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Shape 1126"/>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27" name="Shape 112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0842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Shape 1133"/>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34" name="Shape 113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69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40" name="Shape 114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6976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Shape 114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49" name="Shape 114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21057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Shape 116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3" name="Shape 1163"/>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 hora)</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 y la aplicación de clases asociadas a objetos por primera vez en un programa</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p:txBody>
      </p:sp>
      <p:sp>
        <p:nvSpPr>
          <p:cNvPr id="1164" name="Shape 116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89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59961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71" name="Shape 117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a:t>
            </a:r>
            <a:r>
              <a:rPr lang="en-US" b="0" i="0" u="none" strike="noStrike" cap="none">
                <a:solidFill>
                  <a:schemeClr val="dk1"/>
                </a:solidFill>
                <a:latin typeface="Calibri"/>
                <a:ea typeface="Calibri"/>
                <a:cs typeface="Calibri"/>
                <a:sym typeface="Calibri"/>
              </a:rPr>
              <a:t>iempo sugerido: (2 horas)</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Instalar la herramienta</a:t>
            </a:r>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Configurar variable de entorno</a:t>
            </a: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Verificar instalación</a:t>
            </a:r>
            <a:endParaRPr/>
          </a:p>
          <a:p>
            <a:pPr marL="0" marR="0" lvl="0" indent="0" algn="l" rtl="0">
              <a:spcBef>
                <a:spcPts val="0"/>
              </a:spcBef>
              <a:spcAft>
                <a:spcPts val="0"/>
              </a:spcAft>
              <a:buClr>
                <a:schemeClr val="dk1"/>
              </a:buClr>
              <a:buSzPts val="1200"/>
              <a:buFont typeface="Arial"/>
              <a:buNone/>
            </a:pPr>
            <a:endParaRPr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b="0" i="0" u="none" strike="noStrike" cap="none">
                <a:solidFill>
                  <a:schemeClr val="dk1"/>
                </a:solidFill>
                <a:latin typeface="Calibri"/>
                <a:ea typeface="Calibri"/>
                <a:cs typeface="Calibri"/>
                <a:sym typeface="Calibri"/>
              </a:rPr>
              <a:t>Preguntas de reflexión y respuestas ideales:</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¿Cómo puedo verificar que mi instalación quedó bien hecha?  La ventana de comandos nos debe mostar información sobre la versión de java</a:t>
            </a:r>
            <a:endParaRPr/>
          </a:p>
          <a:p>
            <a:pPr marL="285750" marR="0" lvl="1" indent="-2730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Luego verificamos la configuración de la variable</a:t>
            </a:r>
            <a:endParaRPr/>
          </a:p>
          <a:p>
            <a:pPr marL="800052" marR="0" lvl="1" indent="-29210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Abrimos una ventana de consola</a:t>
            </a:r>
            <a:endParaRPr/>
          </a:p>
          <a:p>
            <a:pPr marL="800052" marR="0" lvl="1" indent="-29210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Escribimos: echo %JAVA_HOME%</a:t>
            </a:r>
            <a:endParaRPr/>
          </a:p>
          <a:p>
            <a:pPr marL="800052" marR="0" lvl="1" indent="-29210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Nos debería mostrar la ruta de instalación de Java</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b="0" i="0" u="none" strike="noStrike" cap="none">
              <a:solidFill>
                <a:schemeClr val="dk1"/>
              </a:solidFill>
              <a:latin typeface="Calibri"/>
              <a:ea typeface="Calibri"/>
              <a:cs typeface="Calibri"/>
              <a:sym typeface="Calibri"/>
            </a:endParaRPr>
          </a:p>
        </p:txBody>
      </p:sp>
      <p:sp>
        <p:nvSpPr>
          <p:cNvPr id="1172" name="Shape 117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90</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9214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3" name="Shape 423"/>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Puntos clave:</a:t>
            </a: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La JVM es una abstracción de una máquina real, que es capaz de entender el </a:t>
            </a:r>
            <a:r>
              <a:rPr lang="en-US" sz="1200" b="0" i="1" u="none" strike="noStrike" cap="none">
                <a:solidFill>
                  <a:schemeClr val="dk1"/>
                </a:solidFill>
                <a:latin typeface="Calibri"/>
                <a:ea typeface="Calibri"/>
                <a:cs typeface="Calibri"/>
                <a:sym typeface="Calibri"/>
              </a:rPr>
              <a:t>Byte Code</a:t>
            </a:r>
            <a:r>
              <a:rPr lang="en-US" sz="1200" b="0" i="0" u="none" strike="noStrike" cap="none">
                <a:solidFill>
                  <a:schemeClr val="dk1"/>
                </a:solidFill>
                <a:latin typeface="Calibri"/>
                <a:ea typeface="Calibri"/>
                <a:cs typeface="Calibri"/>
                <a:sym typeface="Calibri"/>
              </a:rPr>
              <a:t>creado por el compilador de Java y traducirlo en instrucciones nativas equivalente que a su vez el sistema operativo actual es capaz de entender, ejecutando realmente la aplicación.</a:t>
            </a:r>
            <a:endParaRPr/>
          </a:p>
          <a:p>
            <a:pPr marL="171450" marR="0" lvl="0" indent="-171450" algn="l" rtl="0">
              <a:spcBef>
                <a:spcPts val="0"/>
              </a:spcBef>
              <a:spcAft>
                <a:spcPts val="0"/>
              </a:spcAft>
              <a:buClr>
                <a:schemeClr val="dk1"/>
              </a:buClr>
              <a:buSzPts val="1200"/>
              <a:buFont typeface="Arial"/>
              <a:buChar char="•"/>
            </a:pPr>
            <a:r>
              <a:rPr lang="en-US" sz="1200" b="1" i="0" u="none" strike="noStrike" cap="none">
                <a:solidFill>
                  <a:schemeClr val="dk1"/>
                </a:solidFill>
                <a:latin typeface="Calibri"/>
                <a:ea typeface="Calibri"/>
                <a:cs typeface="Calibri"/>
                <a:sym typeface="Calibri"/>
              </a:rPr>
              <a:t>Existen implementaciones de la JVM para prácticamente la totalidad de sistemas operativos del mercado</a:t>
            </a:r>
            <a:r>
              <a:rPr lang="en-US" sz="1200" b="0" i="0" u="none" strike="noStrike" cap="none">
                <a:solidFill>
                  <a:schemeClr val="dk1"/>
                </a:solidFill>
                <a:latin typeface="Calibri"/>
                <a:ea typeface="Calibri"/>
                <a:cs typeface="Calibri"/>
                <a:sym typeface="Calibri"/>
              </a:rPr>
              <a:t>, no solo para los tres que hemos visto en la figura anterior. Por eso, en la práctica, los programas Java se pueden ejecutar en teoría en cualquier sitio y de ahí su famoso eslogan </a:t>
            </a:r>
            <a:r>
              <a:rPr lang="en-US" sz="1200" b="1" i="0" u="none" strike="noStrike" cap="none">
                <a:solidFill>
                  <a:schemeClr val="dk1"/>
                </a:solidFill>
                <a:latin typeface="Calibri"/>
                <a:ea typeface="Calibri"/>
                <a:cs typeface="Calibri"/>
                <a:sym typeface="Calibri"/>
              </a:rPr>
              <a:t>"Escribe una vez, ejecuta en todas partes"</a:t>
            </a:r>
            <a:r>
              <a:rPr lang="en-US" sz="1200" b="0" i="0" u="none" strike="noStrike" cap="none">
                <a:solidFill>
                  <a:schemeClr val="dk1"/>
                </a:solidFill>
                <a:latin typeface="Calibri"/>
                <a:ea typeface="Calibri"/>
                <a:cs typeface="Calibri"/>
                <a:sym typeface="Calibri"/>
              </a:rPr>
              <a:t>.</a:t>
            </a:r>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El secreto del "Write once, write everywhere" es, precisamente, la existencia de la JVM, que es la base de toda la filosofía de la plataforma Java.</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4" name="Shape 42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61799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Shape 117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78" name="Shape 117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730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Shape 118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85" name="Shape 118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9567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Shape 1191"/>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92" name="Shape 119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4321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Shape 1200"/>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01" name="Shape 120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8788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Shape 1207"/>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08" name="Shape 120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525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Shape 1214"/>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15" name="Shape 121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68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23" name="Shape 122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19263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Shape 123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8" name="Shape 123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(1 hora)</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 y la modificación de un programa creado previamente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39" name="Shape 123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98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3118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Shape 124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6" name="Shape 124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Tiempo sugerido: (30 minutos)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Materiales necesarios para la actividad/práctica: Computadora con Eclipse</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¿Qué elementos del dominio del problema son importantes? El tipo de requisitos que tiene el problema y la modificación de un programa creado previamente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Conexión a las mentalidades y/o los comportamientos: Comunicación porque será necesaria la </a:t>
            </a:r>
            <a:r>
              <a:rPr lang="en-US"/>
              <a:t>participación</a:t>
            </a:r>
            <a:r>
              <a:rPr lang="en-US" sz="1200" b="0" i="0" u="none" strike="noStrike" cap="none">
                <a:solidFill>
                  <a:schemeClr val="dk1"/>
                </a:solidFill>
                <a:latin typeface="Calibri"/>
                <a:ea typeface="Calibri"/>
                <a:cs typeface="Calibri"/>
                <a:sym typeface="Calibri"/>
              </a:rPr>
              <a:t> y el compartir con otros y Orientación al detalle por el aprendizaje de nuevos conceptos.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47" name="Shape 124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99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53289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Shape 125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54" name="Shape 125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Tiempo sugerido: (1 hora)</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1" i="0" u="none" strike="noStrike" cap="none">
                <a:solidFill>
                  <a:schemeClr val="dk1"/>
                </a:solidFill>
                <a:latin typeface="Calibri"/>
                <a:ea typeface="Calibri"/>
                <a:cs typeface="Calibri"/>
                <a:sym typeface="Calibri"/>
              </a:rPr>
              <a:t>Puntos clave: </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742902" marR="0" lvl="1" indent="-247650" algn="l" rtl="0">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Utilizar el manejo de paquetes a partir de este momento en los proyectos</a:t>
            </a:r>
            <a:endParaRPr/>
          </a:p>
          <a:p>
            <a:pPr marL="742902" marR="0" lvl="1" indent="-171450" algn="l" rtl="0">
              <a:spcBef>
                <a:spcPts val="0"/>
              </a:spcBef>
              <a:spcAft>
                <a:spcPts val="0"/>
              </a:spcAft>
              <a:buClr>
                <a:schemeClr val="dk1"/>
              </a:buClr>
              <a:buSzPts val="1800"/>
              <a:buFont typeface="Arial"/>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r>
              <a:rPr lang="en-US"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285750" marR="0" lvl="1" indent="-285750" algn="l" rtl="0">
              <a:lnSpc>
                <a:spcPct val="100000"/>
              </a:lnSpc>
              <a:spcBef>
                <a:spcPts val="0"/>
              </a:spcBef>
              <a:spcAft>
                <a:spcPts val="0"/>
              </a:spcAft>
              <a:buClr>
                <a:schemeClr val="dk1"/>
              </a:buClr>
              <a:buSzPts val="1200"/>
              <a:buFont typeface="Arial"/>
              <a:buChar char="•"/>
            </a:pPr>
            <a:r>
              <a:rPr lang="en-US" b="0" i="0" u="none" strike="noStrike" cap="none">
                <a:solidFill>
                  <a:schemeClr val="dk1"/>
                </a:solidFill>
                <a:latin typeface="Calibri"/>
                <a:ea typeface="Calibri"/>
                <a:cs typeface="Calibri"/>
                <a:sym typeface="Calibri"/>
              </a:rPr>
              <a:t>¿Cómo puedo verificar que mi manejo de paquetes es correcto?  A través del uso e inclusión de los mismos sin errores en los proyectos.</a:t>
            </a: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Conexión a las mentalidades y los comportamientos: Comunicación porque será necesaria la </a:t>
            </a:r>
            <a:r>
              <a:rPr lang="en-US"/>
              <a:t>participación</a:t>
            </a:r>
            <a:r>
              <a:rPr lang="en-US" b="0" i="0" u="none" strike="noStrike" cap="none">
                <a:solidFill>
                  <a:schemeClr val="dk1"/>
                </a:solidFill>
                <a:latin typeface="Calibri"/>
                <a:ea typeface="Calibri"/>
                <a:cs typeface="Calibri"/>
                <a:sym typeface="Calibri"/>
              </a:rPr>
              <a:t> y el compartir con otros y Orientación a futuro porque trabajaremos con la herramienta que se utilizará el resto del curso.</a:t>
            </a:r>
            <a:endParaRPr b="0" i="0" u="none" strike="noStrike" cap="none">
              <a:solidFill>
                <a:schemeClr val="dk1"/>
              </a:solidFill>
              <a:latin typeface="Calibri"/>
              <a:ea typeface="Calibri"/>
              <a:cs typeface="Calibri"/>
              <a:sym typeface="Calibri"/>
            </a:endParaRPr>
          </a:p>
        </p:txBody>
      </p:sp>
      <p:sp>
        <p:nvSpPr>
          <p:cNvPr id="1255" name="Shape 125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100</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421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Cover Mexico Alternate">
    <p:spTree>
      <p:nvGrpSpPr>
        <p:cNvPr id="1" name="Shape 13"/>
        <p:cNvGrpSpPr/>
        <p:nvPr/>
      </p:nvGrpSpPr>
      <p:grpSpPr>
        <a:xfrm>
          <a:off x="0" y="0"/>
          <a:ext cx="0" cy="0"/>
          <a:chOff x="0" y="0"/>
          <a:chExt cx="0" cy="0"/>
        </a:xfrm>
      </p:grpSpPr>
      <p:pic>
        <p:nvPicPr>
          <p:cNvPr id="14" name="Shape 14" descr="Image result for computer programming"/>
          <p:cNvPicPr preferRelativeResize="0"/>
          <p:nvPr/>
        </p:nvPicPr>
        <p:blipFill rotWithShape="1">
          <a:blip r:embed="rId2">
            <a:alphaModFix/>
          </a:blip>
          <a:srcRect l="525" t="12270" r="17688"/>
          <a:stretch/>
        </p:blipFill>
        <p:spPr>
          <a:xfrm>
            <a:off x="0" y="0"/>
            <a:ext cx="9144000" cy="6858000"/>
          </a:xfrm>
          <a:prstGeom prst="rect">
            <a:avLst/>
          </a:prstGeom>
          <a:noFill/>
          <a:ln>
            <a:noFill/>
          </a:ln>
        </p:spPr>
      </p:pic>
      <p:sp>
        <p:nvSpPr>
          <p:cNvPr id="15" name="Shape 15"/>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b="0" i="0" u="none" strike="noStrike" cap="none">
                <a:solidFill>
                  <a:srgbClr val="FFFFFF"/>
                </a:solidFill>
                <a:latin typeface="Arial"/>
                <a:ea typeface="Arial"/>
                <a:cs typeface="Arial"/>
                <a:sym typeface="Arial"/>
              </a:defRPr>
            </a:lvl1pPr>
            <a:lvl2pPr marL="0" marR="0" lvl="1" indent="0" algn="ctr" rtl="0">
              <a:spcBef>
                <a:spcPts val="0"/>
              </a:spcBef>
              <a:buNone/>
              <a:defRPr sz="1000" b="0" i="0" u="none" strike="noStrike" cap="none">
                <a:solidFill>
                  <a:srgbClr val="FFFFFF"/>
                </a:solidFill>
                <a:latin typeface="Arial"/>
                <a:ea typeface="Arial"/>
                <a:cs typeface="Arial"/>
                <a:sym typeface="Arial"/>
              </a:defRPr>
            </a:lvl2pPr>
            <a:lvl3pPr marL="0" marR="0" lvl="2" indent="0" algn="ctr" rtl="0">
              <a:spcBef>
                <a:spcPts val="0"/>
              </a:spcBef>
              <a:buNone/>
              <a:defRPr sz="1000" b="0" i="0" u="none" strike="noStrike" cap="none">
                <a:solidFill>
                  <a:srgbClr val="FFFFFF"/>
                </a:solidFill>
                <a:latin typeface="Arial"/>
                <a:ea typeface="Arial"/>
                <a:cs typeface="Arial"/>
                <a:sym typeface="Arial"/>
              </a:defRPr>
            </a:lvl3pPr>
            <a:lvl4pPr marL="0" marR="0" lvl="3" indent="0" algn="ctr" rtl="0">
              <a:spcBef>
                <a:spcPts val="0"/>
              </a:spcBef>
              <a:buNone/>
              <a:defRPr sz="1000" b="0" i="0" u="none" strike="noStrike" cap="none">
                <a:solidFill>
                  <a:srgbClr val="FFFFFF"/>
                </a:solidFill>
                <a:latin typeface="Arial"/>
                <a:ea typeface="Arial"/>
                <a:cs typeface="Arial"/>
                <a:sym typeface="Arial"/>
              </a:defRPr>
            </a:lvl4pPr>
            <a:lvl5pPr marL="0" marR="0" lvl="4" indent="0" algn="ctr" rtl="0">
              <a:spcBef>
                <a:spcPts val="0"/>
              </a:spcBef>
              <a:buNone/>
              <a:defRPr sz="1000" b="0" i="0" u="none" strike="noStrike" cap="none">
                <a:solidFill>
                  <a:srgbClr val="FFFFFF"/>
                </a:solidFill>
                <a:latin typeface="Arial"/>
                <a:ea typeface="Arial"/>
                <a:cs typeface="Arial"/>
                <a:sym typeface="Arial"/>
              </a:defRPr>
            </a:lvl5pPr>
            <a:lvl6pPr marL="0" marR="0" lvl="5" indent="0" algn="ctr" rtl="0">
              <a:spcBef>
                <a:spcPts val="0"/>
              </a:spcBef>
              <a:buNone/>
              <a:defRPr sz="1000" b="0" i="0" u="none" strike="noStrike" cap="none">
                <a:solidFill>
                  <a:srgbClr val="FFFFFF"/>
                </a:solidFill>
                <a:latin typeface="Arial"/>
                <a:ea typeface="Arial"/>
                <a:cs typeface="Arial"/>
                <a:sym typeface="Arial"/>
              </a:defRPr>
            </a:lvl6pPr>
            <a:lvl7pPr marL="0" marR="0" lvl="6" indent="0" algn="ctr" rtl="0">
              <a:spcBef>
                <a:spcPts val="0"/>
              </a:spcBef>
              <a:buNone/>
              <a:defRPr sz="1000" b="0" i="0" u="none" strike="noStrike" cap="none">
                <a:solidFill>
                  <a:srgbClr val="FFFFFF"/>
                </a:solidFill>
                <a:latin typeface="Arial"/>
                <a:ea typeface="Arial"/>
                <a:cs typeface="Arial"/>
                <a:sym typeface="Arial"/>
              </a:defRPr>
            </a:lvl7pPr>
            <a:lvl8pPr marL="0" marR="0" lvl="7" indent="0" algn="ctr" rtl="0">
              <a:spcBef>
                <a:spcPts val="0"/>
              </a:spcBef>
              <a:buNone/>
              <a:defRPr sz="1000" b="0" i="0" u="none" strike="noStrike" cap="none">
                <a:solidFill>
                  <a:srgbClr val="FFFFFF"/>
                </a:solidFill>
                <a:latin typeface="Arial"/>
                <a:ea typeface="Arial"/>
                <a:cs typeface="Arial"/>
                <a:sym typeface="Arial"/>
              </a:defRPr>
            </a:lvl8pPr>
            <a:lvl9pPr marL="0" marR="0" lvl="8" indent="0" algn="ctr" rtl="0">
              <a:spcBef>
                <a:spcPts val="0"/>
              </a:spcBef>
              <a:buNone/>
              <a:defRPr sz="10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6" name="Shape 16"/>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rgbClr val="FFFFFF"/>
                </a:solidFill>
                <a:latin typeface="Arial Narrow"/>
                <a:ea typeface="Arial Narrow"/>
                <a:cs typeface="Arial Narrow"/>
                <a:sym typeface="Arial Narrow"/>
              </a:rPr>
              <a:t>GENERATION: YOU EMPLOYED</a:t>
            </a:r>
            <a:endParaRPr/>
          </a:p>
        </p:txBody>
      </p:sp>
      <p:cxnSp>
        <p:nvCxnSpPr>
          <p:cNvPr id="17" name="Shape 17"/>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8" name="Shape 18"/>
          <p:cNvPicPr preferRelativeResize="0"/>
          <p:nvPr/>
        </p:nvPicPr>
        <p:blipFill rotWithShape="1">
          <a:blip r:embed="rId3">
            <a:alphaModFix/>
          </a:blip>
          <a:srcRect/>
          <a:stretch/>
        </p:blipFill>
        <p:spPr>
          <a:xfrm>
            <a:off x="852291" y="3315817"/>
            <a:ext cx="7427925" cy="323114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Cover Mexico ">
    <p:spTree>
      <p:nvGrpSpPr>
        <p:cNvPr id="1" name="Shape 75"/>
        <p:cNvGrpSpPr/>
        <p:nvPr/>
      </p:nvGrpSpPr>
      <p:grpSpPr>
        <a:xfrm>
          <a:off x="0" y="0"/>
          <a:ext cx="0" cy="0"/>
          <a:chOff x="0" y="0"/>
          <a:chExt cx="0" cy="0"/>
        </a:xfrm>
      </p:grpSpPr>
      <p:pic>
        <p:nvPicPr>
          <p:cNvPr id="76" name="Shape 76"/>
          <p:cNvPicPr preferRelativeResize="0"/>
          <p:nvPr/>
        </p:nvPicPr>
        <p:blipFill rotWithShape="1">
          <a:blip r:embed="rId2">
            <a:alphaModFix/>
          </a:blip>
          <a:srcRect/>
          <a:stretch/>
        </p:blipFill>
        <p:spPr>
          <a:xfrm>
            <a:off x="0" y="-423081"/>
            <a:ext cx="9144000" cy="7281081"/>
          </a:xfrm>
          <a:prstGeom prst="rect">
            <a:avLst/>
          </a:prstGeom>
          <a:noFill/>
          <a:ln>
            <a:noFill/>
          </a:ln>
        </p:spPr>
      </p:pic>
      <p:pic>
        <p:nvPicPr>
          <p:cNvPr id="77" name="Shape 77"/>
          <p:cNvPicPr preferRelativeResize="0"/>
          <p:nvPr/>
        </p:nvPicPr>
        <p:blipFill/>
        <p:spPr>
          <a:xfrm>
            <a:off x="1589" y="1589"/>
            <a:ext cx="1587" cy="1587"/>
          </a:xfrm>
          <a:prstGeom prst="rect">
            <a:avLst/>
          </a:prstGeom>
          <a:solidFill>
            <a:srgbClr val="FFFFFF"/>
          </a:solidFill>
          <a:ln>
            <a:noFill/>
          </a:ln>
        </p:spPr>
      </p:pic>
      <p:sp>
        <p:nvSpPr>
          <p:cNvPr id="78" name="Shape 78"/>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79" name="Shape 79"/>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80" name="Shape 80"/>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Mexico Alternate">
    <p:spTree>
      <p:nvGrpSpPr>
        <p:cNvPr id="1" name="Shape 81"/>
        <p:cNvGrpSpPr/>
        <p:nvPr/>
      </p:nvGrpSpPr>
      <p:grpSpPr>
        <a:xfrm>
          <a:off x="0" y="0"/>
          <a:ext cx="0" cy="0"/>
          <a:chOff x="0" y="0"/>
          <a:chExt cx="0" cy="0"/>
        </a:xfrm>
      </p:grpSpPr>
      <p:pic>
        <p:nvPicPr>
          <p:cNvPr id="82" name="Shape 82"/>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83" name="Shape 83"/>
          <p:cNvPicPr preferRelativeResize="0"/>
          <p:nvPr/>
        </p:nvPicPr>
        <p:blipFill/>
        <p:spPr>
          <a:xfrm>
            <a:off x="1589" y="1589"/>
            <a:ext cx="1587" cy="1587"/>
          </a:xfrm>
          <a:prstGeom prst="rect">
            <a:avLst/>
          </a:prstGeom>
          <a:solidFill>
            <a:srgbClr val="FFFFFF"/>
          </a:solidFill>
          <a:ln>
            <a:noFill/>
          </a:ln>
        </p:spPr>
      </p:pic>
      <p:sp>
        <p:nvSpPr>
          <p:cNvPr id="84" name="Shape 84"/>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85" name="Shape 85"/>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86" name="Shape 86"/>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87" name="Shape 87"/>
          <p:cNvPicPr preferRelativeResize="0"/>
          <p:nvPr/>
        </p:nvPicPr>
        <p:blipFill rotWithShape="1">
          <a:blip r:embed="rId3">
            <a:alphaModFix/>
          </a:blip>
          <a:srcRect/>
          <a:stretch/>
        </p:blipFill>
        <p:spPr>
          <a:xfrm>
            <a:off x="1126853" y="3254060"/>
            <a:ext cx="6782113" cy="295021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ver INDIA">
    <p:spTree>
      <p:nvGrpSpPr>
        <p:cNvPr id="1" name="Shape 88"/>
        <p:cNvGrpSpPr/>
        <p:nvPr/>
      </p:nvGrpSpPr>
      <p:grpSpPr>
        <a:xfrm>
          <a:off x="0" y="0"/>
          <a:ext cx="0" cy="0"/>
          <a:chOff x="0" y="0"/>
          <a:chExt cx="0" cy="0"/>
        </a:xfrm>
      </p:grpSpPr>
      <p:pic>
        <p:nvPicPr>
          <p:cNvPr id="89" name="Shape 89"/>
          <p:cNvPicPr preferRelativeResize="0"/>
          <p:nvPr/>
        </p:nvPicPr>
        <p:blipFill rotWithShape="1">
          <a:blip r:embed="rId2">
            <a:alphaModFix/>
          </a:blip>
          <a:srcRect/>
          <a:stretch/>
        </p:blipFill>
        <p:spPr>
          <a:xfrm>
            <a:off x="0" y="1"/>
            <a:ext cx="9144000" cy="6858000"/>
          </a:xfrm>
          <a:prstGeom prst="rect">
            <a:avLst/>
          </a:prstGeom>
          <a:noFill/>
          <a:ln>
            <a:noFill/>
          </a:ln>
        </p:spPr>
      </p:pic>
      <p:pic>
        <p:nvPicPr>
          <p:cNvPr id="90" name="Shape 90"/>
          <p:cNvPicPr preferRelativeResize="0"/>
          <p:nvPr/>
        </p:nvPicPr>
        <p:blipFill/>
        <p:spPr>
          <a:xfrm>
            <a:off x="1589" y="1589"/>
            <a:ext cx="1587" cy="1587"/>
          </a:xfrm>
          <a:prstGeom prst="rect">
            <a:avLst/>
          </a:prstGeom>
          <a:solidFill>
            <a:srgbClr val="FFFFFF"/>
          </a:solidFill>
          <a:ln>
            <a:noFill/>
          </a:ln>
        </p:spPr>
      </p:pic>
      <p:sp>
        <p:nvSpPr>
          <p:cNvPr id="91" name="Shape 91"/>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92" name="Shape 92"/>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93" name="Shape 93"/>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94" name="Shape 94"/>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ver INDIA Alternate">
    <p:spTree>
      <p:nvGrpSpPr>
        <p:cNvPr id="1" name="Shape 95"/>
        <p:cNvGrpSpPr/>
        <p:nvPr/>
      </p:nvGrpSpPr>
      <p:grpSpPr>
        <a:xfrm>
          <a:off x="0" y="0"/>
          <a:ext cx="0" cy="0"/>
          <a:chOff x="0" y="0"/>
          <a:chExt cx="0" cy="0"/>
        </a:xfrm>
      </p:grpSpPr>
      <p:pic>
        <p:nvPicPr>
          <p:cNvPr id="96" name="Shape 9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97" name="Shape 97"/>
          <p:cNvPicPr preferRelativeResize="0"/>
          <p:nvPr/>
        </p:nvPicPr>
        <p:blipFill/>
        <p:spPr>
          <a:xfrm>
            <a:off x="1589" y="1589"/>
            <a:ext cx="1587" cy="1587"/>
          </a:xfrm>
          <a:prstGeom prst="rect">
            <a:avLst/>
          </a:prstGeom>
          <a:solidFill>
            <a:srgbClr val="FFFFFF"/>
          </a:solidFill>
          <a:ln>
            <a:noFill/>
          </a:ln>
        </p:spPr>
      </p:pic>
      <p:sp>
        <p:nvSpPr>
          <p:cNvPr id="98" name="Shape 98"/>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99" name="Shape 99"/>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100" name="Shape 100"/>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01" name="Shape 101"/>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ver INDIA Alternate">
    <p:spTree>
      <p:nvGrpSpPr>
        <p:cNvPr id="1" name="Shape 102"/>
        <p:cNvGrpSpPr/>
        <p:nvPr/>
      </p:nvGrpSpPr>
      <p:grpSpPr>
        <a:xfrm>
          <a:off x="0" y="0"/>
          <a:ext cx="0" cy="0"/>
          <a:chOff x="0" y="0"/>
          <a:chExt cx="0" cy="0"/>
        </a:xfrm>
      </p:grpSpPr>
      <p:pic>
        <p:nvPicPr>
          <p:cNvPr id="103" name="Shape 103"/>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104" name="Shape 104"/>
          <p:cNvPicPr preferRelativeResize="0"/>
          <p:nvPr/>
        </p:nvPicPr>
        <p:blipFill/>
        <p:spPr>
          <a:xfrm>
            <a:off x="1589" y="1589"/>
            <a:ext cx="1587" cy="1587"/>
          </a:xfrm>
          <a:prstGeom prst="rect">
            <a:avLst/>
          </a:prstGeom>
          <a:solidFill>
            <a:srgbClr val="FFFFFF"/>
          </a:solidFill>
          <a:ln>
            <a:noFill/>
          </a:ln>
        </p:spPr>
      </p:pic>
      <p:sp>
        <p:nvSpPr>
          <p:cNvPr id="105" name="Shape 105"/>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06" name="Shape 106"/>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107" name="Shape 107"/>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08" name="Shape 108"/>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ver MiddleEast">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11" name="Shape 111"/>
          <p:cNvSpPr txBox="1">
            <a:spLocks noGrp="1"/>
          </p:cNvSpPr>
          <p:nvPr>
            <p:ph type="body" idx="1"/>
          </p:nvPr>
        </p:nvSpPr>
        <p:spPr>
          <a:xfrm>
            <a:off x="3008376" y="5330952"/>
            <a:ext cx="3401568" cy="3077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600"/>
              </a:spcBef>
              <a:spcAft>
                <a:spcPts val="0"/>
              </a:spcAft>
              <a:buClr>
                <a:schemeClr val="lt1"/>
              </a:buClr>
              <a:buSzPts val="1400"/>
              <a:buFont typeface="Arial"/>
              <a:buNone/>
              <a:defRPr sz="1400" b="1" i="0" u="none" strike="noStrike" cap="none">
                <a:solidFill>
                  <a:schemeClr val="lt1"/>
                </a:solidFill>
                <a:latin typeface="Helvetica Neue"/>
                <a:ea typeface="Helvetica Neue"/>
                <a:cs typeface="Helvetica Neue"/>
                <a:sym typeface="Helvetica Neue"/>
              </a:defRPr>
            </a:lvl1pPr>
            <a:lvl2pPr marL="914400" marR="0" lvl="1" indent="-339725" algn="ctr" rtl="0">
              <a:lnSpc>
                <a:spcPct val="100000"/>
              </a:lnSpc>
              <a:spcBef>
                <a:spcPts val="0"/>
              </a:spcBef>
              <a:spcAft>
                <a:spcPts val="0"/>
              </a:spcAft>
              <a:buClr>
                <a:schemeClr val="lt1"/>
              </a:buClr>
              <a:buSzPts val="1750"/>
              <a:buFont typeface="Arial"/>
              <a:buChar char="▪"/>
              <a:defRPr sz="1400" b="1" i="0" u="none" strike="noStrike" cap="none">
                <a:solidFill>
                  <a:schemeClr val="lt1"/>
                </a:solidFill>
                <a:latin typeface="Helvetica Neue"/>
                <a:ea typeface="Helvetica Neue"/>
                <a:cs typeface="Helvetica Neue"/>
                <a:sym typeface="Helvetica Neue"/>
              </a:defRPr>
            </a:lvl2pPr>
            <a:lvl3pPr marL="1371600" marR="0" lvl="2" indent="-335280" algn="ctr" rtl="0">
              <a:lnSpc>
                <a:spcPct val="100000"/>
              </a:lnSpc>
              <a:spcBef>
                <a:spcPts val="0"/>
              </a:spcBef>
              <a:spcAft>
                <a:spcPts val="0"/>
              </a:spcAft>
              <a:buClr>
                <a:schemeClr val="lt1"/>
              </a:buClr>
              <a:buSzPts val="1680"/>
              <a:buFont typeface="Arial"/>
              <a:buChar char="–"/>
              <a:defRPr sz="1400" b="1" i="0" u="none" strike="noStrike" cap="none">
                <a:solidFill>
                  <a:schemeClr val="lt1"/>
                </a:solidFill>
                <a:latin typeface="Helvetica Neue"/>
                <a:ea typeface="Helvetica Neue"/>
                <a:cs typeface="Helvetica Neue"/>
                <a:sym typeface="Helvetica Neue"/>
              </a:defRPr>
            </a:lvl3pPr>
            <a:lvl4pPr marL="1828800" marR="0" lvl="3" indent="-335280" algn="ctr" rtl="0">
              <a:lnSpc>
                <a:spcPct val="100000"/>
              </a:lnSpc>
              <a:spcBef>
                <a:spcPts val="0"/>
              </a:spcBef>
              <a:spcAft>
                <a:spcPts val="0"/>
              </a:spcAft>
              <a:buClr>
                <a:schemeClr val="lt1"/>
              </a:buClr>
              <a:buSzPts val="1680"/>
              <a:buFont typeface="Arial"/>
              <a:buChar char="▫"/>
              <a:defRPr sz="1400" b="1" i="0" u="none" strike="noStrike" cap="none">
                <a:solidFill>
                  <a:schemeClr val="lt1"/>
                </a:solidFill>
                <a:latin typeface="Helvetica Neue"/>
                <a:ea typeface="Helvetica Neue"/>
                <a:cs typeface="Helvetica Neue"/>
                <a:sym typeface="Helvetica Neue"/>
              </a:defRPr>
            </a:lvl4pPr>
            <a:lvl5pPr marL="2286000" marR="0" lvl="4" indent="-307720" algn="ctr" rtl="0">
              <a:lnSpc>
                <a:spcPct val="100000"/>
              </a:lnSpc>
              <a:spcBef>
                <a:spcPts val="0"/>
              </a:spcBef>
              <a:spcAft>
                <a:spcPts val="0"/>
              </a:spcAft>
              <a:buClr>
                <a:schemeClr val="lt1"/>
              </a:buClr>
              <a:buSzPts val="1246"/>
              <a:buFont typeface="Arial"/>
              <a:buChar char="-"/>
              <a:defRPr sz="1400" b="1" i="0" u="none" strike="noStrike" cap="none">
                <a:solidFill>
                  <a:schemeClr val="lt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Shape 112"/>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113" name="Shape 113"/>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14" name="Shape 114"/>
          <p:cNvPicPr preferRelativeResize="0"/>
          <p:nvPr/>
        </p:nvPicPr>
        <p:blipFill rotWithShape="1">
          <a:blip r:embed="rId3">
            <a:alphaModFix/>
          </a:blip>
          <a:srcRect/>
          <a:stretch/>
        </p:blipFill>
        <p:spPr>
          <a:xfrm>
            <a:off x="1152000" y="2069008"/>
            <a:ext cx="6840000" cy="21676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eneration - BLU CTR TTL TOP">
    <p:bg>
      <p:bgPr>
        <a:solidFill>
          <a:schemeClr val="accent2"/>
        </a:solidFill>
        <a:effectLst/>
      </p:bgPr>
    </p:bg>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580602" y="413571"/>
            <a:ext cx="2503792"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1" name="Shape 12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22" name="Shape 12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i="0" u="none" strike="noStrike" cap="none">
                <a:solidFill>
                  <a:srgbClr val="FFFFFF"/>
                </a:solidFill>
                <a:latin typeface="Arial Narrow"/>
                <a:ea typeface="Arial Narrow"/>
                <a:cs typeface="Arial Narrow"/>
                <a:sym typeface="Arial Narrow"/>
              </a:rPr>
              <a:t>GENERATION: YOU EMPLOYED</a:t>
            </a:r>
            <a:endParaRPr/>
          </a:p>
        </p:txBody>
      </p:sp>
      <p:cxnSp>
        <p:nvCxnSpPr>
          <p:cNvPr id="123" name="Shape 12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24" name="Shape 12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b="0" i="0" u="none" strike="noStrike" cap="none">
                <a:solidFill>
                  <a:schemeClr val="lt1"/>
                </a:solidFill>
                <a:latin typeface="Arial"/>
                <a:ea typeface="Arial"/>
                <a:cs typeface="Arial"/>
                <a:sym typeface="Arial"/>
              </a:rPr>
              <a:t>‹#›</a:t>
            </a:fld>
            <a:endParaRPr sz="1000" b="0" i="0" u="none" strike="noStrike" cap="none">
              <a:solidFill>
                <a:schemeClr val="lt1"/>
              </a:solidFill>
              <a:latin typeface="Arial"/>
              <a:ea typeface="Arial"/>
              <a:cs typeface="Arial"/>
              <a:sym typeface="Arial"/>
            </a:endParaRPr>
          </a:p>
        </p:txBody>
      </p:sp>
      <p:sp>
        <p:nvSpPr>
          <p:cNvPr id="125" name="Shape 125"/>
          <p:cNvSpPr txBox="1">
            <a:spLocks noGrp="1"/>
          </p:cNvSpPr>
          <p:nvPr>
            <p:ph type="title"/>
          </p:nvPr>
        </p:nvSpPr>
        <p:spPr>
          <a:xfrm>
            <a:off x="585216" y="914399"/>
            <a:ext cx="8023215" cy="1627632"/>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Generation - WT  TTL TOP">
    <p:bg>
      <p:bgPr>
        <a:solidFill>
          <a:schemeClr val="lt1"/>
        </a:solidFill>
        <a:effectLst/>
      </p:bgPr>
    </p:bg>
    <p:spTree>
      <p:nvGrpSpPr>
        <p:cNvPr id="1" name="Shape 126"/>
        <p:cNvGrpSpPr/>
        <p:nvPr/>
      </p:nvGrpSpPr>
      <p:grpSpPr>
        <a:xfrm>
          <a:off x="0" y="0"/>
          <a:ext cx="0" cy="0"/>
          <a:chOff x="0" y="0"/>
          <a:chExt cx="0" cy="0"/>
        </a:xfrm>
      </p:grpSpPr>
      <p:pic>
        <p:nvPicPr>
          <p:cNvPr id="127" name="Shape 127"/>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28" name="Shape 12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9" name="Shape 12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30" name="Shape 130"/>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31" name="Shape 13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
        <p:nvSpPr>
          <p:cNvPr id="132" name="Shape 132"/>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Generation - WT  - Blank">
    <p:spTree>
      <p:nvGrpSpPr>
        <p:cNvPr id="1" name="Shape 133"/>
        <p:cNvGrpSpPr/>
        <p:nvPr/>
      </p:nvGrpSpPr>
      <p:grpSpPr>
        <a:xfrm>
          <a:off x="0" y="0"/>
          <a:ext cx="0" cy="0"/>
          <a:chOff x="0" y="0"/>
          <a:chExt cx="0" cy="0"/>
        </a:xfrm>
      </p:grpSpPr>
      <p:pic>
        <p:nvPicPr>
          <p:cNvPr id="134" name="Shape 134"/>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35" name="Shape 135"/>
          <p:cNvSpPr txBox="1">
            <a:spLocks noGrp="1"/>
          </p:cNvSpPr>
          <p:nvPr>
            <p:ph type="body" idx="1"/>
          </p:nvPr>
        </p:nvSpPr>
        <p:spPr>
          <a:xfrm>
            <a:off x="580602" y="413571"/>
            <a:ext cx="2380962"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6" name="Shape 13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37" name="Shape 137"/>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38" name="Shape 138"/>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Generation - WT   - Centered Title slide">
    <p:bg>
      <p:bgPr>
        <a:solidFill>
          <a:schemeClr val="lt1"/>
        </a:solidFill>
        <a:effectLst/>
      </p:bgPr>
    </p:bg>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1" name="Shape 141"/>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42" name="Shape 142"/>
          <p:cNvSpPr txBox="1">
            <a:spLocks noGrp="1"/>
          </p:cNvSpPr>
          <p:nvPr>
            <p:ph type="body" idx="2"/>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3" name="Shape 143"/>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44" name="Shape 144"/>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45" name="Shape 145"/>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
        <p:nvSpPr>
          <p:cNvPr id="146" name="Shape 146"/>
          <p:cNvSpPr txBox="1">
            <a:spLocks noGrp="1"/>
          </p:cNvSpPr>
          <p:nvPr>
            <p:ph type="title"/>
          </p:nvPr>
        </p:nvSpPr>
        <p:spPr>
          <a:xfrm>
            <a:off x="585216" y="270095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over USA">
    <p:spTree>
      <p:nvGrpSpPr>
        <p:cNvPr id="1" name="Shape 19"/>
        <p:cNvGrpSpPr/>
        <p:nvPr/>
      </p:nvGrpSpPr>
      <p:grpSpPr>
        <a:xfrm>
          <a:off x="0" y="0"/>
          <a:ext cx="0" cy="0"/>
          <a:chOff x="0" y="0"/>
          <a:chExt cx="0" cy="0"/>
        </a:xfrm>
      </p:grpSpPr>
      <p:pic>
        <p:nvPicPr>
          <p:cNvPr id="20" name="Shape 20"/>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21" name="Shape 21"/>
          <p:cNvPicPr preferRelativeResize="0"/>
          <p:nvPr/>
        </p:nvPicPr>
        <p:blipFill/>
        <p:spPr>
          <a:xfrm>
            <a:off x="1589" y="1589"/>
            <a:ext cx="1587" cy="1587"/>
          </a:xfrm>
          <a:prstGeom prst="rect">
            <a:avLst/>
          </a:prstGeom>
          <a:solidFill>
            <a:srgbClr val="FFFFFF"/>
          </a:solidFill>
          <a:ln>
            <a:noFill/>
          </a:ln>
        </p:spPr>
      </p:pic>
      <p:sp>
        <p:nvSpPr>
          <p:cNvPr id="22" name="Shape 22"/>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23" name="Shape 23"/>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24" name="Shape 24"/>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25" name="Shape 25"/>
          <p:cNvPicPr preferRelativeResize="0"/>
          <p:nvPr/>
        </p:nvPicPr>
        <p:blipFill rotWithShape="1">
          <a:blip r:embed="rId3">
            <a:alphaModFix/>
          </a:blip>
          <a:srcRect/>
          <a:stretch/>
        </p:blipFill>
        <p:spPr>
          <a:xfrm>
            <a:off x="1152000" y="3258468"/>
            <a:ext cx="6840000" cy="216769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Generation - Left Title and Text">
    <p:bg>
      <p:bgPr>
        <a:solidFill>
          <a:schemeClr val="lt1"/>
        </a:solidFill>
        <a:effectLst/>
      </p:bgPr>
    </p:bg>
    <p:spTree>
      <p:nvGrpSpPr>
        <p:cNvPr id="1" name="Shape 147"/>
        <p:cNvGrpSpPr/>
        <p:nvPr/>
      </p:nvGrpSpPr>
      <p:grpSpPr>
        <a:xfrm>
          <a:off x="0" y="0"/>
          <a:ext cx="0" cy="0"/>
          <a:chOff x="0" y="0"/>
          <a:chExt cx="0" cy="0"/>
        </a:xfrm>
      </p:grpSpPr>
      <p:pic>
        <p:nvPicPr>
          <p:cNvPr id="148" name="Shape 148"/>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49" name="Shape 149"/>
          <p:cNvSpPr txBox="1">
            <a:spLocks noGrp="1"/>
          </p:cNvSpPr>
          <p:nvPr>
            <p:ph type="body" idx="1"/>
          </p:nvPr>
        </p:nvSpPr>
        <p:spPr>
          <a:xfrm>
            <a:off x="580602" y="413571"/>
            <a:ext cx="2599326"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0" name="Shape 15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51" name="Shape 151"/>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52" name="Shape 15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
        <p:nvSpPr>
          <p:cNvPr id="153" name="Shape 153"/>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White slide">
    <p:spTree>
      <p:nvGrpSpPr>
        <p:cNvPr id="1" name="Shape 154"/>
        <p:cNvGrpSpPr/>
        <p:nvPr/>
      </p:nvGrpSpPr>
      <p:grpSpPr>
        <a:xfrm>
          <a:off x="0" y="0"/>
          <a:ext cx="0" cy="0"/>
          <a:chOff x="0" y="0"/>
          <a:chExt cx="0" cy="0"/>
        </a:xfrm>
      </p:grpSpPr>
      <p:sp>
        <p:nvSpPr>
          <p:cNvPr id="155" name="Shape 15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56" name="Shape 156"/>
          <p:cNvCxnSpPr/>
          <p:nvPr/>
        </p:nvCxnSpPr>
        <p:spPr>
          <a:xfrm>
            <a:off x="3769567" y="6406723"/>
            <a:ext cx="1611086" cy="0"/>
          </a:xfrm>
          <a:prstGeom prst="straightConnector1">
            <a:avLst/>
          </a:prstGeom>
          <a:noFill/>
          <a:ln w="9525" cap="flat" cmpd="sng">
            <a:solidFill>
              <a:schemeClr val="dk1"/>
            </a:solidFill>
            <a:prstDash val="solid"/>
            <a:round/>
            <a:headEnd type="none" w="med" len="med"/>
            <a:tailEnd type="none" w="med" len="med"/>
          </a:ln>
        </p:spPr>
      </p:cxnSp>
      <p:pic>
        <p:nvPicPr>
          <p:cNvPr id="157" name="Shape 157"/>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58" name="Shape 158"/>
          <p:cNvSpPr txBox="1">
            <a:spLocks noGrp="1"/>
          </p:cNvSpPr>
          <p:nvPr>
            <p:ph type="body" idx="1"/>
          </p:nvPr>
        </p:nvSpPr>
        <p:spPr>
          <a:xfrm>
            <a:off x="580602" y="413571"/>
            <a:ext cx="339089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Shape 159"/>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Image &amp; guestion title">
    <p:spTree>
      <p:nvGrpSpPr>
        <p:cNvPr id="1" name="Shape 160"/>
        <p:cNvGrpSpPr/>
        <p:nvPr/>
      </p:nvGrpSpPr>
      <p:grpSpPr>
        <a:xfrm>
          <a:off x="0" y="0"/>
          <a:ext cx="0" cy="0"/>
          <a:chOff x="0" y="0"/>
          <a:chExt cx="0" cy="0"/>
        </a:xfrm>
      </p:grpSpPr>
      <p:sp>
        <p:nvSpPr>
          <p:cNvPr id="161" name="Shape 161"/>
          <p:cNvSpPr>
            <a:spLocks noGrp="1"/>
          </p:cNvSpPr>
          <p:nvPr>
            <p:ph type="pic" idx="2"/>
          </p:nvPr>
        </p:nvSpPr>
        <p:spPr>
          <a:xfrm>
            <a:off x="0" y="1"/>
            <a:ext cx="9144000" cy="6858000"/>
          </a:xfrm>
          <a:prstGeom prst="rect">
            <a:avLst/>
          </a:prstGeom>
          <a:solidFill>
            <a:srgbClr val="F2F2F2"/>
          </a:solidFill>
          <a:ln>
            <a:noFill/>
          </a:ln>
        </p:spPr>
        <p:txBody>
          <a:bodyPr spcFirstLastPara="1" wrap="square" lIns="91425" tIns="91425" rIns="91425" bIns="91425" anchor="ctr" anchorCtr="0"/>
          <a:lstStyle>
            <a:lvl1pPr marR="0" lvl="0" algn="ctr" rtl="0">
              <a:lnSpc>
                <a:spcPct val="100000"/>
              </a:lnSpc>
              <a:spcBef>
                <a:spcPts val="600"/>
              </a:spcBef>
              <a:spcAft>
                <a:spcPts val="0"/>
              </a:spcAft>
              <a:buClr>
                <a:schemeClr val="accent3"/>
              </a:buClr>
              <a:buSzPts val="1600"/>
              <a:buFont typeface="Arial"/>
              <a:buNone/>
              <a:defRPr sz="1600" b="0"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Shape 162"/>
          <p:cNvSpPr txBox="1">
            <a:spLocks noGrp="1"/>
          </p:cNvSpPr>
          <p:nvPr>
            <p:ph type="body" idx="1"/>
          </p:nvPr>
        </p:nvSpPr>
        <p:spPr>
          <a:xfrm>
            <a:off x="482601" y="158980"/>
            <a:ext cx="8074025" cy="771525"/>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6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63" name="Shape 163"/>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64" name="Shape 164"/>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chemeClr val="lt1"/>
                </a:solidFill>
                <a:latin typeface="Arial"/>
                <a:ea typeface="Arial"/>
                <a:cs typeface="Arial"/>
                <a:sym typeface="Arial"/>
              </a:defRPr>
            </a:lvl1pPr>
            <a:lvl2pPr marL="0" marR="0" lvl="1" indent="0" algn="ctr" rtl="0">
              <a:spcBef>
                <a:spcPts val="0"/>
              </a:spcBef>
              <a:buNone/>
              <a:defRPr sz="1000">
                <a:solidFill>
                  <a:schemeClr val="lt1"/>
                </a:solidFill>
                <a:latin typeface="Arial"/>
                <a:ea typeface="Arial"/>
                <a:cs typeface="Arial"/>
                <a:sym typeface="Arial"/>
              </a:defRPr>
            </a:lvl2pPr>
            <a:lvl3pPr marL="0" marR="0" lvl="2" indent="0" algn="ctr" rtl="0">
              <a:spcBef>
                <a:spcPts val="0"/>
              </a:spcBef>
              <a:buNone/>
              <a:defRPr sz="1000">
                <a:solidFill>
                  <a:schemeClr val="lt1"/>
                </a:solidFill>
                <a:latin typeface="Arial"/>
                <a:ea typeface="Arial"/>
                <a:cs typeface="Arial"/>
                <a:sym typeface="Arial"/>
              </a:defRPr>
            </a:lvl3pPr>
            <a:lvl4pPr marL="0" marR="0" lvl="3" indent="0" algn="ctr" rtl="0">
              <a:spcBef>
                <a:spcPts val="0"/>
              </a:spcBef>
              <a:buNone/>
              <a:defRPr sz="1000">
                <a:solidFill>
                  <a:schemeClr val="lt1"/>
                </a:solidFill>
                <a:latin typeface="Arial"/>
                <a:ea typeface="Arial"/>
                <a:cs typeface="Arial"/>
                <a:sym typeface="Arial"/>
              </a:defRPr>
            </a:lvl4pPr>
            <a:lvl5pPr marL="0" marR="0" lvl="4" indent="0" algn="ctr" rtl="0">
              <a:spcBef>
                <a:spcPts val="0"/>
              </a:spcBef>
              <a:buNone/>
              <a:defRPr sz="1000">
                <a:solidFill>
                  <a:schemeClr val="lt1"/>
                </a:solidFill>
                <a:latin typeface="Arial"/>
                <a:ea typeface="Arial"/>
                <a:cs typeface="Arial"/>
                <a:sym typeface="Arial"/>
              </a:defRPr>
            </a:lvl5pPr>
            <a:lvl6pPr marL="0" marR="0" lvl="5" indent="0" algn="ctr" rtl="0">
              <a:spcBef>
                <a:spcPts val="0"/>
              </a:spcBef>
              <a:buNone/>
              <a:defRPr sz="1000">
                <a:solidFill>
                  <a:schemeClr val="lt1"/>
                </a:solidFill>
                <a:latin typeface="Arial"/>
                <a:ea typeface="Arial"/>
                <a:cs typeface="Arial"/>
                <a:sym typeface="Arial"/>
              </a:defRPr>
            </a:lvl6pPr>
            <a:lvl7pPr marL="0" marR="0" lvl="6" indent="0" algn="ctr" rtl="0">
              <a:spcBef>
                <a:spcPts val="0"/>
              </a:spcBef>
              <a:buNone/>
              <a:defRPr sz="1000">
                <a:solidFill>
                  <a:schemeClr val="lt1"/>
                </a:solidFill>
                <a:latin typeface="Arial"/>
                <a:ea typeface="Arial"/>
                <a:cs typeface="Arial"/>
                <a:sym typeface="Arial"/>
              </a:defRPr>
            </a:lvl7pPr>
            <a:lvl8pPr marL="0" marR="0" lvl="7" indent="0" algn="ctr" rtl="0">
              <a:spcBef>
                <a:spcPts val="0"/>
              </a:spcBef>
              <a:buNone/>
              <a:defRPr sz="1000">
                <a:solidFill>
                  <a:schemeClr val="lt1"/>
                </a:solidFill>
                <a:latin typeface="Arial"/>
                <a:ea typeface="Arial"/>
                <a:cs typeface="Arial"/>
                <a:sym typeface="Arial"/>
              </a:defRPr>
            </a:lvl8pPr>
            <a:lvl9pPr marL="0" marR="0" lvl="8" indent="0" algn="ctr" rtl="0">
              <a:spcBef>
                <a:spcPts val="0"/>
              </a:spcBef>
              <a:buNone/>
              <a:defRPr sz="1000">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65" name="Shape 165"/>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68111" y="1352606"/>
            <a:ext cx="3421062" cy="132556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8" name="Shape 168"/>
          <p:cNvSpPr txBox="1">
            <a:spLocks noGrp="1"/>
          </p:cNvSpPr>
          <p:nvPr>
            <p:ph type="body" idx="2"/>
          </p:nvPr>
        </p:nvSpPr>
        <p:spPr>
          <a:xfrm>
            <a:off x="5114788" y="1352606"/>
            <a:ext cx="3421062" cy="132556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69" name="Shape 169"/>
          <p:cNvCxnSpPr/>
          <p:nvPr/>
        </p:nvCxnSpPr>
        <p:spPr>
          <a:xfrm>
            <a:off x="4601980" y="1382713"/>
            <a:ext cx="0" cy="4763254"/>
          </a:xfrm>
          <a:prstGeom prst="straightConnector1">
            <a:avLst/>
          </a:prstGeom>
          <a:noFill/>
          <a:ln w="9525" cap="flat" cmpd="sng">
            <a:solidFill>
              <a:schemeClr val="dk1"/>
            </a:solidFill>
            <a:prstDash val="solid"/>
            <a:round/>
            <a:headEnd type="none" w="med" len="med"/>
            <a:tailEnd type="none" w="med" len="med"/>
          </a:ln>
        </p:spPr>
      </p:cxnSp>
      <p:sp>
        <p:nvSpPr>
          <p:cNvPr id="170" name="Shape 170"/>
          <p:cNvSpPr txBox="1">
            <a:spLocks noGrp="1"/>
          </p:cNvSpPr>
          <p:nvPr>
            <p:ph type="body" idx="3"/>
          </p:nvPr>
        </p:nvSpPr>
        <p:spPr>
          <a:xfrm>
            <a:off x="669341" y="5171374"/>
            <a:ext cx="3419833" cy="6000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Shape 171"/>
          <p:cNvSpPr txBox="1">
            <a:spLocks noGrp="1"/>
          </p:cNvSpPr>
          <p:nvPr>
            <p:ph type="body" idx="4"/>
          </p:nvPr>
        </p:nvSpPr>
        <p:spPr>
          <a:xfrm>
            <a:off x="5114789" y="5171374"/>
            <a:ext cx="3419833" cy="6000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2" name="Shape 17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73" name="Shape 173"/>
          <p:cNvCxnSpPr/>
          <p:nvPr/>
        </p:nvCxnSpPr>
        <p:spPr>
          <a:xfrm>
            <a:off x="3769567" y="6406723"/>
            <a:ext cx="1611086" cy="0"/>
          </a:xfrm>
          <a:prstGeom prst="straightConnector1">
            <a:avLst/>
          </a:prstGeom>
          <a:noFill/>
          <a:ln w="9525" cap="flat" cmpd="sng">
            <a:solidFill>
              <a:schemeClr val="dk1"/>
            </a:solidFill>
            <a:prstDash val="solid"/>
            <a:round/>
            <a:headEnd type="none" w="med" len="med"/>
            <a:tailEnd type="none" w="med" len="med"/>
          </a:ln>
        </p:spPr>
      </p:cxnSp>
      <p:pic>
        <p:nvPicPr>
          <p:cNvPr id="174" name="Shape 174"/>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75" name="Shape 175"/>
          <p:cNvSpPr txBox="1">
            <a:spLocks noGrp="1"/>
          </p:cNvSpPr>
          <p:nvPr>
            <p:ph type="body" idx="5"/>
          </p:nvPr>
        </p:nvSpPr>
        <p:spPr>
          <a:xfrm>
            <a:off x="580602" y="413571"/>
            <a:ext cx="144027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6" name="Shape 17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Generation - GRN Blank">
    <p:bg>
      <p:bgPr>
        <a:solidFill>
          <a:schemeClr val="accent1"/>
        </a:solidFill>
        <a:effectLst/>
      </p:bgPr>
    </p:bg>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580602" y="413571"/>
            <a:ext cx="2312723"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79" name="Shape 17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80" name="Shape 18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181" name="Shape 18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82" name="Shape 18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Generation - GRN CTR TTL TOP">
    <p:bg>
      <p:bgPr>
        <a:solidFill>
          <a:schemeClr val="accent1"/>
        </a:solidFill>
        <a:effectLst/>
      </p:bgPr>
    </p:bg>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580602" y="413571"/>
            <a:ext cx="289957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85" name="Shape 185"/>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86" name="Shape 18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187" name="Shape 187"/>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88" name="Shape 188"/>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9" name="Shape 189"/>
          <p:cNvSpPr txBox="1"/>
          <p:nvPr/>
        </p:nvSpPr>
        <p:spPr>
          <a:xfrm>
            <a:off x="8545514" y="6435725"/>
            <a:ext cx="208756" cy="15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sz="1000" b="0" i="0">
                <a:solidFill>
                  <a:schemeClr val="lt1"/>
                </a:solidFill>
                <a:latin typeface="Arial"/>
                <a:ea typeface="Arial"/>
                <a:cs typeface="Arial"/>
                <a:sym typeface="Arial"/>
              </a:rPr>
              <a:t>‹#›</a:t>
            </a:fld>
            <a:endParaRPr sz="1000" b="0" i="0">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Generation - GRN - Centered Title slide">
    <p:bg>
      <p:bgPr>
        <a:solidFill>
          <a:schemeClr val="accent1"/>
        </a:solidFill>
        <a:effectLst/>
      </p:bgPr>
    </p:bg>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1385725" y="2700958"/>
            <a:ext cx="6413864" cy="835607"/>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2" name="Shape 192"/>
          <p:cNvSpPr txBox="1">
            <a:spLocks noGrp="1"/>
          </p:cNvSpPr>
          <p:nvPr>
            <p:ph type="body" idx="2"/>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body" idx="3"/>
          </p:nvPr>
        </p:nvSpPr>
        <p:spPr>
          <a:xfrm>
            <a:off x="580602" y="413571"/>
            <a:ext cx="223083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94" name="Shape 194"/>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95" name="Shape 19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196" name="Shape 196"/>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97" name="Shape 197"/>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ation - GRN Left Title and Text">
    <p:bg>
      <p:bgPr>
        <a:solidFill>
          <a:schemeClr val="accent1"/>
        </a:solidFill>
        <a:effectLst/>
      </p:bgPr>
    </p:bg>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00" name="Shape 20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01" name="Shape 201"/>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202" name="Shape 202"/>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Shape 203"/>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04" name="Shape 204"/>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Generation - GRN- 4 Steps">
    <p:bg>
      <p:bgPr>
        <a:solidFill>
          <a:schemeClr val="accent1"/>
        </a:solidFill>
        <a:effectLst/>
      </p:bgPr>
    </p:bg>
    <p:spTree>
      <p:nvGrpSpPr>
        <p:cNvPr id="1" name="Shape 205"/>
        <p:cNvGrpSpPr/>
        <p:nvPr/>
      </p:nvGrpSpPr>
      <p:grpSpPr>
        <a:xfrm>
          <a:off x="0" y="0"/>
          <a:ext cx="0" cy="0"/>
          <a:chOff x="0" y="0"/>
          <a:chExt cx="0" cy="0"/>
        </a:xfrm>
      </p:grpSpPr>
      <p:sp>
        <p:nvSpPr>
          <p:cNvPr id="206" name="Shape 206"/>
          <p:cNvSpPr/>
          <p:nvPr/>
        </p:nvSpPr>
        <p:spPr>
          <a:xfrm>
            <a:off x="0" y="1"/>
            <a:ext cx="9144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207" name="Shape 207"/>
          <p:cNvGrpSpPr/>
          <p:nvPr/>
        </p:nvGrpSpPr>
        <p:grpSpPr>
          <a:xfrm>
            <a:off x="447401" y="2619101"/>
            <a:ext cx="1619795" cy="1619795"/>
            <a:chOff x="522515" y="2442753"/>
            <a:chExt cx="1619795" cy="1619795"/>
          </a:xfrm>
        </p:grpSpPr>
        <p:sp>
          <p:nvSpPr>
            <p:cNvPr id="208" name="Shape 208"/>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09" name="Shape 209"/>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1</a:t>
              </a:r>
              <a:endParaRPr/>
            </a:p>
          </p:txBody>
        </p:sp>
      </p:grpSp>
      <p:grpSp>
        <p:nvGrpSpPr>
          <p:cNvPr id="210" name="Shape 210"/>
          <p:cNvGrpSpPr/>
          <p:nvPr/>
        </p:nvGrpSpPr>
        <p:grpSpPr>
          <a:xfrm>
            <a:off x="2664819" y="2619103"/>
            <a:ext cx="1619795" cy="1619795"/>
            <a:chOff x="522515" y="2442753"/>
            <a:chExt cx="1619795" cy="1619795"/>
          </a:xfrm>
        </p:grpSpPr>
        <p:sp>
          <p:nvSpPr>
            <p:cNvPr id="211" name="Shape 211"/>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12" name="Shape 212"/>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2</a:t>
              </a:r>
              <a:endParaRPr/>
            </a:p>
          </p:txBody>
        </p:sp>
      </p:grpSp>
      <p:grpSp>
        <p:nvGrpSpPr>
          <p:cNvPr id="213" name="Shape 213"/>
          <p:cNvGrpSpPr/>
          <p:nvPr/>
        </p:nvGrpSpPr>
        <p:grpSpPr>
          <a:xfrm>
            <a:off x="4911632" y="2619101"/>
            <a:ext cx="1619795" cy="1619795"/>
            <a:chOff x="522515" y="2442753"/>
            <a:chExt cx="1619795" cy="1619795"/>
          </a:xfrm>
        </p:grpSpPr>
        <p:sp>
          <p:nvSpPr>
            <p:cNvPr id="214" name="Shape 214"/>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15" name="Shape 215"/>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3</a:t>
              </a:r>
              <a:endParaRPr/>
            </a:p>
          </p:txBody>
        </p:sp>
      </p:grpSp>
      <p:sp>
        <p:nvSpPr>
          <p:cNvPr id="216" name="Shape 216"/>
          <p:cNvSpPr txBox="1">
            <a:spLocks noGrp="1"/>
          </p:cNvSpPr>
          <p:nvPr>
            <p:ph type="body" idx="1"/>
          </p:nvPr>
        </p:nvSpPr>
        <p:spPr>
          <a:xfrm>
            <a:off x="447400"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body" idx="2"/>
          </p:nvPr>
        </p:nvSpPr>
        <p:spPr>
          <a:xfrm>
            <a:off x="2651652"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Shape 218"/>
          <p:cNvSpPr txBox="1">
            <a:spLocks noGrp="1"/>
          </p:cNvSpPr>
          <p:nvPr>
            <p:ph type="body" idx="3"/>
          </p:nvPr>
        </p:nvSpPr>
        <p:spPr>
          <a:xfrm>
            <a:off x="4911426"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219" name="Shape 219"/>
          <p:cNvGrpSpPr/>
          <p:nvPr/>
        </p:nvGrpSpPr>
        <p:grpSpPr>
          <a:xfrm>
            <a:off x="7132314" y="2619101"/>
            <a:ext cx="1619795" cy="1619795"/>
            <a:chOff x="522515" y="2442753"/>
            <a:chExt cx="1619795" cy="1619795"/>
          </a:xfrm>
        </p:grpSpPr>
        <p:sp>
          <p:nvSpPr>
            <p:cNvPr id="220" name="Shape 220"/>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21" name="Shape 221"/>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4</a:t>
              </a:r>
              <a:endParaRPr/>
            </a:p>
          </p:txBody>
        </p:sp>
      </p:grpSp>
      <p:sp>
        <p:nvSpPr>
          <p:cNvPr id="222" name="Shape 222"/>
          <p:cNvSpPr txBox="1">
            <a:spLocks noGrp="1"/>
          </p:cNvSpPr>
          <p:nvPr>
            <p:ph type="body" idx="4"/>
          </p:nvPr>
        </p:nvSpPr>
        <p:spPr>
          <a:xfrm>
            <a:off x="7132313"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3" name="Shape 223"/>
          <p:cNvSpPr txBox="1">
            <a:spLocks noGrp="1"/>
          </p:cNvSpPr>
          <p:nvPr>
            <p:ph type="body" idx="5"/>
          </p:nvPr>
        </p:nvSpPr>
        <p:spPr>
          <a:xfrm>
            <a:off x="580602" y="413571"/>
            <a:ext cx="24891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24" name="Shape 224"/>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25" name="Shape 22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26" name="Shape 226"/>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27" name="Shape 227"/>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28" name="Shape 228"/>
          <p:cNvSpPr txBox="1">
            <a:spLocks noGrp="1"/>
          </p:cNvSpPr>
          <p:nvPr>
            <p:ph type="title"/>
          </p:nvPr>
        </p:nvSpPr>
        <p:spPr>
          <a:xfrm>
            <a:off x="585216" y="112826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Generation - BLU Blank">
    <p:bg>
      <p:bgPr>
        <a:solidFill>
          <a:schemeClr val="accent2"/>
        </a:solidFill>
        <a:effectLst/>
      </p:bgPr>
    </p:bg>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31" name="Shape 23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32" name="Shape 23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33" name="Shape 23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34" name="Shape 23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ver USA Alternate">
    <p:spTree>
      <p:nvGrpSpPr>
        <p:cNvPr id="1" name="Shape 26"/>
        <p:cNvGrpSpPr/>
        <p:nvPr/>
      </p:nvGrpSpPr>
      <p:grpSpPr>
        <a:xfrm>
          <a:off x="0" y="0"/>
          <a:ext cx="0" cy="0"/>
          <a:chOff x="0" y="0"/>
          <a:chExt cx="0" cy="0"/>
        </a:xfrm>
      </p:grpSpPr>
      <p:pic>
        <p:nvPicPr>
          <p:cNvPr id="27" name="Shape 27"/>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8" name="Shape 28"/>
          <p:cNvPicPr preferRelativeResize="0"/>
          <p:nvPr/>
        </p:nvPicPr>
        <p:blipFill/>
        <p:spPr>
          <a:xfrm>
            <a:off x="1589" y="1589"/>
            <a:ext cx="1587" cy="1587"/>
          </a:xfrm>
          <a:prstGeom prst="rect">
            <a:avLst/>
          </a:prstGeom>
          <a:solidFill>
            <a:srgbClr val="FFFFFF"/>
          </a:solidFill>
          <a:ln>
            <a:noFill/>
          </a:ln>
        </p:spPr>
      </p:pic>
      <p:sp>
        <p:nvSpPr>
          <p:cNvPr id="29" name="Shape 29"/>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30" name="Shape 30"/>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31" name="Shape 31"/>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32" name="Shape 32"/>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Generation - BLU - Centered Title slide">
    <p:bg>
      <p:bgPr>
        <a:solidFill>
          <a:schemeClr val="accent2"/>
        </a:solidFill>
        <a:effectLst/>
      </p:bgPr>
    </p:bg>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585216" y="1622779"/>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7" name="Shape 237"/>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8" name="Shape 238"/>
          <p:cNvSpPr txBox="1">
            <a:spLocks noGrp="1"/>
          </p:cNvSpPr>
          <p:nvPr>
            <p:ph type="body" idx="2"/>
          </p:nvPr>
        </p:nvSpPr>
        <p:spPr>
          <a:xfrm>
            <a:off x="580602" y="413571"/>
            <a:ext cx="2285428"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39" name="Shape 23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40" name="Shape 24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41" name="Shape 24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42" name="Shape 24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Generation - BLU Left Title and Text">
    <p:bg>
      <p:bgPr>
        <a:solidFill>
          <a:schemeClr val="accent2"/>
        </a:solidFill>
        <a:effectLst/>
      </p:bgPr>
    </p:bg>
    <p:spTree>
      <p:nvGrpSpPr>
        <p:cNvPr id="1" name="Shape 243"/>
        <p:cNvGrpSpPr/>
        <p:nvPr/>
      </p:nvGrpSpPr>
      <p:grpSpPr>
        <a:xfrm>
          <a:off x="0" y="0"/>
          <a:ext cx="0" cy="0"/>
          <a:chOff x="0" y="0"/>
          <a:chExt cx="0" cy="0"/>
        </a:xfrm>
      </p:grpSpPr>
      <p:pic>
        <p:nvPicPr>
          <p:cNvPr id="244" name="Shape 244"/>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45" name="Shape 24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46" name="Shape 246"/>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247" name="Shape 247"/>
          <p:cNvSpPr txBox="1">
            <a:spLocks noGrp="1"/>
          </p:cNvSpPr>
          <p:nvPr>
            <p:ph type="body" idx="1"/>
          </p:nvPr>
        </p:nvSpPr>
        <p:spPr>
          <a:xfrm>
            <a:off x="580602" y="413571"/>
            <a:ext cx="2531088"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8" name="Shape 248"/>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49" name="Shape 249"/>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Generation - BLU- 4 Steps">
    <p:bg>
      <p:bgPr>
        <a:solidFill>
          <a:schemeClr val="accent2"/>
        </a:solidFill>
        <a:effectLst/>
      </p:bgPr>
    </p:bg>
    <p:spTree>
      <p:nvGrpSpPr>
        <p:cNvPr id="1" name="Shape 250"/>
        <p:cNvGrpSpPr/>
        <p:nvPr/>
      </p:nvGrpSpPr>
      <p:grpSpPr>
        <a:xfrm>
          <a:off x="0" y="0"/>
          <a:ext cx="0" cy="0"/>
          <a:chOff x="0" y="0"/>
          <a:chExt cx="0" cy="0"/>
        </a:xfrm>
      </p:grpSpPr>
      <p:grpSp>
        <p:nvGrpSpPr>
          <p:cNvPr id="251" name="Shape 251"/>
          <p:cNvGrpSpPr/>
          <p:nvPr/>
        </p:nvGrpSpPr>
        <p:grpSpPr>
          <a:xfrm>
            <a:off x="447401" y="2619101"/>
            <a:ext cx="1619795" cy="1619795"/>
            <a:chOff x="522515" y="2442753"/>
            <a:chExt cx="1619795" cy="1619795"/>
          </a:xfrm>
        </p:grpSpPr>
        <p:sp>
          <p:nvSpPr>
            <p:cNvPr id="252" name="Shape 252"/>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53" name="Shape 253"/>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1</a:t>
              </a:r>
              <a:endParaRPr/>
            </a:p>
          </p:txBody>
        </p:sp>
      </p:grpSp>
      <p:grpSp>
        <p:nvGrpSpPr>
          <p:cNvPr id="254" name="Shape 254"/>
          <p:cNvGrpSpPr/>
          <p:nvPr/>
        </p:nvGrpSpPr>
        <p:grpSpPr>
          <a:xfrm>
            <a:off x="2664819" y="2619103"/>
            <a:ext cx="1619795" cy="1619795"/>
            <a:chOff x="522515" y="2442753"/>
            <a:chExt cx="1619795" cy="1619795"/>
          </a:xfrm>
        </p:grpSpPr>
        <p:sp>
          <p:nvSpPr>
            <p:cNvPr id="255" name="Shape 255"/>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56" name="Shape 256"/>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2</a:t>
              </a:r>
              <a:endParaRPr/>
            </a:p>
          </p:txBody>
        </p:sp>
      </p:grpSp>
      <p:grpSp>
        <p:nvGrpSpPr>
          <p:cNvPr id="257" name="Shape 257"/>
          <p:cNvGrpSpPr/>
          <p:nvPr/>
        </p:nvGrpSpPr>
        <p:grpSpPr>
          <a:xfrm>
            <a:off x="4911632" y="2619101"/>
            <a:ext cx="1619795" cy="1619795"/>
            <a:chOff x="522515" y="2442753"/>
            <a:chExt cx="1619795" cy="1619795"/>
          </a:xfrm>
        </p:grpSpPr>
        <p:sp>
          <p:nvSpPr>
            <p:cNvPr id="258" name="Shape 258"/>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59" name="Shape 259"/>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3</a:t>
              </a:r>
              <a:endParaRPr/>
            </a:p>
          </p:txBody>
        </p:sp>
      </p:grpSp>
      <p:sp>
        <p:nvSpPr>
          <p:cNvPr id="260" name="Shape 260"/>
          <p:cNvSpPr txBox="1">
            <a:spLocks noGrp="1"/>
          </p:cNvSpPr>
          <p:nvPr>
            <p:ph type="body" idx="1"/>
          </p:nvPr>
        </p:nvSpPr>
        <p:spPr>
          <a:xfrm>
            <a:off x="447400"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2651652"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2" name="Shape 262"/>
          <p:cNvSpPr txBox="1">
            <a:spLocks noGrp="1"/>
          </p:cNvSpPr>
          <p:nvPr>
            <p:ph type="body" idx="3"/>
          </p:nvPr>
        </p:nvSpPr>
        <p:spPr>
          <a:xfrm>
            <a:off x="4911426"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263" name="Shape 263"/>
          <p:cNvGrpSpPr/>
          <p:nvPr/>
        </p:nvGrpSpPr>
        <p:grpSpPr>
          <a:xfrm>
            <a:off x="7132314" y="2619101"/>
            <a:ext cx="1619795" cy="1619795"/>
            <a:chOff x="522515" y="2442753"/>
            <a:chExt cx="1619795" cy="1619795"/>
          </a:xfrm>
        </p:grpSpPr>
        <p:sp>
          <p:nvSpPr>
            <p:cNvPr id="264" name="Shape 264"/>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65" name="Shape 265"/>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4</a:t>
              </a:r>
              <a:endParaRPr/>
            </a:p>
          </p:txBody>
        </p:sp>
      </p:grpSp>
      <p:sp>
        <p:nvSpPr>
          <p:cNvPr id="266" name="Shape 266"/>
          <p:cNvSpPr txBox="1">
            <a:spLocks noGrp="1"/>
          </p:cNvSpPr>
          <p:nvPr>
            <p:ph type="body" idx="4"/>
          </p:nvPr>
        </p:nvSpPr>
        <p:spPr>
          <a:xfrm>
            <a:off x="7132313"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7" name="Shape 267"/>
          <p:cNvSpPr txBox="1">
            <a:spLocks noGrp="1"/>
          </p:cNvSpPr>
          <p:nvPr>
            <p:ph type="body" idx="5"/>
          </p:nvPr>
        </p:nvSpPr>
        <p:spPr>
          <a:xfrm>
            <a:off x="580602" y="413571"/>
            <a:ext cx="208421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8" name="Shape 268"/>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69" name="Shape 26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70" name="Shape 270"/>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71" name="Shape 27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72" name="Shape 272"/>
          <p:cNvSpPr txBox="1">
            <a:spLocks noGrp="1"/>
          </p:cNvSpPr>
          <p:nvPr>
            <p:ph type="title"/>
          </p:nvPr>
        </p:nvSpPr>
        <p:spPr>
          <a:xfrm>
            <a:off x="585216" y="112826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Generation - OR Blank">
    <p:bg>
      <p:bgPr>
        <a:solidFill>
          <a:srgbClr val="FF9933"/>
        </a:solidFill>
        <a:effectLst/>
      </p:bgPr>
    </p:bg>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580602" y="413571"/>
            <a:ext cx="303605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75" name="Shape 275"/>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76" name="Shape 27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77" name="Shape 277"/>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78" name="Shape 278"/>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Generation - OR CTR TTL TOP">
    <p:bg>
      <p:bgPr>
        <a:solidFill>
          <a:srgbClr val="FF9933"/>
        </a:solidFill>
        <a:effectLst/>
      </p:bgPr>
    </p:bg>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580602" y="413571"/>
            <a:ext cx="2462849"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81" name="Shape 28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82" name="Shape 28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83" name="Shape 28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84" name="Shape 28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85" name="Shape 285"/>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Generation - OR - Centered Title slide">
    <p:bg>
      <p:bgPr>
        <a:solidFill>
          <a:srgbClr val="FF9933"/>
        </a:solidFill>
        <a:effectLst/>
      </p:bgPr>
    </p:bg>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8" name="Shape 288"/>
          <p:cNvSpPr txBox="1">
            <a:spLocks noGrp="1"/>
          </p:cNvSpPr>
          <p:nvPr>
            <p:ph type="body" idx="2"/>
          </p:nvPr>
        </p:nvSpPr>
        <p:spPr>
          <a:xfrm>
            <a:off x="580602" y="413571"/>
            <a:ext cx="2258132"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89" name="Shape 28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90" name="Shape 29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91" name="Shape 29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92" name="Shape 29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93" name="Shape 293"/>
          <p:cNvSpPr txBox="1">
            <a:spLocks noGrp="1"/>
          </p:cNvSpPr>
          <p:nvPr>
            <p:ph type="title"/>
          </p:nvPr>
        </p:nvSpPr>
        <p:spPr>
          <a:xfrm>
            <a:off x="585216" y="2638997"/>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Generation - OR Left Title and Text">
    <p:bg>
      <p:bgPr>
        <a:solidFill>
          <a:srgbClr val="FF9933"/>
        </a:solidFill>
        <a:effectLst/>
      </p:bgPr>
    </p:bg>
    <p:spTree>
      <p:nvGrpSpPr>
        <p:cNvPr id="1" name="Shape 294"/>
        <p:cNvGrpSpPr/>
        <p:nvPr/>
      </p:nvGrpSpPr>
      <p:grpSpPr>
        <a:xfrm>
          <a:off x="0" y="0"/>
          <a:ext cx="0" cy="0"/>
          <a:chOff x="0" y="0"/>
          <a:chExt cx="0" cy="0"/>
        </a:xfrm>
      </p:grpSpPr>
      <p:pic>
        <p:nvPicPr>
          <p:cNvPr id="295" name="Shape 295"/>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96" name="Shape 29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97" name="Shape 297"/>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298" name="Shape 298"/>
          <p:cNvSpPr txBox="1">
            <a:spLocks noGrp="1"/>
          </p:cNvSpPr>
          <p:nvPr>
            <p:ph type="body" idx="1"/>
          </p:nvPr>
        </p:nvSpPr>
        <p:spPr>
          <a:xfrm>
            <a:off x="580602" y="413571"/>
            <a:ext cx="2203541"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9" name="Shape 299"/>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300" name="Shape 300"/>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Generation - DK BLU CTR BLANK">
    <p:bg>
      <p:bgPr>
        <a:solidFill>
          <a:srgbClr val="064B93"/>
        </a:solidFill>
        <a:effectLst/>
      </p:bgPr>
    </p:bg>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580602" y="413571"/>
            <a:ext cx="236731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03" name="Shape 303"/>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04" name="Shape 30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05" name="Shape 305"/>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06" name="Shape 30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Generation - DK BLU CTR TTL TOP">
    <p:bg>
      <p:bgPr>
        <a:solidFill>
          <a:srgbClr val="064B93"/>
        </a:solidFill>
        <a:effectLst/>
      </p:bgPr>
    </p:bg>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580602" y="413571"/>
            <a:ext cx="2394610"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09" name="Shape 30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10" name="Shape 31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11" name="Shape 31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12" name="Shape 31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313" name="Shape 313"/>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Generation - DK BLU - Centered Title slide">
    <p:bg>
      <p:bgPr>
        <a:solidFill>
          <a:srgbClr val="064B93"/>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585216" y="268860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6" name="Shape 316"/>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7" name="Shape 317"/>
          <p:cNvSpPr txBox="1">
            <a:spLocks noGrp="1"/>
          </p:cNvSpPr>
          <p:nvPr>
            <p:ph type="body" idx="2"/>
          </p:nvPr>
        </p:nvSpPr>
        <p:spPr>
          <a:xfrm>
            <a:off x="580602" y="413571"/>
            <a:ext cx="2285428"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18" name="Shape 318"/>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19" name="Shape 31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20" name="Shape 320"/>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21" name="Shape 32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ver KENYA">
    <p:spTree>
      <p:nvGrpSpPr>
        <p:cNvPr id="1" name="Shape 33"/>
        <p:cNvGrpSpPr/>
        <p:nvPr/>
      </p:nvGrpSpPr>
      <p:grpSpPr>
        <a:xfrm>
          <a:off x="0" y="0"/>
          <a:ext cx="0" cy="0"/>
          <a:chOff x="0" y="0"/>
          <a:chExt cx="0" cy="0"/>
        </a:xfrm>
      </p:grpSpPr>
      <p:pic>
        <p:nvPicPr>
          <p:cNvPr id="34" name="Shape 34" descr="Afua_kenya"/>
          <p:cNvPicPr preferRelativeResize="0"/>
          <p:nvPr/>
        </p:nvPicPr>
        <p:blipFill rotWithShape="1">
          <a:blip r:embed="rId2">
            <a:alphaModFix/>
          </a:blip>
          <a:srcRect/>
          <a:stretch/>
        </p:blipFill>
        <p:spPr>
          <a:xfrm>
            <a:off x="0" y="0"/>
            <a:ext cx="9144000" cy="6881763"/>
          </a:xfrm>
          <a:prstGeom prst="rect">
            <a:avLst/>
          </a:prstGeom>
          <a:noFill/>
          <a:ln>
            <a:noFill/>
          </a:ln>
        </p:spPr>
      </p:pic>
      <p:pic>
        <p:nvPicPr>
          <p:cNvPr id="35" name="Shape 35"/>
          <p:cNvPicPr preferRelativeResize="0"/>
          <p:nvPr/>
        </p:nvPicPr>
        <p:blipFill/>
        <p:spPr>
          <a:xfrm>
            <a:off x="1589" y="1589"/>
            <a:ext cx="1587" cy="1587"/>
          </a:xfrm>
          <a:prstGeom prst="rect">
            <a:avLst/>
          </a:prstGeom>
          <a:solidFill>
            <a:srgbClr val="FFFFFF"/>
          </a:solidFill>
          <a:ln>
            <a:noFill/>
          </a:ln>
        </p:spPr>
      </p:pic>
      <p:sp>
        <p:nvSpPr>
          <p:cNvPr id="36" name="Shape 36"/>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37" name="Shape 37"/>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38" name="Shape 38"/>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39" name="Shape 39"/>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Generation - DK BLU Left Title and Text">
    <p:bg>
      <p:bgPr>
        <a:solidFill>
          <a:srgbClr val="064B93"/>
        </a:solidFill>
        <a:effectLst/>
      </p:bgPr>
    </p:bg>
    <p:spTree>
      <p:nvGrpSpPr>
        <p:cNvPr id="1" name="Shape 322"/>
        <p:cNvGrpSpPr/>
        <p:nvPr/>
      </p:nvGrpSpPr>
      <p:grpSpPr>
        <a:xfrm>
          <a:off x="0" y="0"/>
          <a:ext cx="0" cy="0"/>
          <a:chOff x="0" y="0"/>
          <a:chExt cx="0" cy="0"/>
        </a:xfrm>
      </p:grpSpPr>
      <p:pic>
        <p:nvPicPr>
          <p:cNvPr id="323" name="Shape 323"/>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24" name="Shape 32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A MCKINSEY SOCIAL INITIATIVE</a:t>
            </a:r>
            <a:endParaRPr/>
          </a:p>
        </p:txBody>
      </p:sp>
      <p:cxnSp>
        <p:nvCxnSpPr>
          <p:cNvPr id="325" name="Shape 325"/>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26" name="Shape 326"/>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7" name="Shape 327"/>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328" name="Shape 328"/>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Only">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clásica">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585216" y="914399"/>
            <a:ext cx="8001000" cy="1015655"/>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3" name="Shape 333"/>
          <p:cNvSpPr txBox="1">
            <a:spLocks noGrp="1"/>
          </p:cNvSpPr>
          <p:nvPr>
            <p:ph type="body" idx="1"/>
          </p:nvPr>
        </p:nvSpPr>
        <p:spPr>
          <a:xfrm>
            <a:off x="246577" y="1268761"/>
            <a:ext cx="8667491" cy="5184576"/>
          </a:xfrm>
          <a:prstGeom prst="rect">
            <a:avLst/>
          </a:prstGeom>
          <a:noFill/>
          <a:ln>
            <a:noFill/>
          </a:ln>
        </p:spPr>
        <p:txBody>
          <a:bodyPr spcFirstLastPara="1" wrap="square" lIns="91425" tIns="91425" rIns="91425" bIns="91425" anchor="t" anchorCtr="0"/>
          <a:lstStyle>
            <a:lvl1pPr marL="457200" marR="0" lvl="0" indent="-403860" algn="l" rtl="0">
              <a:lnSpc>
                <a:spcPct val="100000"/>
              </a:lnSpc>
              <a:spcBef>
                <a:spcPts val="600"/>
              </a:spcBef>
              <a:spcAft>
                <a:spcPts val="0"/>
              </a:spcAft>
              <a:buClr>
                <a:schemeClr val="dk1"/>
              </a:buClr>
              <a:buSzPts val="2760"/>
              <a:buFont typeface="Arial"/>
              <a:buChar char="•"/>
              <a:defRPr sz="2400" b="0" i="0" u="none" strike="noStrike" cap="none">
                <a:solidFill>
                  <a:schemeClr val="dk1"/>
                </a:solidFill>
                <a:latin typeface="Monda"/>
                <a:ea typeface="Monda"/>
                <a:cs typeface="Monda"/>
                <a:sym typeface="Monda"/>
              </a:defRPr>
            </a:lvl1pPr>
            <a:lvl2pPr marL="914400" marR="0" lvl="1" indent="-317500" algn="l" rtl="0">
              <a:lnSpc>
                <a:spcPct val="100000"/>
              </a:lnSpc>
              <a:spcBef>
                <a:spcPts val="0"/>
              </a:spcBef>
              <a:spcAft>
                <a:spcPts val="0"/>
              </a:spcAft>
              <a:buClr>
                <a:schemeClr val="dk1"/>
              </a:buClr>
              <a:buSzPts val="1400"/>
              <a:buFont typeface="Arial"/>
              <a:buChar char="•"/>
              <a:defRPr sz="2000" b="0" i="0" u="none" strike="noStrike" cap="none">
                <a:solidFill>
                  <a:schemeClr val="dk1"/>
                </a:solidFill>
                <a:latin typeface="Monda"/>
                <a:ea typeface="Monda"/>
                <a:cs typeface="Monda"/>
                <a:sym typeface="Monda"/>
              </a:defRPr>
            </a:lvl2pPr>
            <a:lvl3pPr marL="1371600" marR="0" lvl="2" indent="-308610" algn="l" rtl="0">
              <a:lnSpc>
                <a:spcPct val="100000"/>
              </a:lnSpc>
              <a:spcBef>
                <a:spcPts val="0"/>
              </a:spcBef>
              <a:spcAft>
                <a:spcPts val="0"/>
              </a:spcAft>
              <a:buClr>
                <a:schemeClr val="dk1"/>
              </a:buClr>
              <a:buSzPts val="1260"/>
              <a:buFont typeface="Arial"/>
              <a:buChar char="•"/>
              <a:defRPr sz="1800" b="0" i="0" u="none" strike="noStrike" cap="none">
                <a:solidFill>
                  <a:schemeClr val="dk1"/>
                </a:solidFill>
                <a:latin typeface="Monda"/>
                <a:ea typeface="Monda"/>
                <a:cs typeface="Monda"/>
                <a:sym typeface="Monda"/>
              </a:defRPr>
            </a:lvl3pPr>
            <a:lvl4pPr marL="1828800" marR="0" lvl="3" indent="-299719" algn="l" rtl="0">
              <a:lnSpc>
                <a:spcPct val="100000"/>
              </a:lnSpc>
              <a:spcBef>
                <a:spcPts val="0"/>
              </a:spcBef>
              <a:spcAft>
                <a:spcPts val="0"/>
              </a:spcAft>
              <a:buClr>
                <a:schemeClr val="dk1"/>
              </a:buClr>
              <a:buSzPts val="1120"/>
              <a:buFont typeface="Arial"/>
              <a:buChar char="•"/>
              <a:defRPr sz="1600" b="0" i="0" u="none" strike="noStrike" cap="none">
                <a:solidFill>
                  <a:schemeClr val="dk1"/>
                </a:solidFill>
                <a:latin typeface="Monda"/>
                <a:ea typeface="Monda"/>
                <a:cs typeface="Monda"/>
                <a:sym typeface="Monda"/>
              </a:defRPr>
            </a:lvl4pPr>
            <a:lvl5pPr marL="2286000" marR="0" lvl="4" indent="-290829" algn="l" rtl="0">
              <a:lnSpc>
                <a:spcPct val="100000"/>
              </a:lnSpc>
              <a:spcBef>
                <a:spcPts val="0"/>
              </a:spcBef>
              <a:spcAft>
                <a:spcPts val="0"/>
              </a:spcAft>
              <a:buClr>
                <a:schemeClr val="dk1"/>
              </a:buClr>
              <a:buSzPts val="980"/>
              <a:buFont typeface="Arial"/>
              <a:buChar char="•"/>
              <a:defRPr sz="1400" b="0" i="0" u="none" strike="noStrike" cap="none">
                <a:solidFill>
                  <a:schemeClr val="dk1"/>
                </a:solidFill>
                <a:latin typeface="Monda"/>
                <a:ea typeface="Monda"/>
                <a:cs typeface="Monda"/>
                <a:sym typeface="Mond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_Encabezado de sección">
    <p:bg>
      <p:bgPr>
        <a:solidFill>
          <a:schemeClr val="lt1"/>
        </a:solidFill>
        <a:effectLst/>
      </p:bgPr>
    </p:bg>
    <p:spTree>
      <p:nvGrpSpPr>
        <p:cNvPr id="1" name="Shape 334"/>
        <p:cNvGrpSpPr/>
        <p:nvPr/>
      </p:nvGrpSpPr>
      <p:grpSpPr>
        <a:xfrm>
          <a:off x="0" y="0"/>
          <a:ext cx="0" cy="0"/>
          <a:chOff x="0" y="0"/>
          <a:chExt cx="0" cy="0"/>
        </a:xfrm>
      </p:grpSpPr>
      <p:sp>
        <p:nvSpPr>
          <p:cNvPr id="335" name="Shape 335"/>
          <p:cNvSpPr/>
          <p:nvPr/>
        </p:nvSpPr>
        <p:spPr>
          <a:xfrm>
            <a:off x="0" y="1524001"/>
            <a:ext cx="9144000" cy="1143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6" name="Shape 336"/>
          <p:cNvSpPr/>
          <p:nvPr/>
        </p:nvSpPr>
        <p:spPr>
          <a:xfrm>
            <a:off x="0" y="1600201"/>
            <a:ext cx="1295400" cy="9906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7" name="Shape 337"/>
          <p:cNvSpPr/>
          <p:nvPr/>
        </p:nvSpPr>
        <p:spPr>
          <a:xfrm>
            <a:off x="1371600" y="1600201"/>
            <a:ext cx="7772400" cy="9906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8" name="Shape 338"/>
          <p:cNvSpPr txBox="1">
            <a:spLocks noGrp="1"/>
          </p:cNvSpPr>
          <p:nvPr>
            <p:ph type="title"/>
          </p:nvPr>
        </p:nvSpPr>
        <p:spPr>
          <a:xfrm>
            <a:off x="1475656" y="1600201"/>
            <a:ext cx="7515944" cy="99060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rgbClr val="FFFFFF"/>
              </a:buClr>
              <a:buSzPts val="2799"/>
              <a:buFont typeface="Arial"/>
              <a:buNone/>
              <a:defRPr sz="2799" b="0"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9" name="Shape 339"/>
          <p:cNvSpPr txBox="1">
            <a:spLocks noGrp="1"/>
          </p:cNvSpPr>
          <p:nvPr>
            <p:ph type="sldNum" idx="12"/>
          </p:nvPr>
        </p:nvSpPr>
        <p:spPr>
          <a:xfrm>
            <a:off x="4355976" y="6715149"/>
            <a:ext cx="432048" cy="14285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800">
                <a:solidFill>
                  <a:srgbClr val="000000"/>
                </a:solidFill>
                <a:latin typeface="Calibri"/>
                <a:ea typeface="Calibri"/>
                <a:cs typeface="Calibri"/>
                <a:sym typeface="Calibri"/>
              </a:defRPr>
            </a:lvl1pPr>
            <a:lvl2pPr marL="0" marR="0" lvl="1" indent="0" algn="ctr" rtl="0">
              <a:spcBef>
                <a:spcPts val="0"/>
              </a:spcBef>
              <a:buNone/>
              <a:defRPr sz="1800">
                <a:solidFill>
                  <a:srgbClr val="000000"/>
                </a:solidFill>
                <a:latin typeface="Calibri"/>
                <a:ea typeface="Calibri"/>
                <a:cs typeface="Calibri"/>
                <a:sym typeface="Calibri"/>
              </a:defRPr>
            </a:lvl2pPr>
            <a:lvl3pPr marL="0" marR="0" lvl="2" indent="0" algn="ctr" rtl="0">
              <a:spcBef>
                <a:spcPts val="0"/>
              </a:spcBef>
              <a:buNone/>
              <a:defRPr sz="1800">
                <a:solidFill>
                  <a:srgbClr val="000000"/>
                </a:solidFill>
                <a:latin typeface="Calibri"/>
                <a:ea typeface="Calibri"/>
                <a:cs typeface="Calibri"/>
                <a:sym typeface="Calibri"/>
              </a:defRPr>
            </a:lvl3pPr>
            <a:lvl4pPr marL="0" marR="0" lvl="3" indent="0" algn="ctr" rtl="0">
              <a:spcBef>
                <a:spcPts val="0"/>
              </a:spcBef>
              <a:buNone/>
              <a:defRPr sz="1800">
                <a:solidFill>
                  <a:srgbClr val="000000"/>
                </a:solidFill>
                <a:latin typeface="Calibri"/>
                <a:ea typeface="Calibri"/>
                <a:cs typeface="Calibri"/>
                <a:sym typeface="Calibri"/>
              </a:defRPr>
            </a:lvl4pPr>
            <a:lvl5pPr marL="0" marR="0" lvl="4" indent="0" algn="ctr" rtl="0">
              <a:spcBef>
                <a:spcPts val="0"/>
              </a:spcBef>
              <a:buNone/>
              <a:defRPr sz="1800">
                <a:solidFill>
                  <a:srgbClr val="000000"/>
                </a:solidFill>
                <a:latin typeface="Calibri"/>
                <a:ea typeface="Calibri"/>
                <a:cs typeface="Calibri"/>
                <a:sym typeface="Calibri"/>
              </a:defRPr>
            </a:lvl5pPr>
            <a:lvl6pPr marL="0" marR="0" lvl="5" indent="0" algn="ctr" rtl="0">
              <a:spcBef>
                <a:spcPts val="0"/>
              </a:spcBef>
              <a:buNone/>
              <a:defRPr sz="1800">
                <a:solidFill>
                  <a:srgbClr val="000000"/>
                </a:solidFill>
                <a:latin typeface="Calibri"/>
                <a:ea typeface="Calibri"/>
                <a:cs typeface="Calibri"/>
                <a:sym typeface="Calibri"/>
              </a:defRPr>
            </a:lvl6pPr>
            <a:lvl7pPr marL="0" marR="0" lvl="6" indent="0" algn="ctr" rtl="0">
              <a:spcBef>
                <a:spcPts val="0"/>
              </a:spcBef>
              <a:buNone/>
              <a:defRPr sz="1800">
                <a:solidFill>
                  <a:srgbClr val="000000"/>
                </a:solidFill>
                <a:latin typeface="Calibri"/>
                <a:ea typeface="Calibri"/>
                <a:cs typeface="Calibri"/>
                <a:sym typeface="Calibri"/>
              </a:defRPr>
            </a:lvl7pPr>
            <a:lvl8pPr marL="0" marR="0" lvl="7" indent="0" algn="ctr" rtl="0">
              <a:spcBef>
                <a:spcPts val="0"/>
              </a:spcBef>
              <a:buNone/>
              <a:defRPr sz="1800">
                <a:solidFill>
                  <a:srgbClr val="000000"/>
                </a:solidFill>
                <a:latin typeface="Calibri"/>
                <a:ea typeface="Calibri"/>
                <a:cs typeface="Calibri"/>
                <a:sym typeface="Calibri"/>
              </a:defRPr>
            </a:lvl8pPr>
            <a:lvl9pPr marL="0" marR="0" lvl="8" indent="0" algn="ctr" rtl="0">
              <a:spcBef>
                <a:spcPts val="0"/>
              </a:spcBef>
              <a:buNone/>
              <a:defRPr sz="1800">
                <a:solidFill>
                  <a:srgbClr val="00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
        <p:nvSpPr>
          <p:cNvPr id="340" name="Shape 340"/>
          <p:cNvSpPr txBox="1">
            <a:spLocks noGrp="1"/>
          </p:cNvSpPr>
          <p:nvPr>
            <p:ph type="body" idx="1"/>
          </p:nvPr>
        </p:nvSpPr>
        <p:spPr>
          <a:xfrm>
            <a:off x="1371600" y="2621923"/>
            <a:ext cx="7597080" cy="352757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2000"/>
              <a:buFont typeface="Arial"/>
              <a:buNone/>
              <a:defRPr sz="2000" b="0" i="0" u="none" strike="noStrike" cap="none">
                <a:solidFill>
                  <a:schemeClr val="dk1"/>
                </a:solidFill>
                <a:latin typeface="Monda"/>
                <a:ea typeface="Monda"/>
                <a:cs typeface="Monda"/>
                <a:sym typeface="Monda"/>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41" name="Shape 341" descr="Image result for software lab icon"/>
          <p:cNvPicPr preferRelativeResize="0"/>
          <p:nvPr/>
        </p:nvPicPr>
        <p:blipFill rotWithShape="1">
          <a:blip r:embed="rId2">
            <a:alphaModFix/>
          </a:blip>
          <a:srcRect/>
          <a:stretch/>
        </p:blipFill>
        <p:spPr>
          <a:xfrm>
            <a:off x="237572" y="1704521"/>
            <a:ext cx="724905" cy="72473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Slide clásica solo título">
    <p:spTree>
      <p:nvGrpSpPr>
        <p:cNvPr id="1" name="Shape 342"/>
        <p:cNvGrpSpPr/>
        <p:nvPr/>
      </p:nvGrpSpPr>
      <p:grpSpPr>
        <a:xfrm>
          <a:off x="0" y="0"/>
          <a:ext cx="0" cy="0"/>
          <a:chOff x="0" y="0"/>
          <a:chExt cx="0" cy="0"/>
        </a:xfrm>
      </p:grpSpPr>
      <p:pic>
        <p:nvPicPr>
          <p:cNvPr id="343" name="Shape 343" descr="Image result for software lab icon"/>
          <p:cNvPicPr preferRelativeResize="0"/>
          <p:nvPr/>
        </p:nvPicPr>
        <p:blipFill rotWithShape="1">
          <a:blip r:embed="rId2">
            <a:alphaModFix/>
          </a:blip>
          <a:srcRect/>
          <a:stretch/>
        </p:blipFill>
        <p:spPr>
          <a:xfrm>
            <a:off x="8167575" y="614987"/>
            <a:ext cx="724905" cy="724737"/>
          </a:xfrm>
          <a:prstGeom prst="rect">
            <a:avLst/>
          </a:prstGeom>
          <a:noFill/>
          <a:ln>
            <a:noFill/>
          </a:ln>
        </p:spPr>
      </p:pic>
      <p:sp>
        <p:nvSpPr>
          <p:cNvPr id="344" name="Shape 344"/>
          <p:cNvSpPr txBox="1">
            <a:spLocks noGrp="1"/>
          </p:cNvSpPr>
          <p:nvPr>
            <p:ph type="body" idx="1"/>
          </p:nvPr>
        </p:nvSpPr>
        <p:spPr>
          <a:xfrm>
            <a:off x="246577" y="1268761"/>
            <a:ext cx="8667491" cy="5184576"/>
          </a:xfrm>
          <a:prstGeom prst="rect">
            <a:avLst/>
          </a:prstGeom>
          <a:noFill/>
          <a:ln>
            <a:noFill/>
          </a:ln>
        </p:spPr>
        <p:txBody>
          <a:bodyPr spcFirstLastPara="1" wrap="square" lIns="91425" tIns="91425" rIns="91425" bIns="91425" anchor="t" anchorCtr="0"/>
          <a:lstStyle>
            <a:lvl1pPr marL="457200" marR="0" lvl="0" indent="-403860" algn="l" rtl="0">
              <a:lnSpc>
                <a:spcPct val="100000"/>
              </a:lnSpc>
              <a:spcBef>
                <a:spcPts val="600"/>
              </a:spcBef>
              <a:spcAft>
                <a:spcPts val="0"/>
              </a:spcAft>
              <a:buClr>
                <a:schemeClr val="dk1"/>
              </a:buClr>
              <a:buSzPts val="2760"/>
              <a:buFont typeface="Arial"/>
              <a:buChar char="•"/>
              <a:defRPr sz="2400" b="0" i="0" u="none" strike="noStrike" cap="none">
                <a:solidFill>
                  <a:schemeClr val="dk1"/>
                </a:solidFill>
                <a:latin typeface="Monda"/>
                <a:ea typeface="Monda"/>
                <a:cs typeface="Monda"/>
                <a:sym typeface="Monda"/>
              </a:defRPr>
            </a:lvl1pPr>
            <a:lvl2pPr marL="914400" marR="0" lvl="1" indent="-317500" algn="l" rtl="0">
              <a:lnSpc>
                <a:spcPct val="100000"/>
              </a:lnSpc>
              <a:spcBef>
                <a:spcPts val="0"/>
              </a:spcBef>
              <a:spcAft>
                <a:spcPts val="0"/>
              </a:spcAft>
              <a:buClr>
                <a:schemeClr val="dk1"/>
              </a:buClr>
              <a:buSzPts val="1400"/>
              <a:buFont typeface="Arial"/>
              <a:buChar char="•"/>
              <a:defRPr sz="2000" b="0" i="0" u="none" strike="noStrike" cap="none">
                <a:solidFill>
                  <a:schemeClr val="dk1"/>
                </a:solidFill>
                <a:latin typeface="Monda"/>
                <a:ea typeface="Monda"/>
                <a:cs typeface="Monda"/>
                <a:sym typeface="Monda"/>
              </a:defRPr>
            </a:lvl2pPr>
            <a:lvl3pPr marL="1371600" marR="0" lvl="2" indent="-308610" algn="l" rtl="0">
              <a:lnSpc>
                <a:spcPct val="100000"/>
              </a:lnSpc>
              <a:spcBef>
                <a:spcPts val="0"/>
              </a:spcBef>
              <a:spcAft>
                <a:spcPts val="0"/>
              </a:spcAft>
              <a:buClr>
                <a:schemeClr val="dk1"/>
              </a:buClr>
              <a:buSzPts val="1260"/>
              <a:buFont typeface="Arial"/>
              <a:buChar char="•"/>
              <a:defRPr sz="1800" b="0" i="0" u="none" strike="noStrike" cap="none">
                <a:solidFill>
                  <a:schemeClr val="dk1"/>
                </a:solidFill>
                <a:latin typeface="Monda"/>
                <a:ea typeface="Monda"/>
                <a:cs typeface="Monda"/>
                <a:sym typeface="Monda"/>
              </a:defRPr>
            </a:lvl3pPr>
            <a:lvl4pPr marL="1828800" marR="0" lvl="3" indent="-299719" algn="l" rtl="0">
              <a:lnSpc>
                <a:spcPct val="100000"/>
              </a:lnSpc>
              <a:spcBef>
                <a:spcPts val="0"/>
              </a:spcBef>
              <a:spcAft>
                <a:spcPts val="0"/>
              </a:spcAft>
              <a:buClr>
                <a:schemeClr val="dk1"/>
              </a:buClr>
              <a:buSzPts val="1120"/>
              <a:buFont typeface="Arial"/>
              <a:buChar char="•"/>
              <a:defRPr sz="1600" b="0" i="0" u="none" strike="noStrike" cap="none">
                <a:solidFill>
                  <a:schemeClr val="dk1"/>
                </a:solidFill>
                <a:latin typeface="Monda"/>
                <a:ea typeface="Monda"/>
                <a:cs typeface="Monda"/>
                <a:sym typeface="Monda"/>
              </a:defRPr>
            </a:lvl4pPr>
            <a:lvl5pPr marL="2286000" marR="0" lvl="4" indent="-290829" algn="l" rtl="0">
              <a:lnSpc>
                <a:spcPct val="100000"/>
              </a:lnSpc>
              <a:spcBef>
                <a:spcPts val="0"/>
              </a:spcBef>
              <a:spcAft>
                <a:spcPts val="0"/>
              </a:spcAft>
              <a:buClr>
                <a:schemeClr val="dk1"/>
              </a:buClr>
              <a:buSzPts val="980"/>
              <a:buFont typeface="Arial"/>
              <a:buChar char="•"/>
              <a:defRPr sz="1400" b="0" i="0" u="none" strike="noStrike" cap="none">
                <a:solidFill>
                  <a:schemeClr val="dk1"/>
                </a:solidFill>
                <a:latin typeface="Monda"/>
                <a:ea typeface="Monda"/>
                <a:cs typeface="Monda"/>
                <a:sym typeface="Mond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5" name="Shape 345"/>
          <p:cNvSpPr txBox="1">
            <a:spLocks noGrp="1"/>
          </p:cNvSpPr>
          <p:nvPr>
            <p:ph type="title"/>
          </p:nvPr>
        </p:nvSpPr>
        <p:spPr>
          <a:xfrm>
            <a:off x="251522" y="485801"/>
            <a:ext cx="8662547" cy="1015655"/>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179512" y="188641"/>
            <a:ext cx="7128792"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rgbClr val="7A7A7A"/>
              </a:buClr>
              <a:buSzPts val="3000"/>
              <a:buFont typeface="Arial"/>
              <a:buNone/>
              <a:defRPr sz="3000" b="1" i="0" u="none" strike="noStrike" cap="none">
                <a:solidFill>
                  <a:srgbClr val="7A7A7A"/>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585216" y="914399"/>
            <a:ext cx="8001000" cy="1015655"/>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0" name="Shape 350"/>
          <p:cNvSpPr txBox="1">
            <a:spLocks noGrp="1"/>
          </p:cNvSpPr>
          <p:nvPr>
            <p:ph type="body" idx="1"/>
          </p:nvPr>
        </p:nvSpPr>
        <p:spPr>
          <a:xfrm>
            <a:off x="457200" y="1600201"/>
            <a:ext cx="82296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1" name="Shape 351"/>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52" name="Shape 352"/>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53" name="Shape 35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ver KENYA Alternate">
    <p:spTree>
      <p:nvGrpSpPr>
        <p:cNvPr id="1" name="Shape 40"/>
        <p:cNvGrpSpPr/>
        <p:nvPr/>
      </p:nvGrpSpPr>
      <p:grpSpPr>
        <a:xfrm>
          <a:off x="0" y="0"/>
          <a:ext cx="0" cy="0"/>
          <a:chOff x="0" y="0"/>
          <a:chExt cx="0" cy="0"/>
        </a:xfrm>
      </p:grpSpPr>
      <p:pic>
        <p:nvPicPr>
          <p:cNvPr id="41" name="Shape 41"/>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42" name="Shape 42"/>
          <p:cNvPicPr preferRelativeResize="0"/>
          <p:nvPr/>
        </p:nvPicPr>
        <p:blipFill/>
        <p:spPr>
          <a:xfrm>
            <a:off x="1589" y="1589"/>
            <a:ext cx="1587" cy="1587"/>
          </a:xfrm>
          <a:prstGeom prst="rect">
            <a:avLst/>
          </a:prstGeom>
          <a:solidFill>
            <a:srgbClr val="FFFFFF"/>
          </a:solidFill>
          <a:ln>
            <a:noFill/>
          </a:ln>
        </p:spPr>
      </p:pic>
      <p:sp>
        <p:nvSpPr>
          <p:cNvPr id="43" name="Shape 43"/>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44" name="Shape 44"/>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45" name="Shape 45"/>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46" name="Shape 46"/>
          <p:cNvPicPr preferRelativeResize="0"/>
          <p:nvPr/>
        </p:nvPicPr>
        <p:blipFill rotWithShape="1">
          <a:blip r:embed="rId3">
            <a:alphaModFix/>
          </a:blip>
          <a:srcRect/>
          <a:stretch/>
        </p:blipFill>
        <p:spPr>
          <a:xfrm>
            <a:off x="1152000" y="3317943"/>
            <a:ext cx="6840000" cy="216769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ver KENYA Alternate">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49" name="Shape 49"/>
          <p:cNvPicPr preferRelativeResize="0"/>
          <p:nvPr/>
        </p:nvPicPr>
        <p:blipFill/>
        <p:spPr>
          <a:xfrm>
            <a:off x="1589" y="1589"/>
            <a:ext cx="1587" cy="1587"/>
          </a:xfrm>
          <a:prstGeom prst="rect">
            <a:avLst/>
          </a:prstGeom>
          <a:solidFill>
            <a:srgbClr val="FFFFFF"/>
          </a:solidFill>
          <a:ln>
            <a:noFill/>
          </a:ln>
        </p:spPr>
      </p:pic>
      <p:sp>
        <p:nvSpPr>
          <p:cNvPr id="50" name="Shape 50"/>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51" name="Shape 51"/>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52" name="Shape 52"/>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53" name="Shape 53"/>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ver SPAIN">
    <p:spTree>
      <p:nvGrpSpPr>
        <p:cNvPr id="1" name="Shape 54"/>
        <p:cNvGrpSpPr/>
        <p:nvPr/>
      </p:nvGrpSpPr>
      <p:grpSpPr>
        <a:xfrm>
          <a:off x="0" y="0"/>
          <a:ext cx="0" cy="0"/>
          <a:chOff x="0" y="0"/>
          <a:chExt cx="0" cy="0"/>
        </a:xfrm>
      </p:grpSpPr>
      <p:pic>
        <p:nvPicPr>
          <p:cNvPr id="55" name="Shape 55"/>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56" name="Shape 56"/>
          <p:cNvPicPr preferRelativeResize="0"/>
          <p:nvPr/>
        </p:nvPicPr>
        <p:blipFill/>
        <p:spPr>
          <a:xfrm>
            <a:off x="1589" y="1589"/>
            <a:ext cx="1587" cy="1587"/>
          </a:xfrm>
          <a:prstGeom prst="rect">
            <a:avLst/>
          </a:prstGeom>
          <a:solidFill>
            <a:srgbClr val="FFFFFF"/>
          </a:solidFill>
          <a:ln>
            <a:noFill/>
          </a:ln>
        </p:spPr>
      </p:pic>
      <p:sp>
        <p:nvSpPr>
          <p:cNvPr id="57" name="Shape 57"/>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58" name="Shape 58"/>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59" name="Shape 59"/>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60" name="Shape 60"/>
          <p:cNvPicPr preferRelativeResize="0"/>
          <p:nvPr/>
        </p:nvPicPr>
        <p:blipFill rotWithShape="1">
          <a:blip r:embed="rId3">
            <a:alphaModFix/>
          </a:blip>
          <a:srcRect/>
          <a:stretch/>
        </p:blipFill>
        <p:spPr>
          <a:xfrm>
            <a:off x="1152000" y="3474057"/>
            <a:ext cx="6840000" cy="216769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ver SPAIN Alternate">
    <p:spTree>
      <p:nvGrpSpPr>
        <p:cNvPr id="1" name="Shape 61"/>
        <p:cNvGrpSpPr/>
        <p:nvPr/>
      </p:nvGrpSpPr>
      <p:grpSpPr>
        <a:xfrm>
          <a:off x="0" y="0"/>
          <a:ext cx="0" cy="0"/>
          <a:chOff x="0" y="0"/>
          <a:chExt cx="0" cy="0"/>
        </a:xfrm>
      </p:grpSpPr>
      <p:pic>
        <p:nvPicPr>
          <p:cNvPr id="62" name="Shape 62"/>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63" name="Shape 63"/>
          <p:cNvPicPr preferRelativeResize="0"/>
          <p:nvPr/>
        </p:nvPicPr>
        <p:blipFill/>
        <p:spPr>
          <a:xfrm>
            <a:off x="1589" y="1589"/>
            <a:ext cx="1587" cy="1587"/>
          </a:xfrm>
          <a:prstGeom prst="rect">
            <a:avLst/>
          </a:prstGeom>
          <a:solidFill>
            <a:srgbClr val="FFFFFF"/>
          </a:solidFill>
          <a:ln>
            <a:noFill/>
          </a:ln>
        </p:spPr>
      </p:pic>
      <p:sp>
        <p:nvSpPr>
          <p:cNvPr id="64" name="Shape 64"/>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65" name="Shape 65"/>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66" name="Shape 66"/>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67" name="Shape 67"/>
          <p:cNvPicPr preferRelativeResize="0"/>
          <p:nvPr/>
        </p:nvPicPr>
        <p:blipFill rotWithShape="1">
          <a:blip r:embed="rId3">
            <a:alphaModFix/>
          </a:blip>
          <a:srcRect/>
          <a:stretch/>
        </p:blipFill>
        <p:spPr>
          <a:xfrm>
            <a:off x="1152000" y="3226764"/>
            <a:ext cx="6840000" cy="2975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ver Mexico ">
    <p:spTree>
      <p:nvGrpSpPr>
        <p:cNvPr id="1" name="Shape 68"/>
        <p:cNvGrpSpPr/>
        <p:nvPr/>
      </p:nvGrpSpPr>
      <p:grpSpPr>
        <a:xfrm>
          <a:off x="0" y="0"/>
          <a:ext cx="0" cy="0"/>
          <a:chOff x="0" y="0"/>
          <a:chExt cx="0" cy="0"/>
        </a:xfrm>
      </p:grpSpPr>
      <p:pic>
        <p:nvPicPr>
          <p:cNvPr id="69" name="Shape 69"/>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70" name="Shape 70"/>
          <p:cNvPicPr preferRelativeResize="0"/>
          <p:nvPr/>
        </p:nvPicPr>
        <p:blipFill/>
        <p:spPr>
          <a:xfrm>
            <a:off x="1589" y="1589"/>
            <a:ext cx="1587" cy="1587"/>
          </a:xfrm>
          <a:prstGeom prst="rect">
            <a:avLst/>
          </a:prstGeom>
          <a:solidFill>
            <a:srgbClr val="FFFFFF"/>
          </a:solidFill>
          <a:ln>
            <a:noFill/>
          </a:ln>
        </p:spPr>
      </p:pic>
      <p:sp>
        <p:nvSpPr>
          <p:cNvPr id="71" name="Shape 71"/>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buNone/>
              <a:defRPr sz="1000">
                <a:solidFill>
                  <a:srgbClr val="FFFFFF"/>
                </a:solidFill>
                <a:latin typeface="Arial"/>
                <a:ea typeface="Arial"/>
                <a:cs typeface="Arial"/>
                <a:sym typeface="Arial"/>
              </a:defRPr>
            </a:lvl1pPr>
            <a:lvl2pPr marL="0" marR="0" lvl="1" indent="0" algn="ctr" rtl="0">
              <a:spcBef>
                <a:spcPts val="0"/>
              </a:spcBef>
              <a:buNone/>
              <a:defRPr sz="1000">
                <a:solidFill>
                  <a:srgbClr val="FFFFFF"/>
                </a:solidFill>
                <a:latin typeface="Arial"/>
                <a:ea typeface="Arial"/>
                <a:cs typeface="Arial"/>
                <a:sym typeface="Arial"/>
              </a:defRPr>
            </a:lvl2pPr>
            <a:lvl3pPr marL="0" marR="0" lvl="2" indent="0" algn="ctr" rtl="0">
              <a:spcBef>
                <a:spcPts val="0"/>
              </a:spcBef>
              <a:buNone/>
              <a:defRPr sz="1000">
                <a:solidFill>
                  <a:srgbClr val="FFFFFF"/>
                </a:solidFill>
                <a:latin typeface="Arial"/>
                <a:ea typeface="Arial"/>
                <a:cs typeface="Arial"/>
                <a:sym typeface="Arial"/>
              </a:defRPr>
            </a:lvl3pPr>
            <a:lvl4pPr marL="0" marR="0" lvl="3" indent="0" algn="ctr" rtl="0">
              <a:spcBef>
                <a:spcPts val="0"/>
              </a:spcBef>
              <a:buNone/>
              <a:defRPr sz="1000">
                <a:solidFill>
                  <a:srgbClr val="FFFFFF"/>
                </a:solidFill>
                <a:latin typeface="Arial"/>
                <a:ea typeface="Arial"/>
                <a:cs typeface="Arial"/>
                <a:sym typeface="Arial"/>
              </a:defRPr>
            </a:lvl4pPr>
            <a:lvl5pPr marL="0" marR="0" lvl="4" indent="0" algn="ctr" rtl="0">
              <a:spcBef>
                <a:spcPts val="0"/>
              </a:spcBef>
              <a:buNone/>
              <a:defRPr sz="1000">
                <a:solidFill>
                  <a:srgbClr val="FFFFFF"/>
                </a:solidFill>
                <a:latin typeface="Arial"/>
                <a:ea typeface="Arial"/>
                <a:cs typeface="Arial"/>
                <a:sym typeface="Arial"/>
              </a:defRPr>
            </a:lvl5pPr>
            <a:lvl6pPr marL="0" marR="0" lvl="5" indent="0" algn="ctr" rtl="0">
              <a:spcBef>
                <a:spcPts val="0"/>
              </a:spcBef>
              <a:buNone/>
              <a:defRPr sz="1000">
                <a:solidFill>
                  <a:srgbClr val="FFFFFF"/>
                </a:solidFill>
                <a:latin typeface="Arial"/>
                <a:ea typeface="Arial"/>
                <a:cs typeface="Arial"/>
                <a:sym typeface="Arial"/>
              </a:defRPr>
            </a:lvl6pPr>
            <a:lvl7pPr marL="0" marR="0" lvl="6" indent="0" algn="ctr" rtl="0">
              <a:spcBef>
                <a:spcPts val="0"/>
              </a:spcBef>
              <a:buNone/>
              <a:defRPr sz="1000">
                <a:solidFill>
                  <a:srgbClr val="FFFFFF"/>
                </a:solidFill>
                <a:latin typeface="Arial"/>
                <a:ea typeface="Arial"/>
                <a:cs typeface="Arial"/>
                <a:sym typeface="Arial"/>
              </a:defRPr>
            </a:lvl7pPr>
            <a:lvl8pPr marL="0" marR="0" lvl="7" indent="0" algn="ctr" rtl="0">
              <a:spcBef>
                <a:spcPts val="0"/>
              </a:spcBef>
              <a:buNone/>
              <a:defRPr sz="1000">
                <a:solidFill>
                  <a:srgbClr val="FFFFFF"/>
                </a:solidFill>
                <a:latin typeface="Arial"/>
                <a:ea typeface="Arial"/>
                <a:cs typeface="Arial"/>
                <a:sym typeface="Arial"/>
              </a:defRPr>
            </a:lvl8pPr>
            <a:lvl9pPr marL="0" marR="0" lvl="8" indent="0" algn="ctr" rtl="0">
              <a:spcBef>
                <a:spcPts val="0"/>
              </a:spcBef>
              <a:buNone/>
              <a:defRPr sz="1000">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72" name="Shape 72"/>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73" name="Shape 73"/>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74" name="Shape 74"/>
          <p:cNvPicPr preferRelativeResize="0"/>
          <p:nvPr/>
        </p:nvPicPr>
        <p:blipFill rotWithShape="1">
          <a:blip r:embed="rId3">
            <a:alphaModFix/>
          </a:blip>
          <a:srcRect/>
          <a:stretch/>
        </p:blipFill>
        <p:spPr>
          <a:xfrm>
            <a:off x="1152000" y="3332809"/>
            <a:ext cx="6840000" cy="21676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slideLayout" Target="../slideLayouts/slideLayout35.xml"/><Relationship Id="rId21" Type="http://schemas.openxmlformats.org/officeDocument/2006/relationships/slideLayout" Target="../slideLayouts/slideLayout36.xml"/><Relationship Id="rId22" Type="http://schemas.openxmlformats.org/officeDocument/2006/relationships/slideLayout" Target="../slideLayouts/slideLayout37.xml"/><Relationship Id="rId23" Type="http://schemas.openxmlformats.org/officeDocument/2006/relationships/slideLayout" Target="../slideLayouts/slideLayout38.xml"/><Relationship Id="rId24" Type="http://schemas.openxmlformats.org/officeDocument/2006/relationships/slideLayout" Target="../slideLayouts/slideLayout39.xml"/><Relationship Id="rId25" Type="http://schemas.openxmlformats.org/officeDocument/2006/relationships/slideLayout" Target="../slideLayouts/slideLayout40.xml"/><Relationship Id="rId26" Type="http://schemas.openxmlformats.org/officeDocument/2006/relationships/slideLayout" Target="../slideLayouts/slideLayout41.xml"/><Relationship Id="rId27" Type="http://schemas.openxmlformats.org/officeDocument/2006/relationships/slideLayout" Target="../slideLayouts/slideLayout42.xml"/><Relationship Id="rId28" Type="http://schemas.openxmlformats.org/officeDocument/2006/relationships/slideLayout" Target="../slideLayouts/slideLayout43.xml"/><Relationship Id="rId29" Type="http://schemas.openxmlformats.org/officeDocument/2006/relationships/slideLayout" Target="../slideLayouts/slideLayout44.xml"/><Relationship Id="rId30" Type="http://schemas.openxmlformats.org/officeDocument/2006/relationships/slideLayout" Target="../slideLayouts/slideLayout45.xml"/><Relationship Id="rId31" Type="http://schemas.openxmlformats.org/officeDocument/2006/relationships/slideLayout" Target="../slideLayouts/slideLayout46.xml"/><Relationship Id="rId32" Type="http://schemas.openxmlformats.org/officeDocument/2006/relationships/theme" Target="../theme/theme2.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p:spPr>
          <a:xfrm>
            <a:off x="1589" y="1589"/>
            <a:ext cx="1587" cy="1587"/>
          </a:xfrm>
          <a:prstGeom prst="rect">
            <a:avLst/>
          </a:prstGeom>
          <a:solidFill>
            <a:srgbClr val="FFFFFF"/>
          </a:solidFill>
          <a:ln>
            <a:noFill/>
          </a:ln>
        </p:spPr>
      </p:pic>
      <p:sp>
        <p:nvSpPr>
          <p:cNvPr id="11" name="Shape 11"/>
          <p:cNvSpPr txBox="1">
            <a:spLocks noGrp="1"/>
          </p:cNvSpPr>
          <p:nvPr>
            <p:ph type="title"/>
          </p:nvPr>
        </p:nvSpPr>
        <p:spPr>
          <a:xfrm>
            <a:off x="585216" y="914400"/>
            <a:ext cx="7886700" cy="507823"/>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Shape 12"/>
          <p:cNvSpPr txBox="1">
            <a:spLocks noGrp="1"/>
          </p:cNvSpPr>
          <p:nvPr>
            <p:ph type="body" idx="1"/>
          </p:nvPr>
        </p:nvSpPr>
        <p:spPr>
          <a:xfrm>
            <a:off x="585216" y="1600200"/>
            <a:ext cx="78867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pic>
        <p:nvPicPr>
          <p:cNvPr id="116" name="Shape 116"/>
          <p:cNvPicPr preferRelativeResize="0"/>
          <p:nvPr/>
        </p:nvPicPr>
        <p:blipFill/>
        <p:spPr>
          <a:xfrm>
            <a:off x="1589" y="1589"/>
            <a:ext cx="1587" cy="1587"/>
          </a:xfrm>
          <a:prstGeom prst="rect">
            <a:avLst/>
          </a:prstGeom>
          <a:solidFill>
            <a:srgbClr val="FFFFFF"/>
          </a:solidFill>
          <a:ln>
            <a:noFill/>
          </a:ln>
        </p:spPr>
      </p:pic>
      <p:sp>
        <p:nvSpPr>
          <p:cNvPr id="117" name="Shape 117"/>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Shape 118"/>
          <p:cNvSpPr txBox="1">
            <a:spLocks noGrp="1"/>
          </p:cNvSpPr>
          <p:nvPr>
            <p:ph type="body" idx="1"/>
          </p:nvPr>
        </p:nvSpPr>
        <p:spPr>
          <a:xfrm>
            <a:off x="585216" y="2039112"/>
            <a:ext cx="80010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jpg"/><Relationship Id="rId6" Type="http://schemas.openxmlformats.org/officeDocument/2006/relationships/image" Target="../media/image29.jpg"/><Relationship Id="rId7" Type="http://schemas.openxmlformats.org/officeDocument/2006/relationships/image" Target="../media/image30.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0.xml"/><Relationship Id="rId3" Type="http://schemas.openxmlformats.org/officeDocument/2006/relationships/image" Target="../media/image79.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1.xml"/><Relationship Id="rId3" Type="http://schemas.openxmlformats.org/officeDocument/2006/relationships/image" Target="../media/image80.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5.xml"/><Relationship Id="rId3" Type="http://schemas.openxmlformats.org/officeDocument/2006/relationships/image" Target="../media/image8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5.xml"/><Relationship Id="rId3" Type="http://schemas.openxmlformats.org/officeDocument/2006/relationships/hyperlink" Target="https://docs.oracle.com/javase/8/docs/api/java/util/Collections.html"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6.xml"/><Relationship Id="rId3" Type="http://schemas.openxmlformats.org/officeDocument/2006/relationships/image" Target="../media/image8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2.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hyperlink" Target="http://www.oracle.com/technetwork/java/javase/downloads/jdk8-downloads-2133151.htm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hyperlink" Target="https://docs.oracle.com/javase/8/docs/api/java/io/package-summary.html" TargetMode="External"/><Relationship Id="rId1" Type="http://schemas.openxmlformats.org/officeDocument/2006/relationships/slideLayout" Target="../slideLayouts/slideLayout18.xml"/><Relationship Id="rId2" Type="http://schemas.openxmlformats.org/officeDocument/2006/relationships/notesSlide" Target="../notesSlides/notesSlide14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0.xml"/><Relationship Id="rId3" Type="http://schemas.openxmlformats.org/officeDocument/2006/relationships/image" Target="../media/image8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2.xml"/><Relationship Id="rId3" Type="http://schemas.openxmlformats.org/officeDocument/2006/relationships/image" Target="../media/image8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3.xml"/></Relationships>
</file>

<file path=ppt/slides/_rels/slide155.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8.xml"/><Relationship Id="rId2" Type="http://schemas.openxmlformats.org/officeDocument/2006/relationships/notesSlide" Target="../notesSlides/notesSlide15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gif"/><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oracle.com/javase/8/docs/api/" TargetMode="External"/><Relationship Id="rId4" Type="http://schemas.openxmlformats.org/officeDocument/2006/relationships/image" Target="../media/image40.jpg"/><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www.eclipse.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www.eclipse.org/downloads/eclipse-packag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dzone.com/articles/effective-eclipse-shortcut-ke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download.eclipse.org/egit/updat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download.eclipse.org/egit/updates" TargetMode="External"/><Relationship Id="rId4" Type="http://schemas.openxmlformats.org/officeDocument/2006/relationships/hyperlink" Target="https://wiki.eclipse.org/EGit/User_Guide" TargetMode="External"/><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52.png"/><Relationship Id="rId7" Type="http://schemas.openxmlformats.org/officeDocument/2006/relationships/image" Target="../media/image51.png"/><Relationship Id="rId8" Type="http://schemas.openxmlformats.org/officeDocument/2006/relationships/image" Target="../media/image62.png"/><Relationship Id="rId9" Type="http://schemas.openxmlformats.org/officeDocument/2006/relationships/image" Target="../media/image63.png"/><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4.png"/><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53.png"/><Relationship Id="rId6" Type="http://schemas.openxmlformats.org/officeDocument/2006/relationships/image" Target="../media/image58.pn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hyperlink" Target="http://docs.oracle.com/javase/8/docs/api/java/lang/String.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 Id="rId3" Type="http://schemas.openxmlformats.org/officeDocument/2006/relationships/hyperlink" Target="https://docs.oracle.com/javase/8/docs/api/java/util/Arrays.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image" Target="../media/image7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hyperlink" Target="http://docs.oracle.com/javase/8/docs/api/" TargetMode="External"/><Relationship Id="rId4" Type="http://schemas.openxmlformats.org/officeDocument/2006/relationships/hyperlink" Target="http://stackoverflow.com/" TargetMode="External"/><Relationship Id="rId1" Type="http://schemas.openxmlformats.org/officeDocument/2006/relationships/slideLayout" Target="../slideLayouts/slideLayout18.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2.xml"/><Relationship Id="rId3" Type="http://schemas.openxmlformats.org/officeDocument/2006/relationships/image" Target="../media/image77.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5.xml"/><Relationship Id="rId3" Type="http://schemas.openxmlformats.org/officeDocument/2006/relationships/image" Target="../media/image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b="0" i="0" u="none" strike="noStrike" cap="none">
                <a:solidFill>
                  <a:srgbClr val="FFFFFF"/>
                </a:solidFill>
                <a:latin typeface="Arial"/>
                <a:ea typeface="Arial"/>
                <a:cs typeface="Arial"/>
                <a:sym typeface="Arial"/>
              </a:rPr>
              <a:t>1</a:t>
            </a:fld>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452" name="Shape 452"/>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Ciclo de vida de un programa JAVA</a:t>
            </a:r>
            <a:endParaRPr sz="3000" b="1" i="0" u="none" strike="noStrike" cap="none">
              <a:solidFill>
                <a:schemeClr val="dk1"/>
              </a:solidFill>
              <a:latin typeface="Arial"/>
              <a:ea typeface="Arial"/>
              <a:cs typeface="Arial"/>
              <a:sym typeface="Arial"/>
            </a:endParaRPr>
          </a:p>
        </p:txBody>
      </p:sp>
      <p:pic>
        <p:nvPicPr>
          <p:cNvPr id="453" name="Shape 453"/>
          <p:cNvPicPr preferRelativeResize="0"/>
          <p:nvPr/>
        </p:nvPicPr>
        <p:blipFill rotWithShape="1">
          <a:blip r:embed="rId3">
            <a:alphaModFix/>
          </a:blip>
          <a:srcRect/>
          <a:stretch/>
        </p:blipFill>
        <p:spPr>
          <a:xfrm>
            <a:off x="388058" y="4220905"/>
            <a:ext cx="2802190" cy="1871775"/>
          </a:xfrm>
          <a:prstGeom prst="rect">
            <a:avLst/>
          </a:prstGeom>
          <a:noFill/>
          <a:ln>
            <a:noFill/>
          </a:ln>
        </p:spPr>
      </p:pic>
      <p:pic>
        <p:nvPicPr>
          <p:cNvPr id="454" name="Shape 454" descr="http://www.katsonis.eu/papers/blank.png"/>
          <p:cNvPicPr preferRelativeResize="0"/>
          <p:nvPr/>
        </p:nvPicPr>
        <p:blipFill rotWithShape="1">
          <a:blip r:embed="rId4">
            <a:alphaModFix/>
          </a:blip>
          <a:srcRect/>
          <a:stretch/>
        </p:blipFill>
        <p:spPr>
          <a:xfrm>
            <a:off x="1034844" y="1880086"/>
            <a:ext cx="1100660" cy="1100660"/>
          </a:xfrm>
          <a:prstGeom prst="rect">
            <a:avLst/>
          </a:prstGeom>
          <a:noFill/>
          <a:ln>
            <a:noFill/>
          </a:ln>
        </p:spPr>
      </p:pic>
      <p:sp>
        <p:nvSpPr>
          <p:cNvPr id="455" name="Shape 455"/>
          <p:cNvSpPr/>
          <p:nvPr/>
        </p:nvSpPr>
        <p:spPr>
          <a:xfrm>
            <a:off x="762061" y="2980746"/>
            <a:ext cx="1646224" cy="5846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Filename</a:t>
            </a:r>
            <a:r>
              <a:rPr lang="en-US" sz="1800" b="1">
                <a:solidFill>
                  <a:schemeClr val="dk1"/>
                </a:solidFill>
                <a:latin typeface="Arial"/>
                <a:ea typeface="Arial"/>
                <a:cs typeface="Arial"/>
                <a:sym typeface="Arial"/>
              </a:rPr>
              <a:t>.java</a:t>
            </a:r>
            <a:endParaRPr/>
          </a:p>
          <a:p>
            <a:pPr marL="0" marR="0" lvl="0" indent="0" algn="ctr" rtl="0">
              <a:spcBef>
                <a:spcPts val="0"/>
              </a:spcBef>
              <a:spcAft>
                <a:spcPts val="0"/>
              </a:spcAft>
              <a:buNone/>
            </a:pPr>
            <a:r>
              <a:rPr lang="en-US" sz="1400" i="1">
                <a:solidFill>
                  <a:schemeClr val="dk1"/>
                </a:solidFill>
                <a:latin typeface="Arial"/>
                <a:ea typeface="Arial"/>
                <a:cs typeface="Arial"/>
                <a:sym typeface="Arial"/>
              </a:rPr>
              <a:t>(source file)</a:t>
            </a:r>
            <a:endParaRPr/>
          </a:p>
        </p:txBody>
      </p:sp>
      <p:pic>
        <p:nvPicPr>
          <p:cNvPr id="456" name="Shape 456" descr="http://skillcrush.com/wp-content/uploads/2012/06/term-compiler.jpg"/>
          <p:cNvPicPr preferRelativeResize="0"/>
          <p:nvPr/>
        </p:nvPicPr>
        <p:blipFill rotWithShape="1">
          <a:blip r:embed="rId5">
            <a:alphaModFix/>
          </a:blip>
          <a:srcRect/>
          <a:stretch/>
        </p:blipFill>
        <p:spPr>
          <a:xfrm>
            <a:off x="3381651" y="1606097"/>
            <a:ext cx="2380699" cy="1785525"/>
          </a:xfrm>
          <a:prstGeom prst="rect">
            <a:avLst/>
          </a:prstGeom>
          <a:noFill/>
          <a:ln>
            <a:noFill/>
          </a:ln>
        </p:spPr>
      </p:pic>
      <p:pic>
        <p:nvPicPr>
          <p:cNvPr id="457" name="Shape 457" descr="https://encrypted-tbn2.gstatic.com/images?q=tbn:ANd9GcRsh1BSUops9DYfG5eOKFSqQaVRZkNPld61YLW8k-F3C0jquxYJ"/>
          <p:cNvPicPr preferRelativeResize="0"/>
          <p:nvPr/>
        </p:nvPicPr>
        <p:blipFill rotWithShape="1">
          <a:blip r:embed="rId6">
            <a:alphaModFix/>
          </a:blip>
          <a:srcRect/>
          <a:stretch/>
        </p:blipFill>
        <p:spPr>
          <a:xfrm>
            <a:off x="7408371" y="1376145"/>
            <a:ext cx="921312" cy="1007879"/>
          </a:xfrm>
          <a:prstGeom prst="rect">
            <a:avLst/>
          </a:prstGeom>
          <a:noFill/>
          <a:ln>
            <a:noFill/>
          </a:ln>
        </p:spPr>
      </p:pic>
      <p:sp>
        <p:nvSpPr>
          <p:cNvPr id="458" name="Shape 458"/>
          <p:cNvSpPr/>
          <p:nvPr/>
        </p:nvSpPr>
        <p:spPr>
          <a:xfrm>
            <a:off x="6981809" y="2382031"/>
            <a:ext cx="1774434" cy="5846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Filename</a:t>
            </a:r>
            <a:r>
              <a:rPr lang="en-US" sz="1800" b="1">
                <a:solidFill>
                  <a:schemeClr val="dk1"/>
                </a:solidFill>
                <a:latin typeface="Arial"/>
                <a:ea typeface="Arial"/>
                <a:cs typeface="Arial"/>
                <a:sym typeface="Arial"/>
              </a:rPr>
              <a:t>.class</a:t>
            </a:r>
            <a:endParaRPr sz="1800" b="1">
              <a:solidFill>
                <a:schemeClr val="dk1"/>
              </a:solidFill>
              <a:latin typeface="Arial"/>
              <a:ea typeface="Arial"/>
              <a:cs typeface="Arial"/>
              <a:sym typeface="Arial"/>
            </a:endParaRPr>
          </a:p>
          <a:p>
            <a:pPr marL="0" marR="0" lvl="0" indent="0" algn="ctr" rtl="0">
              <a:spcBef>
                <a:spcPts val="0"/>
              </a:spcBef>
              <a:spcAft>
                <a:spcPts val="0"/>
              </a:spcAft>
              <a:buNone/>
            </a:pPr>
            <a:r>
              <a:rPr lang="en-US" sz="1400" i="1">
                <a:solidFill>
                  <a:schemeClr val="dk1"/>
                </a:solidFill>
                <a:latin typeface="Arial"/>
                <a:ea typeface="Arial"/>
                <a:cs typeface="Arial"/>
                <a:sym typeface="Arial"/>
              </a:rPr>
              <a:t>(Bytecode file)</a:t>
            </a:r>
            <a:endParaRPr/>
          </a:p>
        </p:txBody>
      </p:sp>
      <p:pic>
        <p:nvPicPr>
          <p:cNvPr id="459" name="Shape 459" descr="http://www.biblioteca.deusto.es/cs/BlobServer?blobkey=id&amp;blobwhere=1344362991309&amp;blobheader=image%2Fpng&amp;blobheadername3=MDT-Type&amp;blobheadername2=content-type&amp;blobheadervalue3=abinary%3Bcharset%3DUTF-8&amp;blobheadername1=Expires&amp;blobheadervalue2=image%2Fpng&amp;blobheadervalue1=Thu%2C+10+Dec+2020+16%3A00%3A00+GMT&amp;blobcol=urldata&amp;blobtable=MungoBlobs"/>
          <p:cNvPicPr preferRelativeResize="0"/>
          <p:nvPr/>
        </p:nvPicPr>
        <p:blipFill rotWithShape="1">
          <a:blip r:embed="rId7">
            <a:alphaModFix/>
          </a:blip>
          <a:srcRect/>
          <a:stretch/>
        </p:blipFill>
        <p:spPr>
          <a:xfrm>
            <a:off x="6043876" y="3948586"/>
            <a:ext cx="3137366" cy="2519697"/>
          </a:xfrm>
          <a:prstGeom prst="rect">
            <a:avLst/>
          </a:prstGeom>
          <a:noFill/>
          <a:ln>
            <a:noFill/>
          </a:ln>
        </p:spPr>
      </p:pic>
      <p:sp>
        <p:nvSpPr>
          <p:cNvPr id="460" name="Shape 460"/>
          <p:cNvSpPr/>
          <p:nvPr/>
        </p:nvSpPr>
        <p:spPr>
          <a:xfrm rot="406155">
            <a:off x="7193094" y="4309780"/>
            <a:ext cx="1276454" cy="574404"/>
          </a:xfrm>
          <a:prstGeom prst="rect">
            <a:avLst/>
          </a:prstGeom>
          <a:solidFill>
            <a:schemeClr val="accent2"/>
          </a:solidFill>
          <a:ln w="17125" cap="flat" cmpd="sng">
            <a:solidFill>
              <a:srgbClr val="F9F9F9">
                <a:alpha val="49803"/>
              </a:srgbClr>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Java Virtual Machine</a:t>
            </a:r>
            <a:endParaRPr dirty="0"/>
          </a:p>
        </p:txBody>
      </p:sp>
      <p:sp>
        <p:nvSpPr>
          <p:cNvPr id="461" name="Shape 461"/>
          <p:cNvSpPr/>
          <p:nvPr/>
        </p:nvSpPr>
        <p:spPr>
          <a:xfrm>
            <a:off x="5430939" y="6213209"/>
            <a:ext cx="2866019" cy="3692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709B0D"/>
                </a:solidFill>
                <a:latin typeface="Open Sans"/>
                <a:ea typeface="Open Sans"/>
                <a:cs typeface="Open Sans"/>
                <a:sym typeface="Open Sans"/>
              </a:rPr>
              <a:t>3. </a:t>
            </a:r>
            <a:r>
              <a:rPr lang="en-US" sz="1800" dirty="0">
                <a:solidFill>
                  <a:srgbClr val="709B0D"/>
                </a:solidFill>
                <a:latin typeface="Open Sans"/>
                <a:ea typeface="Open Sans"/>
                <a:cs typeface="Open Sans"/>
                <a:sym typeface="Open Sans"/>
              </a:rPr>
              <a:t>EJECUTA EN EL ENTORNO JRE</a:t>
            </a:r>
            <a:endParaRPr sz="1800" dirty="0">
              <a:solidFill>
                <a:srgbClr val="709B0D"/>
              </a:solidFill>
              <a:latin typeface="Arial"/>
              <a:ea typeface="Arial"/>
              <a:cs typeface="Arial"/>
              <a:sym typeface="Arial"/>
            </a:endParaRPr>
          </a:p>
        </p:txBody>
      </p:sp>
      <p:sp>
        <p:nvSpPr>
          <p:cNvPr id="462" name="Shape 462"/>
          <p:cNvSpPr/>
          <p:nvPr/>
        </p:nvSpPr>
        <p:spPr>
          <a:xfrm>
            <a:off x="3996070" y="3572982"/>
            <a:ext cx="1194282" cy="3692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709B0D"/>
                </a:solidFill>
                <a:latin typeface="Open Sans"/>
                <a:ea typeface="Open Sans"/>
                <a:cs typeface="Open Sans"/>
                <a:sym typeface="Open Sans"/>
              </a:rPr>
              <a:t>2. COMPILA</a:t>
            </a:r>
            <a:endParaRPr sz="1800">
              <a:solidFill>
                <a:srgbClr val="709B0D"/>
              </a:solidFill>
              <a:latin typeface="Arial"/>
              <a:ea typeface="Arial"/>
              <a:cs typeface="Arial"/>
              <a:sym typeface="Arial"/>
            </a:endParaRPr>
          </a:p>
        </p:txBody>
      </p:sp>
      <p:sp>
        <p:nvSpPr>
          <p:cNvPr id="463" name="Shape 463"/>
          <p:cNvSpPr/>
          <p:nvPr/>
        </p:nvSpPr>
        <p:spPr>
          <a:xfrm>
            <a:off x="668270" y="6196021"/>
            <a:ext cx="2132462" cy="3692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709B0D"/>
                </a:solidFill>
                <a:latin typeface="Open Sans"/>
                <a:ea typeface="Open Sans"/>
                <a:cs typeface="Open Sans"/>
                <a:sym typeface="Open Sans"/>
              </a:rPr>
              <a:t>1. ESCRIBE EL CÓDIGO</a:t>
            </a:r>
            <a:endParaRPr sz="1800">
              <a:solidFill>
                <a:srgbClr val="709B0D"/>
              </a:solidFill>
              <a:latin typeface="Arial"/>
              <a:ea typeface="Arial"/>
              <a:cs typeface="Arial"/>
              <a:sym typeface="Arial"/>
            </a:endParaRPr>
          </a:p>
        </p:txBody>
      </p:sp>
      <p:sp>
        <p:nvSpPr>
          <p:cNvPr id="464" name="Shape 464"/>
          <p:cNvSpPr/>
          <p:nvPr/>
        </p:nvSpPr>
        <p:spPr>
          <a:xfrm>
            <a:off x="2032588" y="2702728"/>
            <a:ext cx="1259548" cy="1442386"/>
          </a:xfrm>
          <a:custGeom>
            <a:avLst/>
            <a:gdLst/>
            <a:ahLst/>
            <a:cxnLst/>
            <a:rect l="0" t="0" r="0" b="0"/>
            <a:pathLst>
              <a:path w="120000" h="120000" extrusionOk="0">
                <a:moveTo>
                  <a:pt x="0" y="120000"/>
                </a:moveTo>
                <a:cubicBezTo>
                  <a:pt x="5322" y="102394"/>
                  <a:pt x="10645" y="84788"/>
                  <a:pt x="19354" y="69295"/>
                </a:cubicBezTo>
                <a:cubicBezTo>
                  <a:pt x="28064" y="53802"/>
                  <a:pt x="41612" y="37183"/>
                  <a:pt x="52258" y="27042"/>
                </a:cubicBezTo>
                <a:cubicBezTo>
                  <a:pt x="62903" y="16901"/>
                  <a:pt x="71935" y="12957"/>
                  <a:pt x="83225" y="8450"/>
                </a:cubicBezTo>
                <a:cubicBezTo>
                  <a:pt x="94516" y="3943"/>
                  <a:pt x="107258" y="1971"/>
                  <a:pt x="120000" y="0"/>
                </a:cubicBezTo>
              </a:path>
            </a:pathLst>
          </a:custGeom>
          <a:noFill/>
          <a:ln w="17125" cap="flat" cmpd="sng">
            <a:solidFill>
              <a:srgbClr val="385070">
                <a:alpha val="49803"/>
              </a:srgbClr>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65" name="Shape 465"/>
          <p:cNvSpPr/>
          <p:nvPr/>
        </p:nvSpPr>
        <p:spPr>
          <a:xfrm>
            <a:off x="5851864" y="2519890"/>
            <a:ext cx="1787746" cy="1564278"/>
          </a:xfrm>
          <a:custGeom>
            <a:avLst/>
            <a:gdLst/>
            <a:ahLst/>
            <a:cxnLst/>
            <a:rect l="0" t="0" r="0" b="0"/>
            <a:pathLst>
              <a:path w="120000" h="120000" extrusionOk="0">
                <a:moveTo>
                  <a:pt x="0" y="0"/>
                </a:moveTo>
                <a:cubicBezTo>
                  <a:pt x="15909" y="1428"/>
                  <a:pt x="31818" y="2857"/>
                  <a:pt x="46363" y="10909"/>
                </a:cubicBezTo>
                <a:cubicBezTo>
                  <a:pt x="60909" y="18961"/>
                  <a:pt x="75000" y="30129"/>
                  <a:pt x="87272" y="48311"/>
                </a:cubicBezTo>
                <a:cubicBezTo>
                  <a:pt x="99545" y="66493"/>
                  <a:pt x="109772" y="93246"/>
                  <a:pt x="120000" y="120000"/>
                </a:cubicBezTo>
              </a:path>
            </a:pathLst>
          </a:custGeom>
          <a:noFill/>
          <a:ln w="17125" cap="flat" cmpd="sng">
            <a:solidFill>
              <a:srgbClr val="385070">
                <a:alpha val="49803"/>
              </a:srgbClr>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Shape 1257"/>
          <p:cNvSpPr txBox="1">
            <a:spLocks noGrp="1"/>
          </p:cNvSpPr>
          <p:nvPr>
            <p:ph type="title"/>
          </p:nvPr>
        </p:nvSpPr>
        <p:spPr>
          <a:xfrm>
            <a:off x="2263471" y="2690340"/>
            <a:ext cx="6478193"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Empaquetamiento - (1 hora)</a:t>
            </a:r>
            <a:endParaRPr sz="3000" b="1" i="0" u="none" strike="noStrike" cap="none">
              <a:solidFill>
                <a:schemeClr val="lt1"/>
              </a:solidFill>
              <a:latin typeface="Arial"/>
              <a:ea typeface="Arial"/>
              <a:cs typeface="Arial"/>
              <a:sym typeface="Arial"/>
            </a:endParaRPr>
          </a:p>
        </p:txBody>
      </p:sp>
      <p:sp>
        <p:nvSpPr>
          <p:cNvPr id="1258" name="Shape 1258"/>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8</a:t>
            </a:r>
            <a:endParaRPr sz="8800" b="1">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Shape 1263"/>
          <p:cNvSpPr txBox="1">
            <a:spLocks noGrp="1"/>
          </p:cNvSpPr>
          <p:nvPr>
            <p:ph type="body" idx="1"/>
          </p:nvPr>
        </p:nvSpPr>
        <p:spPr>
          <a:xfrm>
            <a:off x="590993" y="1345289"/>
            <a:ext cx="8140631" cy="2620574"/>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aplicación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orientada</a:t>
            </a:r>
            <a:r>
              <a:rPr lang="en-US" sz="2000" b="0" i="0" u="none" strike="noStrike" cap="none" dirty="0">
                <a:solidFill>
                  <a:schemeClr val="dk1"/>
                </a:solidFill>
                <a:latin typeface="Arial"/>
                <a:ea typeface="Arial"/>
                <a:cs typeface="Arial"/>
                <a:sym typeface="Arial"/>
              </a:rPr>
              <a:t> a </a:t>
            </a:r>
            <a:r>
              <a:rPr lang="en-US" sz="2000" b="0" i="0" u="none" strike="noStrike" cap="none" dirty="0" err="1">
                <a:solidFill>
                  <a:schemeClr val="dk1"/>
                </a:solidFill>
                <a:latin typeface="Arial"/>
                <a:ea typeface="Arial"/>
                <a:cs typeface="Arial"/>
                <a:sym typeface="Arial"/>
              </a:rPr>
              <a:t>objetos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debe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existir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que </a:t>
            </a:r>
            <a:r>
              <a:rPr lang="en-US" sz="2000" b="0" i="0" u="none" strike="noStrike" cap="none" dirty="0" err="1">
                <a:solidFill>
                  <a:schemeClr val="dk1"/>
                </a:solidFill>
                <a:latin typeface="Arial"/>
                <a:ea typeface="Arial"/>
                <a:cs typeface="Arial"/>
                <a:sym typeface="Arial"/>
              </a:rPr>
              <a:t>represente</a:t>
            </a:r>
            <a:r>
              <a:rPr lang="en-US" sz="2000" b="0" i="0" u="none" strike="noStrike" cap="none" dirty="0">
                <a:solidFill>
                  <a:schemeClr val="dk1"/>
                </a:solidFill>
                <a:latin typeface="Arial"/>
                <a:ea typeface="Arial"/>
                <a:cs typeface="Arial"/>
                <a:sym typeface="Arial"/>
              </a:rPr>
              <a:t> la </a:t>
            </a:r>
            <a:r>
              <a:rPr lang="en-US" sz="2000" b="0" i="0" u="none" strike="noStrike" cap="none" dirty="0" err="1">
                <a:solidFill>
                  <a:schemeClr val="dk1"/>
                </a:solidFill>
                <a:latin typeface="Arial"/>
                <a:ea typeface="Arial"/>
                <a:cs typeface="Arial"/>
                <a:sym typeface="Arial"/>
              </a:rPr>
              <a:t>propia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aplicación</a:t>
            </a:r>
            <a:r>
              <a:rPr lang="en-US" sz="2000" b="0" i="0" u="none" strike="noStrike" cap="none" dirty="0">
                <a:solidFill>
                  <a:schemeClr val="dk1"/>
                </a:solidFill>
                <a:latin typeface="Arial"/>
                <a:ea typeface="Arial"/>
                <a:cs typeface="Arial"/>
                <a:sym typeface="Arial"/>
              </a:rPr>
              <a:t>. Este </a:t>
            </a:r>
            <a:r>
              <a:rPr lang="en-US" sz="2000" b="0" i="0" u="none" strike="noStrike" cap="none" dirty="0" err="1">
                <a:solidFill>
                  <a:schemeClr val="dk1"/>
                </a:solidFill>
                <a:latin typeface="Arial"/>
                <a:ea typeface="Arial"/>
                <a:cs typeface="Arial"/>
                <a:sym typeface="Arial"/>
              </a:rPr>
              <a:t>sería</a:t>
            </a:r>
            <a:r>
              <a:rPr lang="en-US" sz="2000" b="0" i="0" u="none" strike="noStrike" cap="none" dirty="0">
                <a:solidFill>
                  <a:schemeClr val="dk1"/>
                </a:solidFill>
                <a:latin typeface="Arial"/>
                <a:ea typeface="Arial"/>
                <a:cs typeface="Arial"/>
                <a:sym typeface="Arial"/>
              </a:rPr>
              <a:t> el </a:t>
            </a:r>
            <a:r>
              <a:rPr lang="en-US" sz="2000" b="0" i="0" u="none" strike="noStrike" cap="none" dirty="0" err="1">
                <a:solidFill>
                  <a:schemeClr val="dk1"/>
                </a:solidFill>
                <a:latin typeface="Arial"/>
                <a:ea typeface="Arial"/>
                <a:cs typeface="Arial"/>
                <a:sym typeface="Arial"/>
              </a:rPr>
              <a:t>punto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donde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comenzaría</a:t>
            </a:r>
            <a:r>
              <a:rPr lang="en-US" sz="2000" b="0" i="0" u="none" strike="noStrike" cap="none" dirty="0">
                <a:solidFill>
                  <a:schemeClr val="dk1"/>
                </a:solidFill>
                <a:latin typeface="Arial"/>
                <a:ea typeface="Arial"/>
                <a:cs typeface="Arial"/>
                <a:sym typeface="Arial"/>
              </a:rPr>
              <a:t> la </a:t>
            </a:r>
            <a:r>
              <a:rPr lang="en-US" sz="2000" b="0" i="0" u="none" strike="noStrike" cap="none" dirty="0" err="1">
                <a:solidFill>
                  <a:schemeClr val="dk1"/>
                </a:solidFill>
                <a:latin typeface="Arial"/>
                <a:ea typeface="Arial"/>
                <a:cs typeface="Arial"/>
                <a:sym typeface="Arial"/>
              </a:rPr>
              <a:t>ejecución</a:t>
            </a:r>
            <a:r>
              <a:rPr lang="en-US" sz="2000" b="0" i="0" u="none" strike="noStrike" cap="none" dirty="0">
                <a:solidFill>
                  <a:schemeClr val="dk1"/>
                </a:solidFill>
                <a:latin typeface="Arial"/>
                <a:ea typeface="Arial"/>
                <a:cs typeface="Arial"/>
                <a:sym typeface="Arial"/>
              </a:rPr>
              <a:t> de la </a:t>
            </a:r>
            <a:r>
              <a:rPr lang="en-US" sz="2000" b="0" i="0" u="none" strike="noStrike" cap="none" dirty="0" err="1">
                <a:solidFill>
                  <a:schemeClr val="dk1"/>
                </a:solidFill>
                <a:latin typeface="Arial"/>
                <a:ea typeface="Arial"/>
                <a:cs typeface="Arial"/>
                <a:sym typeface="Arial"/>
              </a:rPr>
              <a:t>misma</a:t>
            </a:r>
            <a:endParaRPr sz="1050" dirty="0"/>
          </a:p>
          <a:p>
            <a:pPr marL="342900" marR="0" lvl="0" indent="-342900" algn="l" rtl="0">
              <a:lnSpc>
                <a:spcPct val="100000"/>
              </a:lnSpc>
              <a:spcBef>
                <a:spcPts val="600"/>
              </a:spcBef>
              <a:spcAft>
                <a:spcPts val="0"/>
              </a:spcAft>
              <a:buClr>
                <a:schemeClr val="dk1"/>
              </a:buClr>
              <a:buSzPts val="1800"/>
              <a:buFont typeface="Arial" panose="020B0604020202020204" pitchFamily="34" charset="0"/>
              <a:buChar char="•"/>
            </a:pPr>
            <a:r>
              <a:rPr lang="en-US" sz="2000" b="0" i="0" u="none" strike="noStrike" cap="none" dirty="0">
                <a:solidFill>
                  <a:schemeClr val="dk1"/>
                </a:solidFill>
                <a:latin typeface="Arial"/>
                <a:ea typeface="Arial"/>
                <a:cs typeface="Arial"/>
                <a:sym typeface="Arial"/>
              </a:rPr>
              <a:t>Este </a:t>
            </a:r>
            <a:r>
              <a:rPr lang="en-US" sz="2000" b="0" i="0" u="none" strike="noStrike" cap="none" dirty="0" err="1">
                <a:solidFill>
                  <a:schemeClr val="dk1"/>
                </a:solidFill>
                <a:latin typeface="Arial"/>
                <a:ea typeface="Arial"/>
                <a:cs typeface="Arial"/>
                <a:sym typeface="Arial"/>
              </a:rPr>
              <a:t>esquema</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diseño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responde</a:t>
            </a:r>
            <a:r>
              <a:rPr lang="en-US" sz="2000" b="0" i="0" u="none" strike="noStrike" cap="none" dirty="0">
                <a:solidFill>
                  <a:schemeClr val="dk1"/>
                </a:solidFill>
                <a:latin typeface="Arial"/>
                <a:ea typeface="Arial"/>
                <a:cs typeface="Arial"/>
                <a:sym typeface="Arial"/>
              </a:rPr>
              <a:t> a un </a:t>
            </a:r>
            <a:r>
              <a:rPr lang="en-US" sz="2000" b="0" i="0" u="none" strike="noStrike" cap="none" dirty="0" err="1">
                <a:solidFill>
                  <a:schemeClr val="dk1"/>
                </a:solidFill>
                <a:latin typeface="Arial"/>
                <a:ea typeface="Arial"/>
                <a:cs typeface="Arial"/>
                <a:sym typeface="Arial"/>
              </a:rPr>
              <a:t>patrón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llamado</a:t>
            </a:r>
            <a:r>
              <a:rPr lang="en-US" sz="2000" b="0" i="0" u="none" strike="noStrike" cap="none" dirty="0">
                <a:solidFill>
                  <a:schemeClr val="dk1"/>
                </a:solidFill>
                <a:latin typeface="Arial"/>
                <a:ea typeface="Arial"/>
                <a:cs typeface="Arial"/>
                <a:sym typeface="Arial"/>
              </a:rPr>
              <a:t> Façade</a:t>
            </a:r>
            <a:endParaRPr sz="2000" b="0" i="0" u="none" strike="noStrike" cap="none" dirty="0">
              <a:solidFill>
                <a:schemeClr val="dk1"/>
              </a:solidFill>
              <a:latin typeface="Arial"/>
              <a:ea typeface="Arial"/>
              <a:cs typeface="Arial"/>
              <a:sym typeface="Arial"/>
            </a:endParaRPr>
          </a:p>
        </p:txBody>
      </p:sp>
      <p:sp>
        <p:nvSpPr>
          <p:cNvPr id="1264" name="Shape 1264"/>
          <p:cNvSpPr txBox="1">
            <a:spLocks noGrp="1"/>
          </p:cNvSpPr>
          <p:nvPr>
            <p:ph type="title" idx="4294967295"/>
          </p:nvPr>
        </p:nvSpPr>
        <p:spPr>
          <a:xfrm>
            <a:off x="590993" y="507403"/>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Aplicaciones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orientadas</a:t>
            </a:r>
            <a:r>
              <a:rPr lang="en-US" sz="3000" b="1" i="0" u="none" strike="noStrike" cap="none" dirty="0">
                <a:solidFill>
                  <a:schemeClr val="dk1"/>
                </a:solidFill>
                <a:latin typeface="Arial"/>
                <a:ea typeface="Arial"/>
                <a:cs typeface="Arial"/>
                <a:sym typeface="Arial"/>
              </a:rPr>
              <a:t> a </a:t>
            </a:r>
            <a:r>
              <a:rPr lang="en-US" sz="3000" b="1" i="0" u="none" strike="noStrike" cap="none" dirty="0" err="1">
                <a:solidFill>
                  <a:schemeClr val="dk1"/>
                </a:solidFill>
                <a:latin typeface="Arial"/>
                <a:ea typeface="Arial"/>
                <a:cs typeface="Arial"/>
                <a:sym typeface="Arial"/>
              </a:rPr>
              <a:t>objetos</a:t>
            </a:r>
            <a:endParaRPr sz="3000" b="1" i="0" u="none" strike="noStrike" cap="none" dirty="0">
              <a:solidFill>
                <a:schemeClr val="dk1"/>
              </a:solidFill>
              <a:latin typeface="Arial"/>
              <a:ea typeface="Arial"/>
              <a:cs typeface="Arial"/>
              <a:sym typeface="Arial"/>
            </a:endParaRPr>
          </a:p>
        </p:txBody>
      </p:sp>
      <p:pic>
        <p:nvPicPr>
          <p:cNvPr id="1265" name="Shape 1265" descr="http://www.dofactory.com/images/diagrams/net/facade.gif"/>
          <p:cNvPicPr preferRelativeResize="0"/>
          <p:nvPr/>
        </p:nvPicPr>
        <p:blipFill rotWithShape="1">
          <a:blip r:embed="rId3">
            <a:alphaModFix/>
          </a:blip>
          <a:srcRect/>
          <a:stretch/>
        </p:blipFill>
        <p:spPr>
          <a:xfrm>
            <a:off x="2196286" y="2827385"/>
            <a:ext cx="5327359" cy="381326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Shape 1270"/>
          <p:cNvSpPr txBox="1">
            <a:spLocks noGrp="1"/>
          </p:cNvSpPr>
          <p:nvPr>
            <p:ph type="body" idx="1"/>
          </p:nvPr>
        </p:nvSpPr>
        <p:spPr>
          <a:xfrm>
            <a:off x="430068" y="1104142"/>
            <a:ext cx="3962637" cy="4210469"/>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600"/>
              <a:buFont typeface="Arial"/>
              <a:buChar char="•"/>
            </a:pPr>
            <a:r>
              <a:rPr lang="en-US" sz="1800" b="0" i="0" u="none" strike="noStrike" cap="none" dirty="0">
                <a:solidFill>
                  <a:schemeClr val="dk1"/>
                </a:solidFill>
                <a:latin typeface="+mn-lt"/>
                <a:ea typeface="Arial"/>
                <a:cs typeface="Arial"/>
                <a:sym typeface="Arial"/>
              </a:rPr>
              <a:t>Un </a:t>
            </a:r>
            <a:r>
              <a:rPr lang="en-US" sz="1800" b="0" i="0" u="none" strike="noStrike" cap="none" dirty="0" err="1">
                <a:solidFill>
                  <a:schemeClr val="dk1"/>
                </a:solidFill>
                <a:latin typeface="+mn-lt"/>
                <a:ea typeface="Arial"/>
                <a:cs typeface="Arial"/>
                <a:sym typeface="Arial"/>
              </a:rPr>
              <a:t>paquete</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es</a:t>
            </a:r>
            <a:r>
              <a:rPr lang="en-US" sz="1800" b="0" i="0" u="none" strike="noStrike" cap="none" dirty="0">
                <a:solidFill>
                  <a:schemeClr val="dk1"/>
                </a:solidFill>
                <a:latin typeface="+mn-lt"/>
                <a:ea typeface="Arial"/>
                <a:cs typeface="Arial"/>
                <a:sym typeface="Arial"/>
              </a:rPr>
              <a:t> un </a:t>
            </a:r>
            <a:r>
              <a:rPr lang="en-US" sz="1800" b="0" i="0" u="none" strike="noStrike" cap="none" dirty="0" err="1">
                <a:solidFill>
                  <a:schemeClr val="dk1"/>
                </a:solidFill>
                <a:latin typeface="+mn-lt"/>
                <a:ea typeface="Arial"/>
                <a:cs typeface="Arial"/>
                <a:sym typeface="Arial"/>
              </a:rPr>
              <a:t>grupo</a:t>
            </a:r>
            <a:r>
              <a:rPr lang="en-US" sz="1800" b="0" i="0" u="none" strike="noStrike" cap="none" dirty="0">
                <a:solidFill>
                  <a:schemeClr val="dk1"/>
                </a:solidFill>
                <a:latin typeface="+mn-lt"/>
                <a:ea typeface="Arial"/>
                <a:cs typeface="Arial"/>
                <a:sym typeface="Arial"/>
              </a:rPr>
              <a:t> de </a:t>
            </a:r>
            <a:r>
              <a:rPr lang="en-US" sz="1800" b="0" i="0" u="none" strike="noStrike" cap="none" dirty="0" err="1">
                <a:solidFill>
                  <a:schemeClr val="dk1"/>
                </a:solidFill>
                <a:latin typeface="+mn-lt"/>
                <a:ea typeface="Arial"/>
                <a:cs typeface="Arial"/>
                <a:sym typeface="Arial"/>
              </a:rPr>
              <a:t>tipos</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similares</a:t>
            </a:r>
            <a:r>
              <a:rPr lang="en-US" sz="1800" b="0" i="0" u="none" strike="noStrike" cap="none" dirty="0">
                <a:solidFill>
                  <a:schemeClr val="dk1"/>
                </a:solidFill>
                <a:latin typeface="+mn-lt"/>
                <a:ea typeface="Arial"/>
                <a:cs typeface="Arial"/>
                <a:sym typeface="Arial"/>
              </a:rPr>
              <a:t> de </a:t>
            </a:r>
            <a:r>
              <a:rPr lang="en-US" sz="1800" b="0" i="0" u="none" strike="noStrike" cap="none" dirty="0" err="1">
                <a:solidFill>
                  <a:schemeClr val="dk1"/>
                </a:solidFill>
                <a:latin typeface="+mn-lt"/>
                <a:ea typeface="Arial"/>
                <a:cs typeface="Arial"/>
                <a:sym typeface="Arial"/>
              </a:rPr>
              <a:t>clases</a:t>
            </a:r>
            <a:r>
              <a:rPr lang="en-US" sz="1800" b="0" i="0" u="none" strike="noStrike" cap="none" dirty="0">
                <a:solidFill>
                  <a:schemeClr val="dk1"/>
                </a:solidFill>
                <a:latin typeface="+mn-lt"/>
                <a:ea typeface="Arial"/>
                <a:cs typeface="Arial"/>
                <a:sym typeface="Arial"/>
              </a:rPr>
              <a:t>, interfaces y </a:t>
            </a:r>
            <a:r>
              <a:rPr lang="en-US" sz="1800" b="0" i="0" u="none" strike="noStrike" cap="none" dirty="0" err="1">
                <a:solidFill>
                  <a:schemeClr val="dk1"/>
                </a:solidFill>
                <a:latin typeface="+mn-lt"/>
                <a:ea typeface="Arial"/>
                <a:cs typeface="Arial"/>
                <a:sym typeface="Arial"/>
              </a:rPr>
              <a:t>subpaquetes</a:t>
            </a:r>
            <a:r>
              <a:rPr lang="en-US" sz="1800" b="0" i="0" u="none" strike="noStrike" cap="none" dirty="0">
                <a:solidFill>
                  <a:schemeClr val="dk1"/>
                </a:solidFill>
                <a:latin typeface="+mn-lt"/>
                <a:ea typeface="Arial"/>
                <a:cs typeface="Arial"/>
                <a:sym typeface="Arial"/>
              </a:rPr>
              <a:t>.</a:t>
            </a:r>
            <a:endParaRPr sz="1050" dirty="0">
              <a:latin typeface="+mn-lt"/>
            </a:endParaRPr>
          </a:p>
          <a:p>
            <a:pPr marL="285750" marR="0" lvl="0" indent="-184150" algn="l" rtl="0">
              <a:lnSpc>
                <a:spcPct val="100000"/>
              </a:lnSpc>
              <a:spcBef>
                <a:spcPts val="600"/>
              </a:spcBef>
              <a:spcAft>
                <a:spcPts val="0"/>
              </a:spcAft>
              <a:buClr>
                <a:schemeClr val="dk1"/>
              </a:buClr>
              <a:buSzPts val="1600"/>
              <a:buFont typeface="Arial"/>
              <a:buNone/>
            </a:pPr>
            <a:endParaRPr sz="1800" b="0" i="0" u="none" strike="noStrike" cap="none" dirty="0">
              <a:solidFill>
                <a:schemeClr val="dk1"/>
              </a:solidFill>
              <a:latin typeface="+mn-lt"/>
              <a:ea typeface="Arial"/>
              <a:cs typeface="Arial"/>
              <a:sym typeface="Arial"/>
            </a:endParaRPr>
          </a:p>
          <a:p>
            <a:pPr marL="285750" marR="0" lvl="0" indent="-285750" algn="l" rtl="0">
              <a:lnSpc>
                <a:spcPct val="100000"/>
              </a:lnSpc>
              <a:spcBef>
                <a:spcPts val="600"/>
              </a:spcBef>
              <a:spcAft>
                <a:spcPts val="0"/>
              </a:spcAft>
              <a:buClr>
                <a:schemeClr val="dk1"/>
              </a:buClr>
              <a:buSzPts val="1600"/>
              <a:buFont typeface="Arial"/>
              <a:buChar char="•"/>
            </a:pPr>
            <a:r>
              <a:rPr lang="en-US" sz="1800" b="0" i="0" u="none" strike="noStrike" cap="none" dirty="0">
                <a:solidFill>
                  <a:schemeClr val="dk1"/>
                </a:solidFill>
                <a:latin typeface="+mn-lt"/>
                <a:ea typeface="Arial"/>
                <a:cs typeface="Arial"/>
                <a:sym typeface="Arial"/>
              </a:rPr>
              <a:t>El </a:t>
            </a:r>
            <a:r>
              <a:rPr lang="en-US" sz="1800" b="0" i="0" u="none" strike="noStrike" cap="none" dirty="0" err="1">
                <a:solidFill>
                  <a:schemeClr val="dk1"/>
                </a:solidFill>
                <a:latin typeface="+mn-lt"/>
                <a:ea typeface="Arial"/>
                <a:cs typeface="Arial"/>
                <a:sym typeface="Arial"/>
              </a:rPr>
              <a:t>paquete</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en</a:t>
            </a:r>
            <a:r>
              <a:rPr lang="en-US" sz="1800" b="0" i="0" u="none" strike="noStrike" cap="none" dirty="0">
                <a:solidFill>
                  <a:schemeClr val="dk1"/>
                </a:solidFill>
                <a:latin typeface="+mn-lt"/>
                <a:ea typeface="Arial"/>
                <a:cs typeface="Arial"/>
                <a:sym typeface="Arial"/>
              </a:rPr>
              <a:t> java se </a:t>
            </a:r>
            <a:r>
              <a:rPr lang="en-US" sz="1800" b="0" i="0" u="none" strike="noStrike" cap="none" dirty="0" err="1">
                <a:solidFill>
                  <a:schemeClr val="dk1"/>
                </a:solidFill>
                <a:latin typeface="+mn-lt"/>
                <a:ea typeface="Arial"/>
                <a:cs typeface="Arial"/>
                <a:sym typeface="Arial"/>
              </a:rPr>
              <a:t>puede</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categorizar</a:t>
            </a:r>
            <a:r>
              <a:rPr lang="en-US" sz="1800" b="0" i="0" u="none" strike="noStrike" cap="none" dirty="0">
                <a:solidFill>
                  <a:schemeClr val="dk1"/>
                </a:solidFill>
                <a:latin typeface="+mn-lt"/>
                <a:ea typeface="Arial"/>
                <a:cs typeface="Arial"/>
                <a:sym typeface="Arial"/>
              </a:rPr>
              <a:t> de dos </a:t>
            </a:r>
            <a:r>
              <a:rPr lang="en-US" sz="1800" b="0" i="0" u="none" strike="noStrike" cap="none" dirty="0" err="1">
                <a:solidFill>
                  <a:schemeClr val="dk1"/>
                </a:solidFill>
                <a:latin typeface="+mn-lt"/>
                <a:ea typeface="Arial"/>
                <a:cs typeface="Arial"/>
                <a:sym typeface="Arial"/>
              </a:rPr>
              <a:t>maneras</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paquete</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incorporado</a:t>
            </a:r>
            <a:r>
              <a:rPr lang="en-US" sz="1800" b="0" i="0" u="none" strike="noStrike" cap="none" dirty="0">
                <a:solidFill>
                  <a:schemeClr val="dk1"/>
                </a:solidFill>
                <a:latin typeface="+mn-lt"/>
                <a:ea typeface="Arial"/>
                <a:cs typeface="Arial"/>
                <a:sym typeface="Arial"/>
              </a:rPr>
              <a:t> (de </a:t>
            </a:r>
            <a:r>
              <a:rPr lang="en-US" sz="1800" b="0" i="0" u="none" strike="noStrike" cap="none" dirty="0" err="1">
                <a:solidFill>
                  <a:schemeClr val="dk1"/>
                </a:solidFill>
                <a:latin typeface="+mn-lt"/>
                <a:ea typeface="Arial"/>
                <a:cs typeface="Arial"/>
                <a:sym typeface="Arial"/>
              </a:rPr>
              <a:t>fábrica</a:t>
            </a:r>
            <a:r>
              <a:rPr lang="en-US" sz="1800" b="0" i="0" u="none" strike="noStrike" cap="none" dirty="0">
                <a:solidFill>
                  <a:schemeClr val="dk1"/>
                </a:solidFill>
                <a:latin typeface="+mn-lt"/>
                <a:ea typeface="Arial"/>
                <a:cs typeface="Arial"/>
                <a:sym typeface="Arial"/>
              </a:rPr>
              <a:t>) y </a:t>
            </a:r>
            <a:r>
              <a:rPr lang="en-US" sz="1800" b="0" i="0" u="none" strike="noStrike" cap="none" dirty="0" err="1">
                <a:solidFill>
                  <a:schemeClr val="dk1"/>
                </a:solidFill>
                <a:latin typeface="+mn-lt"/>
                <a:ea typeface="Arial"/>
                <a:cs typeface="Arial"/>
                <a:sym typeface="Arial"/>
              </a:rPr>
              <a:t>paquete</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definido</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por</a:t>
            </a:r>
            <a:r>
              <a:rPr lang="en-US" sz="1800" b="0" i="0" u="none" strike="noStrike" cap="none" dirty="0">
                <a:solidFill>
                  <a:schemeClr val="dk1"/>
                </a:solidFill>
                <a:latin typeface="+mn-lt"/>
                <a:ea typeface="Arial"/>
                <a:cs typeface="Arial"/>
                <a:sym typeface="Arial"/>
              </a:rPr>
              <a:t> el </a:t>
            </a:r>
            <a:r>
              <a:rPr lang="en-US" sz="1800" b="0" i="0" u="none" strike="noStrike" cap="none" dirty="0" err="1">
                <a:solidFill>
                  <a:schemeClr val="dk1"/>
                </a:solidFill>
                <a:latin typeface="+mn-lt"/>
                <a:ea typeface="Arial"/>
                <a:cs typeface="Arial"/>
                <a:sym typeface="Arial"/>
              </a:rPr>
              <a:t>usuario</a:t>
            </a:r>
            <a:r>
              <a:rPr lang="en-US" sz="1800" b="0" i="0" u="none" strike="noStrike" cap="none" dirty="0">
                <a:solidFill>
                  <a:schemeClr val="dk1"/>
                </a:solidFill>
                <a:latin typeface="+mn-lt"/>
                <a:ea typeface="Arial"/>
                <a:cs typeface="Arial"/>
                <a:sym typeface="Arial"/>
              </a:rPr>
              <a:t>.</a:t>
            </a:r>
            <a:endParaRPr sz="1050" dirty="0">
              <a:latin typeface="+mn-lt"/>
            </a:endParaRPr>
          </a:p>
          <a:p>
            <a:pPr marL="285750" marR="0" lvl="0" indent="-184150" algn="l" rtl="0">
              <a:lnSpc>
                <a:spcPct val="100000"/>
              </a:lnSpc>
              <a:spcBef>
                <a:spcPts val="600"/>
              </a:spcBef>
              <a:spcAft>
                <a:spcPts val="0"/>
              </a:spcAft>
              <a:buClr>
                <a:schemeClr val="dk1"/>
              </a:buClr>
              <a:buSzPts val="1600"/>
              <a:buFont typeface="Arial"/>
              <a:buNone/>
            </a:pPr>
            <a:endParaRPr sz="1800" b="0" i="0" u="none" strike="noStrike" cap="none" dirty="0">
              <a:solidFill>
                <a:schemeClr val="dk1"/>
              </a:solidFill>
              <a:latin typeface="+mn-lt"/>
              <a:ea typeface="Arial"/>
              <a:cs typeface="Arial"/>
              <a:sym typeface="Arial"/>
            </a:endParaRPr>
          </a:p>
          <a:p>
            <a:pPr marL="285750" marR="0" lvl="0" indent="-285750" algn="l" rtl="0">
              <a:lnSpc>
                <a:spcPct val="100000"/>
              </a:lnSpc>
              <a:spcBef>
                <a:spcPts val="600"/>
              </a:spcBef>
              <a:spcAft>
                <a:spcPts val="0"/>
              </a:spcAft>
              <a:buClr>
                <a:schemeClr val="dk1"/>
              </a:buClr>
              <a:buSzPts val="1600"/>
              <a:buFont typeface="Arial"/>
              <a:buChar char="•"/>
            </a:pPr>
            <a:r>
              <a:rPr lang="en-US" sz="1800" b="0" i="0" u="none" strike="noStrike" cap="none" dirty="0">
                <a:solidFill>
                  <a:schemeClr val="dk1"/>
                </a:solidFill>
                <a:latin typeface="+mn-lt"/>
                <a:ea typeface="Arial"/>
                <a:cs typeface="Arial"/>
                <a:sym typeface="Arial"/>
              </a:rPr>
              <a:t>Hay </a:t>
            </a:r>
            <a:r>
              <a:rPr lang="en-US" sz="1800" b="0" i="0" u="none" strike="noStrike" cap="none" dirty="0" err="1">
                <a:solidFill>
                  <a:schemeClr val="dk1"/>
                </a:solidFill>
                <a:latin typeface="+mn-lt"/>
                <a:ea typeface="Arial"/>
                <a:cs typeface="Arial"/>
                <a:sym typeface="Arial"/>
              </a:rPr>
              <a:t>muchos</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paquetes</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incorporados</a:t>
            </a:r>
            <a:r>
              <a:rPr lang="en-US" sz="1800" b="0" i="0" u="none" strike="noStrike" cap="none" dirty="0">
                <a:solidFill>
                  <a:schemeClr val="dk1"/>
                </a:solidFill>
                <a:latin typeface="+mn-lt"/>
                <a:ea typeface="Arial"/>
                <a:cs typeface="Arial"/>
                <a:sym typeface="Arial"/>
              </a:rPr>
              <a:t> tales </a:t>
            </a:r>
            <a:r>
              <a:rPr lang="en-US" sz="1800" b="0" i="0" u="none" strike="noStrike" cap="none" dirty="0" err="1">
                <a:solidFill>
                  <a:schemeClr val="dk1"/>
                </a:solidFill>
                <a:latin typeface="+mn-lt"/>
                <a:ea typeface="Arial"/>
                <a:cs typeface="Arial"/>
                <a:sym typeface="Arial"/>
              </a:rPr>
              <a:t>como</a:t>
            </a:r>
            <a:r>
              <a:rPr lang="en-US" sz="1800" b="0" i="0" u="none" strike="noStrike" cap="none" dirty="0">
                <a:solidFill>
                  <a:schemeClr val="dk1"/>
                </a:solidFill>
                <a:latin typeface="+mn-lt"/>
                <a:ea typeface="Arial"/>
                <a:cs typeface="Arial"/>
                <a:sym typeface="Arial"/>
              </a:rPr>
              <a:t> java, </a:t>
            </a:r>
            <a:r>
              <a:rPr lang="en-US" sz="1800" b="0" i="0" u="none" strike="noStrike" cap="none" dirty="0" err="1">
                <a:solidFill>
                  <a:schemeClr val="dk1"/>
                </a:solidFill>
                <a:latin typeface="+mn-lt"/>
                <a:ea typeface="Arial"/>
                <a:cs typeface="Arial"/>
                <a:sym typeface="Arial"/>
              </a:rPr>
              <a:t>lang</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awt</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javax</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oscilación</a:t>
            </a:r>
            <a:r>
              <a:rPr lang="en-US" sz="1800" b="0" i="0" u="none" strike="noStrike" cap="none" dirty="0">
                <a:solidFill>
                  <a:schemeClr val="dk1"/>
                </a:solidFill>
                <a:latin typeface="+mn-lt"/>
                <a:ea typeface="Arial"/>
                <a:cs typeface="Arial"/>
                <a:sym typeface="Arial"/>
              </a:rPr>
              <a:t>, red, </a:t>
            </a:r>
            <a:r>
              <a:rPr lang="en-US" sz="1800" b="0" i="0" u="none" strike="noStrike" cap="none" dirty="0" err="1">
                <a:solidFill>
                  <a:schemeClr val="dk1"/>
                </a:solidFill>
                <a:latin typeface="+mn-lt"/>
                <a:ea typeface="Arial"/>
                <a:cs typeface="Arial"/>
                <a:sym typeface="Arial"/>
              </a:rPr>
              <a:t>io</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util</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sql</a:t>
            </a:r>
            <a:r>
              <a:rPr lang="en-US" sz="1800" b="0" i="0" u="none" strike="noStrike" cap="none" dirty="0">
                <a:solidFill>
                  <a:schemeClr val="dk1"/>
                </a:solidFill>
                <a:latin typeface="+mn-lt"/>
                <a:ea typeface="Arial"/>
                <a:cs typeface="Arial"/>
                <a:sym typeface="Arial"/>
              </a:rPr>
              <a:t> etc.</a:t>
            </a:r>
            <a:endParaRPr sz="1050" dirty="0">
              <a:latin typeface="+mn-lt"/>
            </a:endParaRPr>
          </a:p>
        </p:txBody>
      </p:sp>
      <p:sp>
        <p:nvSpPr>
          <p:cNvPr id="1271" name="Shape 1271"/>
          <p:cNvSpPr txBox="1">
            <a:spLocks noGrp="1"/>
          </p:cNvSpPr>
          <p:nvPr>
            <p:ph type="title" idx="4294967295"/>
          </p:nvPr>
        </p:nvSpPr>
        <p:spPr>
          <a:xfrm>
            <a:off x="580602" y="384319"/>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Empaquetamiento</a:t>
            </a:r>
            <a:endParaRPr sz="3000" b="1" i="0" u="none" strike="noStrike" cap="none" dirty="0">
              <a:solidFill>
                <a:schemeClr val="dk1"/>
              </a:solidFill>
              <a:latin typeface="Arial"/>
              <a:ea typeface="Arial"/>
              <a:cs typeface="Arial"/>
              <a:sym typeface="Arial"/>
            </a:endParaRPr>
          </a:p>
        </p:txBody>
      </p:sp>
      <p:pic>
        <p:nvPicPr>
          <p:cNvPr id="1272" name="Shape 1272" descr="package in java"/>
          <p:cNvPicPr preferRelativeResize="0"/>
          <p:nvPr/>
        </p:nvPicPr>
        <p:blipFill rotWithShape="1">
          <a:blip r:embed="rId3">
            <a:alphaModFix/>
          </a:blip>
          <a:srcRect/>
          <a:stretch/>
        </p:blipFill>
        <p:spPr>
          <a:xfrm>
            <a:off x="4213652" y="1794714"/>
            <a:ext cx="4689527" cy="2829326"/>
          </a:xfrm>
          <a:prstGeom prst="rect">
            <a:avLst/>
          </a:prstGeom>
          <a:noFill/>
          <a:ln>
            <a:noFill/>
          </a:ln>
        </p:spPr>
      </p:pic>
      <p:sp>
        <p:nvSpPr>
          <p:cNvPr id="1273" name="Shape 1273"/>
          <p:cNvSpPr/>
          <p:nvPr/>
        </p:nvSpPr>
        <p:spPr>
          <a:xfrm>
            <a:off x="577164" y="4893711"/>
            <a:ext cx="7631082" cy="153237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2300"/>
              <a:buFont typeface="Arial"/>
              <a:buChar char="•"/>
            </a:pPr>
            <a:r>
              <a:rPr lang="en-US" sz="2000" dirty="0" err="1">
                <a:solidFill>
                  <a:srgbClr val="000000"/>
                </a:solidFill>
                <a:latin typeface="+mn-lt"/>
                <a:ea typeface="Monda"/>
                <a:cs typeface="Monda"/>
                <a:sym typeface="Monda"/>
              </a:rPr>
              <a:t>Ventajas</a:t>
            </a:r>
            <a:r>
              <a:rPr lang="en-US" sz="2000" dirty="0">
                <a:solidFill>
                  <a:srgbClr val="000000"/>
                </a:solidFill>
                <a:latin typeface="+mn-lt"/>
                <a:ea typeface="Monda"/>
                <a:cs typeface="Monda"/>
                <a:sym typeface="Monda"/>
              </a:rPr>
              <a:t> del </a:t>
            </a:r>
            <a:r>
              <a:rPr lang="en-US" sz="2000" dirty="0" err="1">
                <a:solidFill>
                  <a:srgbClr val="000000"/>
                </a:solidFill>
                <a:latin typeface="+mn-lt"/>
                <a:ea typeface="Monda"/>
                <a:cs typeface="Monda"/>
                <a:sym typeface="Monda"/>
              </a:rPr>
              <a:t>empaquetado</a:t>
            </a:r>
            <a:r>
              <a:rPr lang="en-US" sz="2000" dirty="0">
                <a:solidFill>
                  <a:srgbClr val="000000"/>
                </a:solidFill>
                <a:latin typeface="+mn-lt"/>
                <a:ea typeface="Monda"/>
                <a:cs typeface="Monda"/>
                <a:sym typeface="Monda"/>
              </a:rPr>
              <a:t> </a:t>
            </a:r>
            <a:r>
              <a:rPr lang="en-US" sz="2000" dirty="0" err="1">
                <a:solidFill>
                  <a:srgbClr val="000000"/>
                </a:solidFill>
                <a:latin typeface="+mn-lt"/>
                <a:ea typeface="Monda"/>
                <a:cs typeface="Monda"/>
                <a:sym typeface="Monda"/>
              </a:rPr>
              <a:t>en</a:t>
            </a:r>
            <a:r>
              <a:rPr lang="en-US" sz="2000" dirty="0">
                <a:solidFill>
                  <a:srgbClr val="000000"/>
                </a:solidFill>
                <a:latin typeface="+mn-lt"/>
                <a:ea typeface="Monda"/>
                <a:cs typeface="Monda"/>
                <a:sym typeface="Monda"/>
              </a:rPr>
              <a:t> Java</a:t>
            </a:r>
            <a:endParaRPr dirty="0">
              <a:latin typeface="+mn-lt"/>
            </a:endParaRPr>
          </a:p>
          <a:p>
            <a:pPr marL="742858" marR="0" lvl="1" indent="-285750" algn="l" rtl="0">
              <a:spcBef>
                <a:spcPts val="320"/>
              </a:spcBef>
              <a:spcAft>
                <a:spcPts val="0"/>
              </a:spcAft>
              <a:buClr>
                <a:srgbClr val="000000"/>
              </a:buClr>
              <a:buSzPts val="1120"/>
              <a:buFont typeface="Arial"/>
              <a:buChar char="•"/>
            </a:pPr>
            <a:r>
              <a:rPr lang="en-US" sz="1600" b="0" i="0" u="none" strike="noStrike" cap="none" dirty="0">
                <a:solidFill>
                  <a:srgbClr val="000000"/>
                </a:solidFill>
                <a:latin typeface="+mn-lt"/>
                <a:ea typeface="Monda"/>
                <a:cs typeface="Monda"/>
                <a:sym typeface="Monda"/>
              </a:rPr>
              <a:t>Un </a:t>
            </a:r>
            <a:r>
              <a:rPr lang="en-US" sz="1600" b="0" i="0" u="none" strike="noStrike" cap="none" dirty="0" err="1">
                <a:solidFill>
                  <a:srgbClr val="000000"/>
                </a:solidFill>
                <a:latin typeface="+mn-lt"/>
                <a:ea typeface="Monda"/>
                <a:cs typeface="Monda"/>
                <a:sym typeface="Monda"/>
              </a:rPr>
              <a:t>paquete</a:t>
            </a:r>
            <a:r>
              <a:rPr lang="en-US" sz="1600" b="0" i="0" u="none" strike="noStrike" cap="none" dirty="0">
                <a:solidFill>
                  <a:srgbClr val="000000"/>
                </a:solidFill>
                <a:latin typeface="+mn-lt"/>
                <a:ea typeface="Monda"/>
                <a:cs typeface="Monda"/>
                <a:sym typeface="Monda"/>
              </a:rPr>
              <a:t> de Java se </a:t>
            </a:r>
            <a:r>
              <a:rPr lang="en-US" sz="1600" b="0" i="0" u="none" strike="noStrike" cap="none" dirty="0" err="1">
                <a:solidFill>
                  <a:srgbClr val="000000"/>
                </a:solidFill>
                <a:latin typeface="+mn-lt"/>
                <a:ea typeface="Monda"/>
                <a:cs typeface="Monda"/>
                <a:sym typeface="Monda"/>
              </a:rPr>
              <a:t>utiliza</a:t>
            </a:r>
            <a:r>
              <a:rPr lang="en-US" sz="1600" b="0" i="0" u="none" strike="noStrike" cap="none" dirty="0">
                <a:solidFill>
                  <a:srgbClr val="000000"/>
                </a:solidFill>
                <a:latin typeface="+mn-lt"/>
                <a:ea typeface="Monda"/>
                <a:cs typeface="Monda"/>
                <a:sym typeface="Monda"/>
              </a:rPr>
              <a:t> para </a:t>
            </a:r>
            <a:r>
              <a:rPr lang="en-US" sz="1600" b="0" i="0" u="none" strike="noStrike" cap="none" dirty="0" err="1">
                <a:solidFill>
                  <a:srgbClr val="000000"/>
                </a:solidFill>
                <a:latin typeface="+mn-lt"/>
                <a:ea typeface="Monda"/>
                <a:cs typeface="Monda"/>
                <a:sym typeface="Monda"/>
              </a:rPr>
              <a:t>categorizar</a:t>
            </a:r>
            <a:r>
              <a:rPr lang="en-US" sz="1600" b="0" i="0" u="none" strike="noStrike" cap="none" dirty="0">
                <a:solidFill>
                  <a:srgbClr val="000000"/>
                </a:solidFill>
                <a:latin typeface="+mn-lt"/>
                <a:ea typeface="Monda"/>
                <a:cs typeface="Monda"/>
                <a:sym typeface="Monda"/>
              </a:rPr>
              <a:t> las </a:t>
            </a:r>
            <a:r>
              <a:rPr lang="en-US" sz="1600" b="0" i="0" u="none" strike="noStrike" cap="none" dirty="0" err="1">
                <a:solidFill>
                  <a:srgbClr val="000000"/>
                </a:solidFill>
                <a:latin typeface="+mn-lt"/>
                <a:ea typeface="Monda"/>
                <a:cs typeface="Monda"/>
                <a:sym typeface="Monda"/>
              </a:rPr>
              <a:t>clases</a:t>
            </a:r>
            <a:r>
              <a:rPr lang="en-US" sz="1600" b="0" i="0" u="none" strike="noStrike" cap="none" dirty="0">
                <a:solidFill>
                  <a:srgbClr val="000000"/>
                </a:solidFill>
                <a:latin typeface="+mn-lt"/>
                <a:ea typeface="Monda"/>
                <a:cs typeface="Monda"/>
                <a:sym typeface="Monda"/>
              </a:rPr>
              <a:t> y las interfaces de </a:t>
            </a:r>
            <a:r>
              <a:rPr lang="en-US" sz="1600" b="0" i="0" u="none" strike="noStrike" cap="none" dirty="0" err="1">
                <a:solidFill>
                  <a:srgbClr val="000000"/>
                </a:solidFill>
                <a:latin typeface="+mn-lt"/>
                <a:ea typeface="Monda"/>
                <a:cs typeface="Monda"/>
                <a:sym typeface="Monda"/>
              </a:rPr>
              <a:t>modo</a:t>
            </a:r>
            <a:r>
              <a:rPr lang="en-US" sz="1600" b="0" i="0" u="none" strike="noStrike" cap="none" dirty="0">
                <a:solidFill>
                  <a:srgbClr val="000000"/>
                </a:solidFill>
                <a:latin typeface="+mn-lt"/>
                <a:ea typeface="Monda"/>
                <a:cs typeface="Monda"/>
                <a:sym typeface="Monda"/>
              </a:rPr>
              <a:t> que </a:t>
            </a:r>
            <a:r>
              <a:rPr lang="en-US" sz="1600" b="0" i="0" u="none" strike="noStrike" cap="none" dirty="0" err="1">
                <a:solidFill>
                  <a:srgbClr val="000000"/>
                </a:solidFill>
                <a:latin typeface="+mn-lt"/>
                <a:ea typeface="Monda"/>
                <a:cs typeface="Monda"/>
                <a:sym typeface="Monda"/>
              </a:rPr>
              <a:t>puedan</a:t>
            </a:r>
            <a:r>
              <a:rPr lang="en-US" sz="1600" b="0" i="0" u="none" strike="noStrike" cap="none" dirty="0">
                <a:solidFill>
                  <a:srgbClr val="000000"/>
                </a:solidFill>
                <a:latin typeface="+mn-lt"/>
                <a:ea typeface="Monda"/>
                <a:cs typeface="Monda"/>
                <a:sym typeface="Monda"/>
              </a:rPr>
              <a:t> </a:t>
            </a:r>
            <a:r>
              <a:rPr lang="en-US" sz="1600" b="0" i="0" u="none" strike="noStrike" cap="none" dirty="0" err="1">
                <a:solidFill>
                  <a:srgbClr val="000000"/>
                </a:solidFill>
                <a:latin typeface="+mn-lt"/>
                <a:ea typeface="Monda"/>
                <a:cs typeface="Monda"/>
                <a:sym typeface="Monda"/>
              </a:rPr>
              <a:t>ser</a:t>
            </a:r>
            <a:r>
              <a:rPr lang="en-US" sz="1600" b="0" i="0" u="none" strike="noStrike" cap="none" dirty="0">
                <a:solidFill>
                  <a:srgbClr val="000000"/>
                </a:solidFill>
                <a:latin typeface="+mn-lt"/>
                <a:ea typeface="Monda"/>
                <a:cs typeface="Monda"/>
                <a:sym typeface="Monda"/>
              </a:rPr>
              <a:t> </a:t>
            </a:r>
            <a:r>
              <a:rPr lang="en-US" sz="1600" b="0" i="0" u="none" strike="noStrike" cap="none" dirty="0" err="1">
                <a:solidFill>
                  <a:srgbClr val="000000"/>
                </a:solidFill>
                <a:latin typeface="+mn-lt"/>
                <a:ea typeface="Monda"/>
                <a:cs typeface="Monda"/>
                <a:sym typeface="Monda"/>
              </a:rPr>
              <a:t>mantenidas</a:t>
            </a:r>
            <a:r>
              <a:rPr lang="en-US" sz="1600" b="0" i="0" u="none" strike="noStrike" cap="none" dirty="0">
                <a:solidFill>
                  <a:srgbClr val="000000"/>
                </a:solidFill>
                <a:latin typeface="+mn-lt"/>
                <a:ea typeface="Monda"/>
                <a:cs typeface="Monda"/>
                <a:sym typeface="Monda"/>
              </a:rPr>
              <a:t> </a:t>
            </a:r>
            <a:r>
              <a:rPr lang="en-US" sz="1600" b="0" i="0" u="none" strike="noStrike" cap="none" dirty="0" err="1">
                <a:solidFill>
                  <a:srgbClr val="000000"/>
                </a:solidFill>
                <a:latin typeface="+mn-lt"/>
                <a:ea typeface="Monda"/>
                <a:cs typeface="Monda"/>
                <a:sym typeface="Monda"/>
              </a:rPr>
              <a:t>fácilmente</a:t>
            </a:r>
            <a:r>
              <a:rPr lang="en-US" sz="1600" b="0" i="0" u="none" strike="noStrike" cap="none" dirty="0">
                <a:solidFill>
                  <a:srgbClr val="000000"/>
                </a:solidFill>
                <a:latin typeface="+mn-lt"/>
                <a:ea typeface="Monda"/>
                <a:cs typeface="Monda"/>
                <a:sym typeface="Monda"/>
              </a:rPr>
              <a:t>.</a:t>
            </a:r>
            <a:endParaRPr sz="2000" b="0" i="0" u="none" strike="noStrike" cap="none" dirty="0">
              <a:solidFill>
                <a:srgbClr val="000000"/>
              </a:solidFill>
              <a:latin typeface="+mn-lt"/>
              <a:ea typeface="Monda"/>
              <a:cs typeface="Monda"/>
              <a:sym typeface="Monda"/>
            </a:endParaRPr>
          </a:p>
          <a:p>
            <a:pPr marL="742858" marR="0" lvl="1" indent="-285750" algn="l" rtl="0">
              <a:spcBef>
                <a:spcPts val="320"/>
              </a:spcBef>
              <a:spcAft>
                <a:spcPts val="0"/>
              </a:spcAft>
              <a:buClr>
                <a:srgbClr val="000000"/>
              </a:buClr>
              <a:buSzPts val="1120"/>
              <a:buFont typeface="Arial"/>
              <a:buChar char="•"/>
            </a:pPr>
            <a:r>
              <a:rPr lang="en-US" sz="1600" b="0" i="0" u="none" strike="noStrike" cap="none" dirty="0">
                <a:solidFill>
                  <a:srgbClr val="000000"/>
                </a:solidFill>
                <a:latin typeface="+mn-lt"/>
                <a:ea typeface="Monda"/>
                <a:cs typeface="Monda"/>
                <a:sym typeface="Monda"/>
              </a:rPr>
              <a:t>Un </a:t>
            </a:r>
            <a:r>
              <a:rPr lang="en-US" sz="1600" b="0" i="0" u="none" strike="noStrike" cap="none" dirty="0" err="1">
                <a:solidFill>
                  <a:srgbClr val="000000"/>
                </a:solidFill>
                <a:latin typeface="+mn-lt"/>
                <a:ea typeface="Monda"/>
                <a:cs typeface="Monda"/>
                <a:sym typeface="Monda"/>
              </a:rPr>
              <a:t>paquete</a:t>
            </a:r>
            <a:r>
              <a:rPr lang="en-US" sz="1600" b="0" i="0" u="none" strike="noStrike" cap="none" dirty="0">
                <a:solidFill>
                  <a:srgbClr val="000000"/>
                </a:solidFill>
                <a:latin typeface="+mn-lt"/>
                <a:ea typeface="Monda"/>
                <a:cs typeface="Monda"/>
                <a:sym typeface="Monda"/>
              </a:rPr>
              <a:t> Java </a:t>
            </a:r>
            <a:r>
              <a:rPr lang="en-US" sz="1600" b="0" i="0" u="none" strike="noStrike" cap="none" dirty="0" err="1">
                <a:solidFill>
                  <a:srgbClr val="000000"/>
                </a:solidFill>
                <a:latin typeface="+mn-lt"/>
                <a:ea typeface="Monda"/>
                <a:cs typeface="Monda"/>
                <a:sym typeface="Monda"/>
              </a:rPr>
              <a:t>proporciona</a:t>
            </a:r>
            <a:r>
              <a:rPr lang="en-US" sz="1600" b="0" i="0" u="none" strike="noStrike" cap="none" dirty="0">
                <a:solidFill>
                  <a:srgbClr val="000000"/>
                </a:solidFill>
                <a:latin typeface="+mn-lt"/>
                <a:ea typeface="Monda"/>
                <a:cs typeface="Monda"/>
                <a:sym typeface="Monda"/>
              </a:rPr>
              <a:t> </a:t>
            </a:r>
            <a:r>
              <a:rPr lang="en-US" sz="1600" b="0" i="0" u="none" strike="noStrike" cap="none" dirty="0" err="1">
                <a:solidFill>
                  <a:srgbClr val="000000"/>
                </a:solidFill>
                <a:latin typeface="+mn-lt"/>
                <a:ea typeface="Monda"/>
                <a:cs typeface="Monda"/>
                <a:sym typeface="Monda"/>
              </a:rPr>
              <a:t>protección</a:t>
            </a:r>
            <a:r>
              <a:rPr lang="en-US" sz="1600" b="0" i="0" u="none" strike="noStrike" cap="none" dirty="0">
                <a:solidFill>
                  <a:srgbClr val="000000"/>
                </a:solidFill>
                <a:latin typeface="+mn-lt"/>
                <a:ea typeface="Monda"/>
                <a:cs typeface="Monda"/>
                <a:sym typeface="Monda"/>
              </a:rPr>
              <a:t> de </a:t>
            </a:r>
            <a:r>
              <a:rPr lang="en-US" sz="1600" b="0" i="0" u="none" strike="noStrike" cap="none" dirty="0" err="1">
                <a:solidFill>
                  <a:srgbClr val="000000"/>
                </a:solidFill>
                <a:latin typeface="+mn-lt"/>
                <a:ea typeface="Monda"/>
                <a:cs typeface="Monda"/>
                <a:sym typeface="Monda"/>
              </a:rPr>
              <a:t>acceso</a:t>
            </a:r>
            <a:r>
              <a:rPr lang="en-US" sz="1600" b="0" i="0" u="none" strike="noStrike" cap="none" dirty="0">
                <a:solidFill>
                  <a:srgbClr val="000000"/>
                </a:solidFill>
                <a:latin typeface="+mn-lt"/>
                <a:ea typeface="Monda"/>
                <a:cs typeface="Monda"/>
                <a:sym typeface="Monda"/>
              </a:rPr>
              <a:t>.</a:t>
            </a:r>
            <a:endParaRPr sz="2000" b="0" i="0" u="none" strike="noStrike" cap="none" dirty="0">
              <a:solidFill>
                <a:srgbClr val="000000"/>
              </a:solidFill>
              <a:latin typeface="+mn-lt"/>
              <a:ea typeface="Monda"/>
              <a:cs typeface="Monda"/>
              <a:sym typeface="Monda"/>
            </a:endParaRPr>
          </a:p>
          <a:p>
            <a:pPr marL="742858" marR="0" lvl="1" indent="-285750" algn="l" rtl="0">
              <a:spcBef>
                <a:spcPts val="320"/>
              </a:spcBef>
              <a:spcAft>
                <a:spcPts val="0"/>
              </a:spcAft>
              <a:buClr>
                <a:srgbClr val="000000"/>
              </a:buClr>
              <a:buSzPts val="1120"/>
              <a:buFont typeface="Arial"/>
              <a:buChar char="•"/>
            </a:pPr>
            <a:r>
              <a:rPr lang="en-US" sz="1600" b="0" i="0" u="none" strike="noStrike" cap="none" dirty="0">
                <a:solidFill>
                  <a:srgbClr val="000000"/>
                </a:solidFill>
                <a:latin typeface="+mn-lt"/>
                <a:ea typeface="Monda"/>
                <a:cs typeface="Monda"/>
                <a:sym typeface="Monda"/>
              </a:rPr>
              <a:t>Un </a:t>
            </a:r>
            <a:r>
              <a:rPr lang="en-US" sz="1600" b="0" i="0" u="none" strike="noStrike" cap="none" dirty="0" err="1">
                <a:solidFill>
                  <a:srgbClr val="000000"/>
                </a:solidFill>
                <a:latin typeface="+mn-lt"/>
                <a:ea typeface="Monda"/>
                <a:cs typeface="Monda"/>
                <a:sym typeface="Monda"/>
              </a:rPr>
              <a:t>paquete</a:t>
            </a:r>
            <a:r>
              <a:rPr lang="en-US" sz="1600" b="0" i="0" u="none" strike="noStrike" cap="none" dirty="0">
                <a:solidFill>
                  <a:srgbClr val="000000"/>
                </a:solidFill>
                <a:latin typeface="+mn-lt"/>
                <a:ea typeface="Monda"/>
                <a:cs typeface="Monda"/>
                <a:sym typeface="Monda"/>
              </a:rPr>
              <a:t> Java </a:t>
            </a:r>
            <a:r>
              <a:rPr lang="en-US" sz="1600" b="0" i="0" u="none" strike="noStrike" cap="none" dirty="0" err="1">
                <a:solidFill>
                  <a:srgbClr val="000000"/>
                </a:solidFill>
                <a:latin typeface="+mn-lt"/>
                <a:ea typeface="Monda"/>
                <a:cs typeface="Monda"/>
                <a:sym typeface="Monda"/>
              </a:rPr>
              <a:t>elimina</a:t>
            </a:r>
            <a:r>
              <a:rPr lang="en-US" sz="1600" b="0" i="0" u="none" strike="noStrike" cap="none" dirty="0">
                <a:solidFill>
                  <a:srgbClr val="000000"/>
                </a:solidFill>
                <a:latin typeface="+mn-lt"/>
                <a:ea typeface="Monda"/>
                <a:cs typeface="Monda"/>
                <a:sym typeface="Monda"/>
              </a:rPr>
              <a:t> la </a:t>
            </a:r>
            <a:r>
              <a:rPr lang="en-US" sz="1600" b="0" i="0" u="none" strike="noStrike" cap="none" dirty="0" err="1">
                <a:solidFill>
                  <a:srgbClr val="000000"/>
                </a:solidFill>
                <a:latin typeface="+mn-lt"/>
                <a:ea typeface="Monda"/>
                <a:cs typeface="Monda"/>
                <a:sym typeface="Monda"/>
              </a:rPr>
              <a:t>colisión</a:t>
            </a:r>
            <a:r>
              <a:rPr lang="en-US" sz="1600" b="0" i="0" u="none" strike="noStrike" cap="none" dirty="0">
                <a:solidFill>
                  <a:srgbClr val="000000"/>
                </a:solidFill>
                <a:latin typeface="+mn-lt"/>
                <a:ea typeface="Monda"/>
                <a:cs typeface="Monda"/>
                <a:sym typeface="Monda"/>
              </a:rPr>
              <a:t> de </a:t>
            </a:r>
            <a:r>
              <a:rPr lang="en-US" sz="1600" b="0" i="0" u="none" strike="noStrike" cap="none" dirty="0" err="1">
                <a:solidFill>
                  <a:srgbClr val="000000"/>
                </a:solidFill>
                <a:latin typeface="+mn-lt"/>
                <a:ea typeface="Monda"/>
                <a:cs typeface="Monda"/>
                <a:sym typeface="Monda"/>
              </a:rPr>
              <a:t>nombres</a:t>
            </a:r>
            <a:r>
              <a:rPr lang="en-US" sz="1600" b="0" i="0" u="none" strike="noStrike" cap="none" dirty="0">
                <a:solidFill>
                  <a:srgbClr val="000000"/>
                </a:solidFill>
                <a:latin typeface="+mn-lt"/>
                <a:ea typeface="Monda"/>
                <a:cs typeface="Monda"/>
                <a:sym typeface="Monda"/>
              </a:rPr>
              <a:t>.</a:t>
            </a:r>
            <a:endParaRPr dirty="0">
              <a:latin typeface="+mn-l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Shape 1278"/>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279" name="Shape 1279"/>
          <p:cNvSpPr txBox="1">
            <a:spLocks noGrp="1"/>
          </p:cNvSpPr>
          <p:nvPr>
            <p:ph type="title" idx="4294967295"/>
          </p:nvPr>
        </p:nvSpPr>
        <p:spPr>
          <a:xfrm>
            <a:off x="468544" y="466899"/>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Nomenclatura</a:t>
            </a:r>
            <a:r>
              <a:rPr lang="en-US" sz="3000" b="1" i="0" u="none" strike="noStrike" cap="none" dirty="0">
                <a:solidFill>
                  <a:schemeClr val="dk1"/>
                </a:solidFill>
                <a:latin typeface="Arial"/>
                <a:ea typeface="Arial"/>
                <a:cs typeface="Arial"/>
                <a:sym typeface="Arial"/>
              </a:rPr>
              <a:t> de </a:t>
            </a:r>
            <a:r>
              <a:rPr lang="en-US" sz="3000" b="1" i="0" u="none" strike="noStrike" cap="none" dirty="0" err="1">
                <a:solidFill>
                  <a:schemeClr val="dk1"/>
                </a:solidFill>
                <a:latin typeface="Arial"/>
                <a:ea typeface="Arial"/>
                <a:cs typeface="Arial"/>
                <a:sym typeface="Arial"/>
              </a:rPr>
              <a:t>paquetes</a:t>
            </a:r>
            <a:endParaRPr sz="3000" b="1" i="0" u="none" strike="noStrike" cap="none" dirty="0">
              <a:solidFill>
                <a:schemeClr val="dk1"/>
              </a:solidFill>
              <a:latin typeface="Arial"/>
              <a:ea typeface="Arial"/>
              <a:cs typeface="Arial"/>
              <a:sym typeface="Arial"/>
            </a:endParaRPr>
          </a:p>
        </p:txBody>
      </p:sp>
      <p:graphicFrame>
        <p:nvGraphicFramePr>
          <p:cNvPr id="1280" name="Shape 1280"/>
          <p:cNvGraphicFramePr/>
          <p:nvPr/>
        </p:nvGraphicFramePr>
        <p:xfrm>
          <a:off x="468544" y="1964706"/>
          <a:ext cx="8227700" cy="1325880"/>
        </p:xfrm>
        <a:graphic>
          <a:graphicData uri="http://schemas.openxmlformats.org/drawingml/2006/table">
            <a:tbl>
              <a:tblPr firstRow="1" bandRow="1">
                <a:noFill/>
                <a:tableStyleId>{8588654E-6C2C-4F02-B8E8-13FF10C2A99D}</a:tableStyleId>
              </a:tblPr>
              <a:tblGrid>
                <a:gridCol w="4113850">
                  <a:extLst>
                    <a:ext uri="{9D8B030D-6E8A-4147-A177-3AD203B41FA5}">
                      <a16:colId xmlns:a16="http://schemas.microsoft.com/office/drawing/2014/main" xmlns="" val="20000"/>
                    </a:ext>
                  </a:extLst>
                </a:gridCol>
                <a:gridCol w="4113850">
                  <a:extLst>
                    <a:ext uri="{9D8B030D-6E8A-4147-A177-3AD203B41FA5}">
                      <a16:colId xmlns:a16="http://schemas.microsoft.com/office/drawing/2014/main" xmlns="" val="20001"/>
                    </a:ext>
                  </a:extLst>
                </a:gridCol>
              </a:tblGrid>
              <a:tr h="331400">
                <a:tc>
                  <a:txBody>
                    <a:bodyPr/>
                    <a:lstStyle/>
                    <a:p>
                      <a:pPr marL="0" marR="0" lvl="0" indent="0" algn="l" rtl="0">
                        <a:spcBef>
                          <a:spcPts val="0"/>
                        </a:spcBef>
                        <a:spcAft>
                          <a:spcPts val="0"/>
                        </a:spcAft>
                        <a:buNone/>
                      </a:pPr>
                      <a:r>
                        <a:rPr lang="en-US" sz="1800">
                          <a:latin typeface="Monda"/>
                          <a:ea typeface="Monda"/>
                          <a:cs typeface="Monda"/>
                          <a:sym typeface="Monda"/>
                        </a:rPr>
                        <a:t>Nombre de dominio</a:t>
                      </a:r>
                      <a:endParaRPr sz="1800" b="1">
                        <a:latin typeface="Monda"/>
                        <a:ea typeface="Monda"/>
                        <a:cs typeface="Monda"/>
                        <a:sym typeface="Monda"/>
                      </a:endParaRPr>
                    </a:p>
                  </a:txBody>
                  <a:tcPr marL="28575" marR="28575" marT="28575" marB="28575" anchor="ctr"/>
                </a:tc>
                <a:tc>
                  <a:txBody>
                    <a:bodyPr/>
                    <a:lstStyle/>
                    <a:p>
                      <a:pPr marL="0" marR="0" lvl="0" indent="0" algn="l" rtl="0">
                        <a:spcBef>
                          <a:spcPts val="0"/>
                        </a:spcBef>
                        <a:spcAft>
                          <a:spcPts val="0"/>
                        </a:spcAft>
                        <a:buNone/>
                      </a:pPr>
                      <a:r>
                        <a:rPr lang="en-US" sz="1800">
                          <a:latin typeface="Monda"/>
                          <a:ea typeface="Monda"/>
                          <a:cs typeface="Monda"/>
                          <a:sym typeface="Monda"/>
                        </a:rPr>
                        <a:t>Prefijo del nombre de paquete</a:t>
                      </a:r>
                      <a:endParaRPr sz="1800" b="1">
                        <a:latin typeface="Monda"/>
                        <a:ea typeface="Monda"/>
                        <a:cs typeface="Monda"/>
                        <a:sym typeface="Monda"/>
                      </a:endParaRPr>
                    </a:p>
                  </a:txBody>
                  <a:tcPr marL="28575" marR="28575" marT="28575" marB="28575" anchor="ctr"/>
                </a:tc>
                <a:extLst>
                  <a:ext uri="{0D108BD9-81ED-4DB2-BD59-A6C34878D82A}">
                    <a16:rowId xmlns:a16="http://schemas.microsoft.com/office/drawing/2014/main" xmlns="" val="10000"/>
                  </a:ext>
                </a:extLst>
              </a:tr>
              <a:tr h="331400">
                <a:tc>
                  <a:txBody>
                    <a:bodyPr/>
                    <a:lstStyle/>
                    <a:p>
                      <a:pPr marL="0" marR="0" lvl="0" indent="0" algn="l" rtl="0">
                        <a:spcBef>
                          <a:spcPts val="0"/>
                        </a:spcBef>
                        <a:spcAft>
                          <a:spcPts val="0"/>
                        </a:spcAft>
                        <a:buNone/>
                      </a:pPr>
                      <a:r>
                        <a:rPr lang="en-US" sz="1800">
                          <a:latin typeface="Monda"/>
                          <a:ea typeface="Monda"/>
                          <a:cs typeface="Monda"/>
                          <a:sym typeface="Monda"/>
                        </a:rPr>
                        <a:t>hyphenated-name.example.org</a:t>
                      </a:r>
                      <a:endParaRPr sz="1800">
                        <a:latin typeface="Monda"/>
                        <a:ea typeface="Monda"/>
                        <a:cs typeface="Monda"/>
                        <a:sym typeface="Monda"/>
                      </a:endParaRPr>
                    </a:p>
                  </a:txBody>
                  <a:tcPr marL="28575" marR="28575" marT="28575" marB="28575" anchor="ctr"/>
                </a:tc>
                <a:tc>
                  <a:txBody>
                    <a:bodyPr/>
                    <a:lstStyle/>
                    <a:p>
                      <a:pPr marL="0" marR="0" lvl="0" indent="0" algn="l" rtl="0">
                        <a:spcBef>
                          <a:spcPts val="0"/>
                        </a:spcBef>
                        <a:spcAft>
                          <a:spcPts val="0"/>
                        </a:spcAft>
                        <a:buNone/>
                      </a:pPr>
                      <a:r>
                        <a:rPr lang="en-US" sz="1800">
                          <a:latin typeface="Monda"/>
                          <a:ea typeface="Monda"/>
                          <a:cs typeface="Monda"/>
                          <a:sym typeface="Monda"/>
                        </a:rPr>
                        <a:t>org.example.hyphenated_name</a:t>
                      </a:r>
                      <a:endParaRPr sz="1800">
                        <a:latin typeface="Monda"/>
                        <a:ea typeface="Monda"/>
                        <a:cs typeface="Monda"/>
                        <a:sym typeface="Monda"/>
                      </a:endParaRPr>
                    </a:p>
                  </a:txBody>
                  <a:tcPr marL="28575" marR="28575" marT="28575" marB="28575" anchor="ctr"/>
                </a:tc>
                <a:extLst>
                  <a:ext uri="{0D108BD9-81ED-4DB2-BD59-A6C34878D82A}">
                    <a16:rowId xmlns:a16="http://schemas.microsoft.com/office/drawing/2014/main" xmlns="" val="10001"/>
                  </a:ext>
                </a:extLst>
              </a:tr>
              <a:tr h="331400">
                <a:tc>
                  <a:txBody>
                    <a:bodyPr/>
                    <a:lstStyle/>
                    <a:p>
                      <a:pPr marL="0" marR="0" lvl="0" indent="0" algn="l" rtl="0">
                        <a:spcBef>
                          <a:spcPts val="0"/>
                        </a:spcBef>
                        <a:spcAft>
                          <a:spcPts val="0"/>
                        </a:spcAft>
                        <a:buNone/>
                      </a:pPr>
                      <a:r>
                        <a:rPr lang="en-US" sz="1800">
                          <a:latin typeface="Monda"/>
                          <a:ea typeface="Monda"/>
                          <a:cs typeface="Monda"/>
                          <a:sym typeface="Monda"/>
                        </a:rPr>
                        <a:t>example.int</a:t>
                      </a:r>
                      <a:endParaRPr sz="1800">
                        <a:latin typeface="Monda"/>
                        <a:ea typeface="Monda"/>
                        <a:cs typeface="Monda"/>
                        <a:sym typeface="Monda"/>
                      </a:endParaRPr>
                    </a:p>
                  </a:txBody>
                  <a:tcPr marL="28575" marR="28575" marT="28575" marB="28575" anchor="ctr"/>
                </a:tc>
                <a:tc>
                  <a:txBody>
                    <a:bodyPr/>
                    <a:lstStyle/>
                    <a:p>
                      <a:pPr marL="0" marR="0" lvl="0" indent="0" algn="l" rtl="0">
                        <a:spcBef>
                          <a:spcPts val="0"/>
                        </a:spcBef>
                        <a:spcAft>
                          <a:spcPts val="0"/>
                        </a:spcAft>
                        <a:buNone/>
                      </a:pPr>
                      <a:r>
                        <a:rPr lang="en-US" sz="1800">
                          <a:latin typeface="Monda"/>
                          <a:ea typeface="Monda"/>
                          <a:cs typeface="Monda"/>
                          <a:sym typeface="Monda"/>
                        </a:rPr>
                        <a:t>int_.example</a:t>
                      </a:r>
                      <a:endParaRPr sz="1800">
                        <a:latin typeface="Monda"/>
                        <a:ea typeface="Monda"/>
                        <a:cs typeface="Monda"/>
                        <a:sym typeface="Monda"/>
                      </a:endParaRPr>
                    </a:p>
                  </a:txBody>
                  <a:tcPr marL="28575" marR="28575" marT="28575" marB="28575" anchor="ctr"/>
                </a:tc>
                <a:extLst>
                  <a:ext uri="{0D108BD9-81ED-4DB2-BD59-A6C34878D82A}">
                    <a16:rowId xmlns:a16="http://schemas.microsoft.com/office/drawing/2014/main" xmlns="" val="10002"/>
                  </a:ext>
                </a:extLst>
              </a:tr>
              <a:tr h="331400">
                <a:tc>
                  <a:txBody>
                    <a:bodyPr/>
                    <a:lstStyle/>
                    <a:p>
                      <a:pPr marL="0" marR="0" lvl="0" indent="0" algn="l" rtl="0">
                        <a:spcBef>
                          <a:spcPts val="0"/>
                        </a:spcBef>
                        <a:spcAft>
                          <a:spcPts val="0"/>
                        </a:spcAft>
                        <a:buNone/>
                      </a:pPr>
                      <a:r>
                        <a:rPr lang="en-US" sz="1800">
                          <a:latin typeface="Monda"/>
                          <a:ea typeface="Monda"/>
                          <a:cs typeface="Monda"/>
                          <a:sym typeface="Monda"/>
                        </a:rPr>
                        <a:t>123name.example.com</a:t>
                      </a:r>
                      <a:endParaRPr sz="1800">
                        <a:latin typeface="Monda"/>
                        <a:ea typeface="Monda"/>
                        <a:cs typeface="Monda"/>
                        <a:sym typeface="Monda"/>
                      </a:endParaRPr>
                    </a:p>
                  </a:txBody>
                  <a:tcPr marL="28575" marR="28575" marT="28575" marB="28575" anchor="ctr"/>
                </a:tc>
                <a:tc>
                  <a:txBody>
                    <a:bodyPr/>
                    <a:lstStyle/>
                    <a:p>
                      <a:pPr marL="0" marR="0" lvl="0" indent="0" algn="l" rtl="0">
                        <a:spcBef>
                          <a:spcPts val="0"/>
                        </a:spcBef>
                        <a:spcAft>
                          <a:spcPts val="0"/>
                        </a:spcAft>
                        <a:buNone/>
                      </a:pPr>
                      <a:r>
                        <a:rPr lang="en-US" sz="1800">
                          <a:latin typeface="Monda"/>
                          <a:ea typeface="Monda"/>
                          <a:cs typeface="Monda"/>
                          <a:sym typeface="Monda"/>
                        </a:rPr>
                        <a:t>com.example._123name</a:t>
                      </a:r>
                      <a:endParaRPr sz="1800">
                        <a:latin typeface="Monda"/>
                        <a:ea typeface="Monda"/>
                        <a:cs typeface="Monda"/>
                        <a:sym typeface="Monda"/>
                      </a:endParaRPr>
                    </a:p>
                  </a:txBody>
                  <a:tcPr marL="28575" marR="28575" marT="28575" marB="28575" anchor="ctr"/>
                </a:tc>
                <a:extLst>
                  <a:ext uri="{0D108BD9-81ED-4DB2-BD59-A6C34878D82A}">
                    <a16:rowId xmlns:a16="http://schemas.microsoft.com/office/drawing/2014/main" xmlns="" val="10003"/>
                  </a:ext>
                </a:extLst>
              </a:tr>
            </a:tbl>
          </a:graphicData>
        </a:graphic>
      </p:graphicFrame>
      <p:sp>
        <p:nvSpPr>
          <p:cNvPr id="1281" name="Shape 1281"/>
          <p:cNvSpPr/>
          <p:nvPr/>
        </p:nvSpPr>
        <p:spPr>
          <a:xfrm>
            <a:off x="684468" y="3429794"/>
            <a:ext cx="8109708" cy="212316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a:solidFill>
                  <a:schemeClr val="accent1"/>
                </a:solidFill>
                <a:latin typeface="Monda"/>
                <a:ea typeface="Monda"/>
                <a:cs typeface="Monda"/>
                <a:sym typeface="Monda"/>
              </a:rPr>
              <a:t>package</a:t>
            </a:r>
            <a:r>
              <a:rPr lang="en-US" sz="1800">
                <a:solidFill>
                  <a:schemeClr val="dk1"/>
                </a:solidFill>
                <a:latin typeface="Monda"/>
                <a:ea typeface="Monda"/>
                <a:cs typeface="Monda"/>
                <a:sym typeface="Monda"/>
              </a:rPr>
              <a:t> package_path; </a:t>
            </a:r>
            <a:r>
              <a:rPr lang="en-US" sz="1600">
                <a:solidFill>
                  <a:srgbClr val="A5A5A5"/>
                </a:solidFill>
                <a:latin typeface="Monda"/>
                <a:ea typeface="Monda"/>
                <a:cs typeface="Monda"/>
                <a:sym typeface="Monda"/>
              </a:rPr>
              <a:t>//declarando el paquete en cada clase</a:t>
            </a:r>
            <a:endParaRPr sz="1600">
              <a:solidFill>
                <a:srgbClr val="A5A5A5"/>
              </a:solidFill>
              <a:latin typeface="Monda"/>
              <a:ea typeface="Monda"/>
              <a:cs typeface="Monda"/>
              <a:sym typeface="Monda"/>
            </a:endParaRPr>
          </a:p>
          <a:p>
            <a:pPr marL="0" marR="0" lvl="0" indent="0" algn="l" rtl="0">
              <a:lnSpc>
                <a:spcPct val="150000"/>
              </a:lnSpc>
              <a:spcBef>
                <a:spcPts val="0"/>
              </a:spcBef>
              <a:spcAft>
                <a:spcPts val="0"/>
              </a:spcAft>
              <a:buNone/>
            </a:pPr>
            <a:r>
              <a:rPr lang="en-US" sz="1800">
                <a:solidFill>
                  <a:schemeClr val="accent1"/>
                </a:solidFill>
                <a:latin typeface="Monda"/>
                <a:ea typeface="Monda"/>
                <a:cs typeface="Monda"/>
                <a:sym typeface="Monda"/>
              </a:rPr>
              <a:t>Import</a:t>
            </a:r>
            <a:r>
              <a:rPr lang="en-US" sz="1800">
                <a:solidFill>
                  <a:schemeClr val="dk1"/>
                </a:solidFill>
                <a:latin typeface="Monda"/>
                <a:ea typeface="Monda"/>
                <a:cs typeface="Monda"/>
                <a:sym typeface="Monda"/>
              </a:rPr>
              <a:t> package_path.*; </a:t>
            </a:r>
            <a:r>
              <a:rPr lang="en-US" sz="1600">
                <a:solidFill>
                  <a:srgbClr val="A5A5A5"/>
                </a:solidFill>
                <a:latin typeface="Monda"/>
                <a:ea typeface="Monda"/>
                <a:cs typeface="Monda"/>
                <a:sym typeface="Monda"/>
              </a:rPr>
              <a:t>//importando todas las clases de un paquete</a:t>
            </a:r>
            <a:endParaRPr sz="1600">
              <a:solidFill>
                <a:srgbClr val="A5A5A5"/>
              </a:solidFill>
              <a:latin typeface="Monda"/>
              <a:ea typeface="Monda"/>
              <a:cs typeface="Monda"/>
              <a:sym typeface="Monda"/>
            </a:endParaRPr>
          </a:p>
          <a:p>
            <a:pPr marL="0" marR="0" lvl="0" indent="0" algn="l" rtl="0">
              <a:lnSpc>
                <a:spcPct val="150000"/>
              </a:lnSpc>
              <a:spcBef>
                <a:spcPts val="0"/>
              </a:spcBef>
              <a:spcAft>
                <a:spcPts val="0"/>
              </a:spcAft>
              <a:buNone/>
            </a:pPr>
            <a:r>
              <a:rPr lang="en-US" sz="1800">
                <a:solidFill>
                  <a:schemeClr val="accent1"/>
                </a:solidFill>
                <a:latin typeface="Monda"/>
                <a:ea typeface="Monda"/>
                <a:cs typeface="Monda"/>
                <a:sym typeface="Monda"/>
              </a:rPr>
              <a:t>Import</a:t>
            </a:r>
            <a:r>
              <a:rPr lang="en-US" sz="1800">
                <a:solidFill>
                  <a:schemeClr val="dk1"/>
                </a:solidFill>
                <a:latin typeface="Monda"/>
                <a:ea typeface="Monda"/>
                <a:cs typeface="Monda"/>
                <a:sym typeface="Monda"/>
              </a:rPr>
              <a:t> package_path.Concrete_Class; </a:t>
            </a:r>
            <a:r>
              <a:rPr lang="en-US" sz="1600">
                <a:solidFill>
                  <a:srgbClr val="A5A5A5"/>
                </a:solidFill>
                <a:latin typeface="Monda"/>
                <a:ea typeface="Monda"/>
                <a:cs typeface="Monda"/>
                <a:sym typeface="Monda"/>
              </a:rPr>
              <a:t>//importando una clase concreta de 					un paquete</a:t>
            </a:r>
            <a:endParaRPr sz="1600">
              <a:solidFill>
                <a:srgbClr val="A5A5A5"/>
              </a:solidFill>
              <a:latin typeface="Monda"/>
              <a:ea typeface="Monda"/>
              <a:cs typeface="Monda"/>
              <a:sym typeface="Monda"/>
            </a:endParaRPr>
          </a:p>
          <a:p>
            <a:pPr marL="0" marR="0" lvl="0" indent="0" algn="l" rtl="0">
              <a:lnSpc>
                <a:spcPct val="150000"/>
              </a:lnSpc>
              <a:spcBef>
                <a:spcPts val="0"/>
              </a:spcBef>
              <a:spcAft>
                <a:spcPts val="0"/>
              </a:spcAft>
              <a:buNone/>
            </a:pPr>
            <a:endParaRPr sz="1800">
              <a:solidFill>
                <a:schemeClr val="dk1"/>
              </a:solidFill>
              <a:latin typeface="Monda"/>
              <a:ea typeface="Monda"/>
              <a:cs typeface="Monda"/>
              <a:sym typeface="Mond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Shape 1286"/>
          <p:cNvSpPr txBox="1">
            <a:spLocks noGrp="1"/>
          </p:cNvSpPr>
          <p:nvPr>
            <p:ph type="body" idx="1"/>
          </p:nvPr>
        </p:nvSpPr>
        <p:spPr>
          <a:xfrm>
            <a:off x="641520" y="1468438"/>
            <a:ext cx="7877598" cy="559237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Por cada nivel de un paquete se debe crear un directorio</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Dentro de dichos directories se crearán las clases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Para que un clase cliente (que usa clases de un paquete) funcione es necesario compilar primero las clases del paquete</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1287" name="Shape 1287"/>
          <p:cNvSpPr txBox="1">
            <a:spLocks noGrp="1"/>
          </p:cNvSpPr>
          <p:nvPr>
            <p:ph type="title" idx="4294967295"/>
          </p:nvPr>
        </p:nvSpPr>
        <p:spPr>
          <a:xfrm>
            <a:off x="518118" y="44668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Estructura de directorio de paquetes</a:t>
            </a:r>
            <a:endParaRPr/>
          </a:p>
        </p:txBody>
      </p:sp>
      <p:sp>
        <p:nvSpPr>
          <p:cNvPr id="1288" name="Shape 1288"/>
          <p:cNvSpPr/>
          <p:nvPr/>
        </p:nvSpPr>
        <p:spPr>
          <a:xfrm>
            <a:off x="1681750" y="1814278"/>
            <a:ext cx="5797138" cy="1323133"/>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int_.example → int/example/</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com.example._123name → _123name/example/com</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
        <p:nvSpPr>
          <p:cNvPr id="1289" name="Shape 1289"/>
          <p:cNvSpPr/>
          <p:nvPr/>
        </p:nvSpPr>
        <p:spPr>
          <a:xfrm>
            <a:off x="1681750" y="3676905"/>
            <a:ext cx="5797138" cy="707722"/>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int_.example.MyClass → int/example/MyClass.java</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1303" name="Shape 1303"/>
          <p:cNvSpPr txBox="1"/>
          <p:nvPr/>
        </p:nvSpPr>
        <p:spPr>
          <a:xfrm>
            <a:off x="537775" y="1176050"/>
            <a:ext cx="8068500" cy="37413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 </a:t>
            </a:r>
            <a:r>
              <a:rPr lang="en-US" sz="2400">
                <a:solidFill>
                  <a:schemeClr val="dk1"/>
                </a:solidFill>
                <a:latin typeface="Arial"/>
                <a:ea typeface="Arial"/>
                <a:cs typeface="Arial"/>
                <a:sym typeface="Arial"/>
              </a:rPr>
              <a:t>Construir un programa, basado en un diagrama de clases de un problema planteado, y empaquetar dichas clases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1 hora</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342900" marR="0" lvl="0" indent="-3429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Crea una aplicación respondiendo al diseño que se presenta en la siguiente diapositiva (continuación del programa Coche).</a:t>
            </a:r>
            <a:endParaRPr/>
          </a:p>
          <a:p>
            <a:pPr marL="342900" marR="0" lvl="0" indent="-3429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Genera los paquetes necesarios y posiciona las clases dentro de dichos paquetes (indicado en los cuadros por colores).</a:t>
            </a:r>
            <a:endParaRPr/>
          </a:p>
          <a:p>
            <a:pPr marL="342900" marR="0" lvl="0" indent="-3429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Recuerda generar el paquete base con el dominio de tu marca</a:t>
            </a:r>
            <a:endParaRPr sz="2000">
              <a:solidFill>
                <a:schemeClr val="dk1"/>
              </a:solidFill>
              <a:latin typeface="Arial"/>
              <a:ea typeface="Arial"/>
              <a:cs typeface="Arial"/>
              <a:sym typeface="Arial"/>
            </a:endParaRPr>
          </a:p>
        </p:txBody>
      </p:sp>
      <p:sp>
        <p:nvSpPr>
          <p:cNvPr id="1304" name="Shape 1304"/>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Shape 1309"/>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310" name="Shape 1310"/>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Car Mover</a:t>
            </a:r>
            <a:endParaRPr sz="3000" b="1" i="0" u="none" strike="noStrike" cap="none">
              <a:solidFill>
                <a:schemeClr val="dk1"/>
              </a:solidFill>
              <a:latin typeface="Arial"/>
              <a:ea typeface="Arial"/>
              <a:cs typeface="Arial"/>
              <a:sym typeface="Arial"/>
            </a:endParaRPr>
          </a:p>
        </p:txBody>
      </p:sp>
      <p:pic>
        <p:nvPicPr>
          <p:cNvPr id="1311" name="Shape 1311"/>
          <p:cNvPicPr preferRelativeResize="0"/>
          <p:nvPr/>
        </p:nvPicPr>
        <p:blipFill rotWithShape="1">
          <a:blip r:embed="rId3">
            <a:alphaModFix/>
          </a:blip>
          <a:srcRect/>
          <a:stretch/>
        </p:blipFill>
        <p:spPr>
          <a:xfrm>
            <a:off x="1405522" y="1557225"/>
            <a:ext cx="6695194" cy="4408164"/>
          </a:xfrm>
          <a:prstGeom prst="rect">
            <a:avLst/>
          </a:prstGeom>
          <a:noFill/>
          <a:ln>
            <a:noFill/>
          </a:ln>
        </p:spPr>
      </p:pic>
      <p:sp>
        <p:nvSpPr>
          <p:cNvPr id="1312" name="Shape 1312"/>
          <p:cNvSpPr/>
          <p:nvPr/>
        </p:nvSpPr>
        <p:spPr>
          <a:xfrm>
            <a:off x="1405523" y="2637095"/>
            <a:ext cx="2590547" cy="1655801"/>
          </a:xfrm>
          <a:prstGeom prst="rect">
            <a:avLst/>
          </a:prstGeom>
          <a:noFill/>
          <a:ln w="10775" cap="flat" cmpd="sng">
            <a:solidFill>
              <a:schemeClr val="accent5"/>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13" name="Shape 1313"/>
          <p:cNvSpPr/>
          <p:nvPr/>
        </p:nvSpPr>
        <p:spPr>
          <a:xfrm>
            <a:off x="972434" y="2542659"/>
            <a:ext cx="7128283" cy="3422731"/>
          </a:xfrm>
          <a:prstGeom prst="rect">
            <a:avLst/>
          </a:prstGeom>
          <a:noFill/>
          <a:ln w="10775" cap="flat" cmpd="sng">
            <a:solidFill>
              <a:srgbClr val="92D05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14" name="Shape 1314"/>
          <p:cNvSpPr/>
          <p:nvPr/>
        </p:nvSpPr>
        <p:spPr>
          <a:xfrm>
            <a:off x="2196287" y="4436879"/>
            <a:ext cx="5759307" cy="1405175"/>
          </a:xfrm>
          <a:prstGeom prst="rect">
            <a:avLst/>
          </a:prstGeom>
          <a:noFill/>
          <a:ln w="10775" cap="flat" cmpd="sng">
            <a:solidFill>
              <a:srgbClr val="525252"/>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15" name="Shape 1315"/>
          <p:cNvSpPr/>
          <p:nvPr/>
        </p:nvSpPr>
        <p:spPr>
          <a:xfrm>
            <a:off x="1547660" y="1465060"/>
            <a:ext cx="1946316" cy="1244027"/>
          </a:xfrm>
          <a:prstGeom prst="rect">
            <a:avLst/>
          </a:prstGeom>
          <a:noFill/>
          <a:ln w="10775" cap="flat" cmpd="sng">
            <a:solidFill>
              <a:srgbClr val="45A1FB"/>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Shape 1321"/>
          <p:cNvSpPr txBox="1">
            <a:spLocks noGrp="1"/>
          </p:cNvSpPr>
          <p:nvPr>
            <p:ph type="title"/>
          </p:nvPr>
        </p:nvSpPr>
        <p:spPr>
          <a:xfrm>
            <a:off x="2263471" y="2690340"/>
            <a:ext cx="6478193" cy="1015655"/>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Interfaces y Clases Abstractas - (1 hora)</a:t>
            </a:r>
            <a:endParaRPr sz="3000" b="1" i="0" u="none" strike="noStrike" cap="none">
              <a:solidFill>
                <a:schemeClr val="lt1"/>
              </a:solidFill>
              <a:latin typeface="Arial"/>
              <a:ea typeface="Arial"/>
              <a:cs typeface="Arial"/>
              <a:sym typeface="Arial"/>
            </a:endParaRPr>
          </a:p>
        </p:txBody>
      </p:sp>
      <p:sp>
        <p:nvSpPr>
          <p:cNvPr id="1322" name="Shape 1322"/>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9</a:t>
            </a:r>
            <a:endParaRPr sz="8800" b="1">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Shape 1327"/>
          <p:cNvSpPr txBox="1">
            <a:spLocks noGrp="1"/>
          </p:cNvSpPr>
          <p:nvPr>
            <p:ph type="body" idx="1"/>
          </p:nvPr>
        </p:nvSpPr>
        <p:spPr>
          <a:xfrm>
            <a:off x="674120" y="1722826"/>
            <a:ext cx="7919162" cy="4387029"/>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panose="020B0604020202020204" pitchFamily="34" charset="0"/>
              <a:buChar char="•"/>
            </a:pPr>
            <a:r>
              <a:rPr lang="en-US" sz="2000" b="0" i="0" u="none" strike="noStrike" cap="none" dirty="0">
                <a:solidFill>
                  <a:schemeClr val="dk1"/>
                </a:solidFill>
                <a:latin typeface="+mn-lt"/>
                <a:sym typeface="Arial Narrow"/>
              </a:rPr>
              <a:t>La </a:t>
            </a:r>
            <a:r>
              <a:rPr lang="en-US" sz="2000" b="0" i="0" u="none" strike="noStrike" cap="none" dirty="0" err="1">
                <a:solidFill>
                  <a:schemeClr val="dk1"/>
                </a:solidFill>
                <a:latin typeface="+mn-lt"/>
                <a:sym typeface="Arial Narrow"/>
              </a:rPr>
              <a:t>abstracción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es</a:t>
            </a:r>
            <a:r>
              <a:rPr lang="en-US" sz="2000" b="0" i="0" u="none" strike="noStrike" cap="none" dirty="0">
                <a:solidFill>
                  <a:schemeClr val="dk1"/>
                </a:solidFill>
                <a:latin typeface="+mn-lt"/>
                <a:sym typeface="Arial Narrow"/>
              </a:rPr>
              <a:t> el </a:t>
            </a:r>
            <a:r>
              <a:rPr lang="en-US" sz="2000" b="0" i="0" u="none" strike="noStrike" cap="none" dirty="0" err="1">
                <a:solidFill>
                  <a:schemeClr val="dk1"/>
                </a:solidFill>
                <a:latin typeface="+mn-lt"/>
                <a:sym typeface="Arial Narrow"/>
              </a:rPr>
              <a:t>proceso</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ocultar</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los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detalles</a:t>
            </a:r>
            <a:r>
              <a:rPr lang="en-US" sz="2000" b="0" i="0" u="none" strike="noStrike" cap="none" dirty="0">
                <a:solidFill>
                  <a:schemeClr val="dk1"/>
                </a:solidFill>
                <a:latin typeface="+mn-lt"/>
                <a:sym typeface="Arial Narrow"/>
              </a:rPr>
              <a:t> de la </a:t>
            </a:r>
            <a:r>
              <a:rPr lang="en-US" sz="2000" b="0" i="0" u="none" strike="noStrike" cap="none" dirty="0" err="1">
                <a:solidFill>
                  <a:schemeClr val="dk1"/>
                </a:solidFill>
                <a:latin typeface="+mn-lt"/>
                <a:sym typeface="Arial Narrow"/>
              </a:rPr>
              <a:t>implementación</a:t>
            </a:r>
            <a:r>
              <a:rPr lang="en-US" sz="2000" b="0" i="0" u="none" strike="noStrike" cap="none" dirty="0">
                <a:solidFill>
                  <a:schemeClr val="dk1"/>
                </a:solidFill>
                <a:latin typeface="+mn-lt"/>
                <a:sym typeface="Arial Narrow"/>
              </a:rPr>
              <a:t> y </a:t>
            </a:r>
            <a:r>
              <a:rPr lang="en-US" sz="2000" b="0" i="0" u="none" strike="noStrike" cap="none" dirty="0" err="1">
                <a:solidFill>
                  <a:schemeClr val="dk1"/>
                </a:solidFill>
                <a:latin typeface="+mn-lt"/>
                <a:sym typeface="Arial Narrow"/>
              </a:rPr>
              <a:t>mostrar</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sólo</a:t>
            </a:r>
            <a:r>
              <a:rPr lang="en-US" sz="2000" b="0" i="0" u="none" strike="noStrike" cap="none" dirty="0">
                <a:solidFill>
                  <a:schemeClr val="dk1"/>
                </a:solidFill>
                <a:latin typeface="+mn-lt"/>
                <a:sym typeface="Arial Narrow"/>
              </a:rPr>
              <a:t> la </a:t>
            </a:r>
            <a:r>
              <a:rPr lang="en-US" sz="2000" b="0" i="0" u="none" strike="noStrike" cap="none" dirty="0" err="1">
                <a:solidFill>
                  <a:schemeClr val="dk1"/>
                </a:solidFill>
                <a:latin typeface="+mn-lt"/>
                <a:sym typeface="Arial Narrow"/>
              </a:rPr>
              <a:t>funcionalidad</a:t>
            </a:r>
            <a:r>
              <a:rPr lang="en-US" sz="2000" b="0" i="0" u="none" strike="noStrike" cap="none" dirty="0">
                <a:solidFill>
                  <a:schemeClr val="dk1"/>
                </a:solidFill>
                <a:latin typeface="+mn-lt"/>
                <a:sym typeface="Arial Narrow"/>
              </a:rPr>
              <a:t> al </a:t>
            </a:r>
            <a:r>
              <a:rPr lang="en-US" sz="2000" b="0" i="0" u="none" strike="noStrike" cap="none" dirty="0" err="1">
                <a:solidFill>
                  <a:schemeClr val="dk1"/>
                </a:solidFill>
                <a:latin typeface="+mn-lt"/>
                <a:sym typeface="Arial Narrow"/>
              </a:rPr>
              <a:t>usuario</a:t>
            </a:r>
            <a:r>
              <a:rPr lang="en-US" sz="2000" b="0" i="0" u="none" strike="noStrike" cap="none" dirty="0">
                <a:solidFill>
                  <a:schemeClr val="dk1"/>
                </a:solidFill>
                <a:latin typeface="+mn-lt"/>
                <a:sym typeface="Arial Narrow"/>
              </a:rPr>
              <a:t>.</a:t>
            </a:r>
            <a:endParaRPr b="0" dirty="0">
              <a:latin typeface="+mn-lt"/>
            </a:endParaRP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r>
              <a:rPr lang="en-US" sz="2000" b="0" i="0" u="none" strike="noStrike" cap="none" dirty="0" err="1">
                <a:solidFill>
                  <a:schemeClr val="dk1"/>
                </a:solidFill>
                <a:latin typeface="+mn-lt"/>
                <a:sym typeface="Arial Narrow"/>
              </a:rPr>
              <a:t>Muestra</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sólo</a:t>
            </a:r>
            <a:r>
              <a:rPr lang="en-US" sz="2000" b="0" i="0" u="none" strike="noStrike" cap="none" dirty="0">
                <a:solidFill>
                  <a:schemeClr val="dk1"/>
                </a:solidFill>
                <a:latin typeface="+mn-lt"/>
                <a:sym typeface="Arial Narrow"/>
              </a:rPr>
              <a:t> las </a:t>
            </a:r>
            <a:r>
              <a:rPr lang="en-US" sz="2000" b="0" i="0" u="none" strike="noStrike" cap="none" dirty="0" err="1">
                <a:solidFill>
                  <a:schemeClr val="dk1"/>
                </a:solidFill>
                <a:latin typeface="+mn-lt"/>
                <a:sym typeface="Arial Narrow"/>
              </a:rPr>
              <a:t>cosas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importantes</a:t>
            </a:r>
            <a:r>
              <a:rPr lang="en-US" sz="2000" b="0" i="0" u="none" strike="noStrike" cap="none" dirty="0">
                <a:solidFill>
                  <a:schemeClr val="dk1"/>
                </a:solidFill>
                <a:latin typeface="+mn-lt"/>
                <a:sym typeface="Arial Narrow"/>
              </a:rPr>
              <a:t> para el </a:t>
            </a:r>
            <a:r>
              <a:rPr lang="en-US" sz="2000" b="0" i="0" u="none" strike="noStrike" cap="none" dirty="0" err="1">
                <a:solidFill>
                  <a:schemeClr val="dk1"/>
                </a:solidFill>
                <a:latin typeface="+mn-lt"/>
                <a:sym typeface="Arial Narrow"/>
              </a:rPr>
              <a:t>usuario</a:t>
            </a:r>
            <a:r>
              <a:rPr lang="en-US" sz="2000" b="0" i="0" u="none" strike="noStrike" cap="none" dirty="0">
                <a:solidFill>
                  <a:schemeClr val="dk1"/>
                </a:solidFill>
                <a:latin typeface="+mn-lt"/>
                <a:sym typeface="Arial Narrow"/>
              </a:rPr>
              <a:t> y </a:t>
            </a:r>
            <a:r>
              <a:rPr lang="en-US" sz="2000" b="0" i="0" u="none" strike="noStrike" cap="none" dirty="0" err="1">
                <a:solidFill>
                  <a:schemeClr val="dk1"/>
                </a:solidFill>
                <a:latin typeface="+mn-lt"/>
                <a:sym typeface="Arial Narrow"/>
              </a:rPr>
              <a:t>oculta</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los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detalles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internos</a:t>
            </a:r>
            <a:r>
              <a:rPr lang="en-US" sz="2000" b="0" i="0" u="none" strike="noStrike" cap="none" dirty="0">
                <a:solidFill>
                  <a:schemeClr val="dk1"/>
                </a:solidFill>
                <a:latin typeface="+mn-lt"/>
                <a:sym typeface="Arial Narrow"/>
              </a:rPr>
              <a:t>, </a:t>
            </a:r>
            <a:endParaRPr b="0" dirty="0">
              <a:latin typeface="+mn-lt"/>
            </a:endParaRPr>
          </a:p>
          <a:p>
            <a:pPr marL="1106424" lvl="3" indent="-192024">
              <a:buSzPts val="2000"/>
              <a:buFont typeface="Arial"/>
              <a:buChar char="▪"/>
            </a:pPr>
            <a:r>
              <a:rPr lang="en-US" i="0" u="none" strike="noStrike" cap="none" dirty="0" err="1">
                <a:solidFill>
                  <a:schemeClr val="dk1"/>
                </a:solidFill>
                <a:latin typeface="+mn-lt"/>
                <a:sym typeface="Arial"/>
              </a:rPr>
              <a:t>por</a:t>
            </a:r>
            <a:r>
              <a:rPr lang="en-US" i="0" u="none" strike="noStrike" cap="none" dirty="0">
                <a:solidFill>
                  <a:schemeClr val="dk1"/>
                </a:solidFill>
                <a:latin typeface="+mn-lt"/>
                <a:sym typeface="Arial"/>
              </a:rPr>
              <a:t> </a:t>
            </a:r>
            <a:r>
              <a:rPr lang="en-US" i="0" u="none" strike="noStrike" cap="none" dirty="0" err="1">
                <a:solidFill>
                  <a:schemeClr val="dk1"/>
                </a:solidFill>
                <a:latin typeface="+mn-lt"/>
                <a:sym typeface="Arial"/>
              </a:rPr>
              <a:t>ejemplo</a:t>
            </a:r>
            <a:r>
              <a:rPr lang="en-US" i="0" u="none" strike="noStrike" cap="none" dirty="0">
                <a:solidFill>
                  <a:schemeClr val="dk1"/>
                </a:solidFill>
                <a:latin typeface="+mn-lt"/>
                <a:sym typeface="Arial"/>
              </a:rPr>
              <a:t>, para </a:t>
            </a:r>
            <a:r>
              <a:rPr lang="en-US" i="0" u="none" strike="noStrike" cap="none" dirty="0" err="1">
                <a:solidFill>
                  <a:schemeClr val="dk1"/>
                </a:solidFill>
                <a:latin typeface="+mn-lt"/>
                <a:sym typeface="Arial"/>
              </a:rPr>
              <a:t>enviar</a:t>
            </a:r>
            <a:r>
              <a:rPr lang="en-US" i="0" u="none" strike="noStrike" cap="none" dirty="0">
                <a:solidFill>
                  <a:schemeClr val="dk1"/>
                </a:solidFill>
                <a:latin typeface="+mn-lt"/>
                <a:sym typeface="Arial"/>
              </a:rPr>
              <a:t> SMS’s, </a:t>
            </a:r>
            <a:r>
              <a:rPr lang="en-US" i="0" u="none" strike="noStrike" cap="none" dirty="0" err="1">
                <a:solidFill>
                  <a:schemeClr val="dk1"/>
                </a:solidFill>
                <a:latin typeface="+mn-lt"/>
                <a:sym typeface="Arial"/>
              </a:rPr>
              <a:t>sólo</a:t>
            </a:r>
            <a:r>
              <a:rPr lang="en-US" i="0" u="none" strike="noStrike" cap="none" dirty="0">
                <a:solidFill>
                  <a:schemeClr val="dk1"/>
                </a:solidFill>
                <a:latin typeface="+mn-lt"/>
                <a:sym typeface="Arial"/>
              </a:rPr>
              <a:t> </a:t>
            </a:r>
            <a:r>
              <a:rPr lang="en-US" i="0" u="none" strike="noStrike" cap="none" dirty="0" err="1">
                <a:solidFill>
                  <a:schemeClr val="dk1"/>
                </a:solidFill>
                <a:latin typeface="+mn-lt"/>
                <a:sym typeface="Arial"/>
              </a:rPr>
              <a:t>tienes</a:t>
            </a:r>
            <a:r>
              <a:rPr lang="en-US" i="0" u="none" strike="noStrike" cap="none" dirty="0">
                <a:solidFill>
                  <a:schemeClr val="dk1"/>
                </a:solidFill>
                <a:latin typeface="+mn-lt"/>
                <a:sym typeface="Arial"/>
              </a:rPr>
              <a:t> que </a:t>
            </a:r>
            <a:r>
              <a:rPr lang="en-US" i="0" u="none" strike="noStrike" cap="none" dirty="0" err="1">
                <a:solidFill>
                  <a:schemeClr val="dk1"/>
                </a:solidFill>
                <a:latin typeface="+mn-lt"/>
                <a:sym typeface="Arial"/>
              </a:rPr>
              <a:t>escribir</a:t>
            </a:r>
            <a:r>
              <a:rPr lang="en-US" i="0" u="none" strike="noStrike" cap="none" dirty="0">
                <a:solidFill>
                  <a:schemeClr val="dk1"/>
                </a:solidFill>
                <a:latin typeface="+mn-lt"/>
                <a:sym typeface="Arial"/>
              </a:rPr>
              <a:t> el </a:t>
            </a:r>
            <a:r>
              <a:rPr lang="en-US" i="0" u="none" strike="noStrike" cap="none" dirty="0" err="1">
                <a:solidFill>
                  <a:schemeClr val="dk1"/>
                </a:solidFill>
                <a:latin typeface="+mn-lt"/>
                <a:sym typeface="Arial"/>
              </a:rPr>
              <a:t>texto</a:t>
            </a:r>
            <a:r>
              <a:rPr lang="en-US" i="0" u="none" strike="noStrike" cap="none" dirty="0">
                <a:solidFill>
                  <a:schemeClr val="dk1"/>
                </a:solidFill>
                <a:latin typeface="+mn-lt"/>
                <a:sym typeface="Arial"/>
              </a:rPr>
              <a:t> y </a:t>
            </a:r>
            <a:r>
              <a:rPr lang="en-US" i="0" u="none" strike="noStrike" cap="none" dirty="0" err="1">
                <a:solidFill>
                  <a:schemeClr val="dk1"/>
                </a:solidFill>
                <a:latin typeface="+mn-lt"/>
                <a:sym typeface="Arial"/>
              </a:rPr>
              <a:t>enviar</a:t>
            </a:r>
            <a:r>
              <a:rPr lang="en-US" i="0" u="none" strike="noStrike" cap="none" dirty="0">
                <a:solidFill>
                  <a:schemeClr val="dk1"/>
                </a:solidFill>
                <a:latin typeface="+mn-lt"/>
                <a:sym typeface="Arial"/>
              </a:rPr>
              <a:t> el </a:t>
            </a:r>
            <a:r>
              <a:rPr lang="en-US" i="0" u="none" strike="noStrike" cap="none" dirty="0" err="1">
                <a:solidFill>
                  <a:schemeClr val="dk1"/>
                </a:solidFill>
                <a:latin typeface="+mn-lt"/>
                <a:sym typeface="Arial"/>
              </a:rPr>
              <a:t>mensaje</a:t>
            </a:r>
            <a:r>
              <a:rPr lang="en-US" i="0" u="none" strike="noStrike" cap="none" dirty="0">
                <a:solidFill>
                  <a:schemeClr val="dk1"/>
                </a:solidFill>
                <a:latin typeface="+mn-lt"/>
                <a:sym typeface="Arial"/>
              </a:rPr>
              <a:t>. No </a:t>
            </a:r>
            <a:r>
              <a:rPr lang="en-US" i="0" u="none" strike="noStrike" cap="none" dirty="0" err="1">
                <a:solidFill>
                  <a:schemeClr val="dk1"/>
                </a:solidFill>
                <a:latin typeface="+mn-lt"/>
                <a:sym typeface="Arial"/>
              </a:rPr>
              <a:t>conoces</a:t>
            </a:r>
            <a:r>
              <a:rPr lang="en-US" i="0" u="none" strike="noStrike" cap="none" dirty="0">
                <a:solidFill>
                  <a:schemeClr val="dk1"/>
                </a:solidFill>
                <a:latin typeface="+mn-lt"/>
                <a:sym typeface="Arial"/>
              </a:rPr>
              <a:t> el </a:t>
            </a:r>
            <a:r>
              <a:rPr lang="en-US" i="0" u="none" strike="noStrike" cap="none" dirty="0" err="1">
                <a:solidFill>
                  <a:schemeClr val="dk1"/>
                </a:solidFill>
                <a:latin typeface="+mn-lt"/>
                <a:sym typeface="Arial"/>
              </a:rPr>
              <a:t>procesamiento</a:t>
            </a:r>
            <a:r>
              <a:rPr lang="en-US" i="0" u="none" strike="noStrike" cap="none" dirty="0">
                <a:solidFill>
                  <a:schemeClr val="dk1"/>
                </a:solidFill>
                <a:latin typeface="+mn-lt"/>
                <a:sym typeface="Arial"/>
              </a:rPr>
              <a:t> </a:t>
            </a:r>
            <a:r>
              <a:rPr lang="en-US" i="0" u="none" strike="noStrike" cap="none" dirty="0" err="1">
                <a:solidFill>
                  <a:schemeClr val="dk1"/>
                </a:solidFill>
                <a:latin typeface="+mn-lt"/>
                <a:sym typeface="Arial"/>
              </a:rPr>
              <a:t>interno</a:t>
            </a:r>
            <a:r>
              <a:rPr lang="en-US" i="0" u="none" strike="noStrike" cap="none" dirty="0">
                <a:solidFill>
                  <a:schemeClr val="dk1"/>
                </a:solidFill>
                <a:latin typeface="+mn-lt"/>
                <a:sym typeface="Arial"/>
              </a:rPr>
              <a:t> </a:t>
            </a:r>
            <a:r>
              <a:rPr lang="en-US" i="0" u="none" strike="noStrike" cap="none" dirty="0" err="1">
                <a:solidFill>
                  <a:schemeClr val="dk1"/>
                </a:solidFill>
                <a:latin typeface="+mn-lt"/>
                <a:sym typeface="Arial"/>
              </a:rPr>
              <a:t>sobre</a:t>
            </a:r>
            <a:r>
              <a:rPr lang="en-US" i="0" u="none" strike="noStrike" cap="none" dirty="0">
                <a:solidFill>
                  <a:schemeClr val="dk1"/>
                </a:solidFill>
                <a:latin typeface="+mn-lt"/>
                <a:sym typeface="Arial"/>
              </a:rPr>
              <a:t> la </a:t>
            </a:r>
            <a:r>
              <a:rPr lang="en-US" i="0" u="none" strike="noStrike" cap="none" dirty="0" err="1">
                <a:solidFill>
                  <a:schemeClr val="dk1"/>
                </a:solidFill>
                <a:latin typeface="+mn-lt"/>
                <a:sym typeface="Arial"/>
              </a:rPr>
              <a:t>entrega</a:t>
            </a:r>
            <a:r>
              <a:rPr lang="en-US" i="0" u="none" strike="noStrike" cap="none" dirty="0">
                <a:solidFill>
                  <a:schemeClr val="dk1"/>
                </a:solidFill>
                <a:latin typeface="+mn-lt"/>
                <a:sym typeface="Arial"/>
              </a:rPr>
              <a:t> de </a:t>
            </a:r>
            <a:r>
              <a:rPr lang="en-US" i="0" u="none" strike="noStrike" cap="none" dirty="0" err="1">
                <a:solidFill>
                  <a:schemeClr val="dk1"/>
                </a:solidFill>
                <a:latin typeface="+mn-lt"/>
                <a:sym typeface="Arial"/>
              </a:rPr>
              <a:t>mensajes</a:t>
            </a:r>
            <a:r>
              <a:rPr lang="en-US" i="0" u="none" strike="noStrike" cap="none" dirty="0">
                <a:solidFill>
                  <a:schemeClr val="dk1"/>
                </a:solidFill>
                <a:latin typeface="+mn-lt"/>
                <a:sym typeface="Arial"/>
              </a:rPr>
              <a:t>.</a:t>
            </a:r>
            <a:endParaRPr i="0" u="none" strike="noStrike" cap="none" dirty="0">
              <a:solidFill>
                <a:schemeClr val="dk1"/>
              </a:solidFill>
              <a:latin typeface="+mn-lt"/>
              <a:sym typeface="Arial"/>
            </a:endParaRP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r>
              <a:rPr lang="en-US" sz="2000" b="0" i="0" u="none" strike="noStrike" cap="none" dirty="0" err="1">
                <a:solidFill>
                  <a:schemeClr val="dk1"/>
                </a:solidFill>
                <a:latin typeface="+mn-lt"/>
                <a:sym typeface="Arial Narrow"/>
              </a:rPr>
              <a:t>Abstracción</a:t>
            </a:r>
            <a:r>
              <a:rPr lang="en-US" sz="2000" b="0" i="0" u="none" strike="noStrike" cap="none" dirty="0">
                <a:solidFill>
                  <a:schemeClr val="dk1"/>
                </a:solidFill>
                <a:latin typeface="+mn-lt"/>
                <a:sym typeface="Arial Narrow"/>
              </a:rPr>
              <a:t> le </a:t>
            </a:r>
            <a:r>
              <a:rPr lang="en-US" sz="2000" b="0" i="0" u="none" strike="noStrike" cap="none" dirty="0" err="1">
                <a:solidFill>
                  <a:schemeClr val="dk1"/>
                </a:solidFill>
                <a:latin typeface="+mn-lt"/>
                <a:sym typeface="Arial Narrow"/>
              </a:rPr>
              <a:t>permite</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centrarse</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en</a:t>
            </a:r>
            <a:r>
              <a:rPr lang="en-US" sz="2000" b="0" i="0" u="none" strike="noStrike" cap="none" dirty="0">
                <a:solidFill>
                  <a:schemeClr val="dk1"/>
                </a:solidFill>
                <a:latin typeface="+mn-lt"/>
                <a:sym typeface="Arial Narrow"/>
              </a:rPr>
              <a:t> lo que </a:t>
            </a:r>
            <a:r>
              <a:rPr lang="en-US" sz="2000" b="0" i="0" u="none" strike="noStrike" cap="none" dirty="0" err="1">
                <a:solidFill>
                  <a:schemeClr val="dk1"/>
                </a:solidFill>
                <a:latin typeface="+mn-lt"/>
                <a:sym typeface="Arial Narrow"/>
              </a:rPr>
              <a:t>hace</a:t>
            </a:r>
            <a:r>
              <a:rPr lang="en-US" sz="2000" b="0" i="0" u="none" strike="noStrike" cap="none" dirty="0">
                <a:solidFill>
                  <a:schemeClr val="dk1"/>
                </a:solidFill>
                <a:latin typeface="+mn-lt"/>
                <a:sym typeface="Arial Narrow"/>
              </a:rPr>
              <a:t> el </a:t>
            </a:r>
            <a:r>
              <a:rPr lang="en-US" sz="2000" b="0" i="0" u="none" strike="noStrike" cap="none" dirty="0" err="1">
                <a:solidFill>
                  <a:schemeClr val="dk1"/>
                </a:solidFill>
                <a:latin typeface="+mn-lt"/>
                <a:sym typeface="Arial Narrow"/>
              </a:rPr>
              <a:t>objeto</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en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lugar</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cómo</a:t>
            </a:r>
            <a:r>
              <a:rPr lang="en-US" sz="2000" b="0" i="0" u="none" strike="noStrike" cap="none" dirty="0">
                <a:solidFill>
                  <a:schemeClr val="dk1"/>
                </a:solidFill>
                <a:latin typeface="+mn-lt"/>
                <a:sym typeface="Arial Narrow"/>
              </a:rPr>
              <a:t> lo </a:t>
            </a:r>
            <a:r>
              <a:rPr lang="en-US" sz="2000" b="0" i="0" u="none" strike="noStrike" cap="none" dirty="0" err="1">
                <a:solidFill>
                  <a:schemeClr val="dk1"/>
                </a:solidFill>
                <a:latin typeface="+mn-lt"/>
                <a:sym typeface="Arial Narrow"/>
              </a:rPr>
              <a:t>hace</a:t>
            </a:r>
            <a:r>
              <a:rPr lang="en-US" sz="2000" b="0" i="0" u="none" strike="noStrike" cap="none" dirty="0">
                <a:solidFill>
                  <a:schemeClr val="dk1"/>
                </a:solidFill>
                <a:latin typeface="+mn-lt"/>
                <a:sym typeface="Arial Narrow"/>
              </a:rPr>
              <a:t>.</a:t>
            </a:r>
            <a:endParaRPr b="0" dirty="0">
              <a:latin typeface="+mn-lt"/>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dirty="0">
              <a:solidFill>
                <a:schemeClr val="dk1"/>
              </a:solidFill>
              <a:latin typeface="+mn-lt"/>
              <a:sym typeface="Arial Narrow"/>
            </a:endParaRP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r>
              <a:rPr lang="en-US" sz="2000" b="0" i="0" u="none" strike="noStrike" cap="none" dirty="0" err="1">
                <a:solidFill>
                  <a:schemeClr val="dk1"/>
                </a:solidFill>
                <a:latin typeface="+mn-lt"/>
                <a:sym typeface="Arial Narrow"/>
              </a:rPr>
              <a:t>En</a:t>
            </a:r>
            <a:r>
              <a:rPr lang="en-US" sz="2000" b="0" i="0" u="none" strike="noStrike" cap="none" dirty="0">
                <a:solidFill>
                  <a:schemeClr val="dk1"/>
                </a:solidFill>
                <a:latin typeface="+mn-lt"/>
                <a:sym typeface="Arial Narrow"/>
              </a:rPr>
              <a:t> Java se </a:t>
            </a:r>
            <a:r>
              <a:rPr lang="en-US" sz="2000" b="0" i="0" u="none" strike="noStrike" cap="none" dirty="0" err="1">
                <a:solidFill>
                  <a:schemeClr val="dk1"/>
                </a:solidFill>
                <a:latin typeface="+mn-lt"/>
                <a:sym typeface="Arial Narrow"/>
              </a:rPr>
              <a:t>pueden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lograr</a:t>
            </a:r>
            <a:r>
              <a:rPr lang="en-US" sz="2000" b="0" i="0" u="none" strike="noStrike" cap="none" dirty="0">
                <a:solidFill>
                  <a:schemeClr val="dk1"/>
                </a:solidFill>
                <a:latin typeface="+mn-lt"/>
                <a:sym typeface="Arial Narrow"/>
              </a:rPr>
              <a:t> la </a:t>
            </a:r>
            <a:r>
              <a:rPr lang="en-US" sz="2000" b="0" i="0" u="none" strike="noStrike" cap="none" dirty="0" err="1">
                <a:solidFill>
                  <a:schemeClr val="dk1"/>
                </a:solidFill>
                <a:latin typeface="+mn-lt"/>
                <a:sym typeface="Arial Narrow"/>
              </a:rPr>
              <a:t>abstracción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usando</a:t>
            </a:r>
            <a:endParaRPr b="0" dirty="0">
              <a:latin typeface="+mn-lt"/>
            </a:endParaRPr>
          </a:p>
          <a:p>
            <a:pPr marL="1106424" lvl="3" indent="-192024">
              <a:buSzPts val="2000"/>
              <a:buFont typeface="Arial"/>
              <a:buChar char="▪"/>
            </a:pPr>
            <a:r>
              <a:rPr lang="en-US" i="0" u="none" strike="noStrike" cap="none" dirty="0">
                <a:solidFill>
                  <a:schemeClr val="dk1"/>
                </a:solidFill>
                <a:latin typeface="+mn-lt"/>
                <a:sym typeface="Arial"/>
              </a:rPr>
              <a:t>Interfaces</a:t>
            </a:r>
            <a:endParaRPr dirty="0">
              <a:latin typeface="+mn-lt"/>
            </a:endParaRPr>
          </a:p>
          <a:p>
            <a:pPr marL="1106424" lvl="3" indent="-192024">
              <a:buSzPts val="2000"/>
              <a:buFont typeface="Arial"/>
              <a:buChar char="▪"/>
            </a:pPr>
            <a:r>
              <a:rPr lang="en-US" i="0" u="none" strike="noStrike" cap="none" dirty="0" err="1">
                <a:solidFill>
                  <a:schemeClr val="dk1"/>
                </a:solidFill>
                <a:latin typeface="+mn-lt"/>
                <a:sym typeface="Arial"/>
              </a:rPr>
              <a:t>Clases</a:t>
            </a:r>
            <a:r>
              <a:rPr lang="en-US" i="0" u="none" strike="noStrike" cap="none" dirty="0">
                <a:solidFill>
                  <a:schemeClr val="dk1"/>
                </a:solidFill>
                <a:latin typeface="+mn-lt"/>
                <a:sym typeface="Arial"/>
              </a:rPr>
              <a:t> </a:t>
            </a:r>
            <a:r>
              <a:rPr lang="en-US" i="0" u="none" strike="noStrike" cap="none" dirty="0" err="1">
                <a:solidFill>
                  <a:schemeClr val="dk1"/>
                </a:solidFill>
                <a:latin typeface="+mn-lt"/>
                <a:sym typeface="Arial"/>
              </a:rPr>
              <a:t>abstractas</a:t>
            </a:r>
            <a:endParaRPr dirty="0">
              <a:latin typeface="+mn-lt"/>
            </a:endParaRPr>
          </a:p>
        </p:txBody>
      </p:sp>
      <p:sp>
        <p:nvSpPr>
          <p:cNvPr id="1328" name="Shape 1328"/>
          <p:cNvSpPr txBox="1">
            <a:spLocks noGrp="1"/>
          </p:cNvSpPr>
          <p:nvPr>
            <p:ph type="title" idx="4294967295"/>
          </p:nvPr>
        </p:nvSpPr>
        <p:spPr>
          <a:xfrm>
            <a:off x="592282" y="573741"/>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Abstracción</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en</a:t>
            </a:r>
            <a:r>
              <a:rPr lang="en-US" sz="3000" b="1" i="0" u="none" strike="noStrike" cap="none" dirty="0">
                <a:solidFill>
                  <a:schemeClr val="dk1"/>
                </a:solidFill>
                <a:latin typeface="Arial"/>
                <a:ea typeface="Arial"/>
                <a:cs typeface="Arial"/>
                <a:sym typeface="Arial"/>
              </a:rPr>
              <a:t> Java</a:t>
            </a:r>
            <a:endParaRPr sz="3000" b="1" i="0" u="none" strike="noStrike" cap="none" dirty="0">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Shape 1333"/>
          <p:cNvSpPr txBox="1">
            <a:spLocks noGrp="1"/>
          </p:cNvSpPr>
          <p:nvPr>
            <p:ph type="body" idx="1"/>
          </p:nvPr>
        </p:nvSpPr>
        <p:spPr>
          <a:xfrm>
            <a:off x="674121" y="1079294"/>
            <a:ext cx="7877598" cy="3285593"/>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panose="020B0604020202020204" pitchFamily="34" charset="0"/>
              <a:buChar char="•"/>
            </a:pPr>
            <a:r>
              <a:rPr lang="en-US" sz="2000" b="0" i="0" u="none" strike="noStrike" cap="none" dirty="0" err="1">
                <a:solidFill>
                  <a:schemeClr val="dk1"/>
                </a:solidFill>
                <a:latin typeface="+mn-lt"/>
                <a:sym typeface="Arial Narrow"/>
              </a:rPr>
              <a:t>Una</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interfaz</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es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una</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plantilla</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una</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clase</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Es</a:t>
            </a:r>
            <a:r>
              <a:rPr lang="en-US" sz="2000" b="0" i="0" u="none" strike="noStrike" cap="none" dirty="0">
                <a:solidFill>
                  <a:schemeClr val="dk1"/>
                </a:solidFill>
                <a:latin typeface="+mn-lt"/>
                <a:sym typeface="Arial Narrow"/>
              </a:rPr>
              <a:t> un </a:t>
            </a:r>
            <a:r>
              <a:rPr lang="en-US" sz="2000" b="0" i="0" u="none" strike="noStrike" cap="none" dirty="0" err="1">
                <a:solidFill>
                  <a:schemeClr val="dk1"/>
                </a:solidFill>
                <a:latin typeface="+mn-lt"/>
                <a:sym typeface="Arial Narrow"/>
              </a:rPr>
              <a:t>mecanismo</a:t>
            </a:r>
            <a:r>
              <a:rPr lang="en-US" sz="2000" b="0" i="0" u="none" strike="noStrike" cap="none" dirty="0">
                <a:solidFill>
                  <a:schemeClr val="dk1"/>
                </a:solidFill>
                <a:latin typeface="+mn-lt"/>
                <a:sym typeface="Arial Narrow"/>
              </a:rPr>
              <a:t> para </a:t>
            </a:r>
            <a:r>
              <a:rPr lang="en-US" sz="2000" b="0" i="0" u="none" strike="noStrike" cap="none" dirty="0" err="1">
                <a:solidFill>
                  <a:schemeClr val="dk1"/>
                </a:solidFill>
                <a:latin typeface="+mn-lt"/>
                <a:sym typeface="Arial Narrow"/>
              </a:rPr>
              <a:t>lograr</a:t>
            </a:r>
            <a:r>
              <a:rPr lang="en-US" sz="2000" b="0" i="0" u="none" strike="noStrike" cap="none" dirty="0">
                <a:solidFill>
                  <a:schemeClr val="dk1"/>
                </a:solidFill>
                <a:latin typeface="+mn-lt"/>
                <a:sym typeface="Arial Narrow"/>
              </a:rPr>
              <a:t> la </a:t>
            </a:r>
            <a:r>
              <a:rPr lang="en-US" sz="2000" b="0" i="0" u="none" strike="noStrike" cap="none" dirty="0" err="1">
                <a:solidFill>
                  <a:schemeClr val="dk1"/>
                </a:solidFill>
                <a:latin typeface="+mn-lt"/>
                <a:sym typeface="Arial Narrow"/>
              </a:rPr>
              <a:t>abstracción</a:t>
            </a:r>
            <a:r>
              <a:rPr lang="en-US" sz="2000" b="0" i="0" u="none" strike="noStrike" cap="none" dirty="0">
                <a:solidFill>
                  <a:schemeClr val="dk1"/>
                </a:solidFill>
                <a:latin typeface="+mn-lt"/>
                <a:sym typeface="Arial Narrow"/>
              </a:rPr>
              <a:t>. </a:t>
            </a:r>
            <a:endParaRPr b="0" dirty="0">
              <a:latin typeface="+mn-lt"/>
            </a:endParaRP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r>
              <a:rPr lang="en-US" sz="2000" b="0" i="0" u="none" strike="noStrike" cap="none" dirty="0" err="1">
                <a:solidFill>
                  <a:schemeClr val="dk1"/>
                </a:solidFill>
                <a:latin typeface="+mn-lt"/>
                <a:sym typeface="Arial Narrow"/>
              </a:rPr>
              <a:t>Tiene</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constantes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estáticas</a:t>
            </a:r>
            <a:r>
              <a:rPr lang="en-US" sz="2000" b="0" i="0" u="none" strike="noStrike" cap="none" dirty="0">
                <a:solidFill>
                  <a:schemeClr val="dk1"/>
                </a:solidFill>
                <a:latin typeface="+mn-lt"/>
                <a:sym typeface="Arial Narrow"/>
              </a:rPr>
              <a:t> y </a:t>
            </a:r>
            <a:r>
              <a:rPr lang="en-US" sz="2000" b="0" i="0" u="none" strike="noStrike" cap="none" dirty="0" err="1">
                <a:solidFill>
                  <a:schemeClr val="dk1"/>
                </a:solidFill>
                <a:latin typeface="+mn-lt"/>
                <a:sym typeface="Arial Narrow"/>
              </a:rPr>
              <a:t>métodos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abstractos</a:t>
            </a:r>
            <a:r>
              <a:rPr lang="en-US" sz="2000" b="0" i="0" u="none" strike="noStrike" cap="none" dirty="0">
                <a:solidFill>
                  <a:schemeClr val="dk1"/>
                </a:solidFill>
                <a:latin typeface="+mn-lt"/>
                <a:sym typeface="Arial Narrow"/>
              </a:rPr>
              <a:t>.</a:t>
            </a:r>
            <a:endParaRPr b="0" dirty="0">
              <a:latin typeface="+mn-lt"/>
            </a:endParaRP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r>
              <a:rPr lang="en-US" sz="2000" b="0" i="0" u="none" strike="noStrike" cap="none" dirty="0">
                <a:solidFill>
                  <a:schemeClr val="dk1"/>
                </a:solidFill>
                <a:latin typeface="+mn-lt"/>
                <a:sym typeface="Arial Narrow"/>
              </a:rPr>
              <a:t>Las interfaces </a:t>
            </a:r>
            <a:r>
              <a:rPr lang="en-US" sz="2000" b="0" i="0" u="none" strike="noStrike" cap="none" dirty="0" err="1">
                <a:solidFill>
                  <a:schemeClr val="dk1"/>
                </a:solidFill>
                <a:latin typeface="+mn-lt"/>
                <a:sym typeface="Arial Narrow"/>
              </a:rPr>
              <a:t>serán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implementadas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por</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clases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concretas</a:t>
            </a:r>
            <a:endParaRPr b="0" dirty="0">
              <a:latin typeface="+mn-lt"/>
            </a:endParaRP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r>
              <a:rPr lang="en-US" sz="2000" b="0" i="0" u="none" strike="noStrike" cap="none" dirty="0" err="1">
                <a:solidFill>
                  <a:schemeClr val="dk1"/>
                </a:solidFill>
                <a:latin typeface="+mn-lt"/>
                <a:sym typeface="Arial Narrow"/>
              </a:rPr>
              <a:t>Porqué</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usar</a:t>
            </a:r>
            <a:r>
              <a:rPr lang="en-US" sz="2000" b="0" i="0" u="none" strike="noStrike" cap="none" dirty="0">
                <a:solidFill>
                  <a:schemeClr val="dk1"/>
                </a:solidFill>
                <a:latin typeface="+mn-lt"/>
                <a:sym typeface="Arial Narrow"/>
              </a:rPr>
              <a:t> interfaces:</a:t>
            </a:r>
            <a:endParaRPr b="0" dirty="0">
              <a:latin typeface="+mn-lt"/>
            </a:endParaRPr>
          </a:p>
          <a:p>
            <a:pPr marL="1106424" lvl="3" indent="-192024">
              <a:buSzPts val="2000"/>
              <a:buFont typeface="Arial"/>
              <a:buChar char="▪"/>
            </a:pPr>
            <a:r>
              <a:rPr lang="en-US" b="0" i="0" u="none" strike="noStrike" cap="none" dirty="0">
                <a:solidFill>
                  <a:schemeClr val="dk1"/>
                </a:solidFill>
                <a:latin typeface="+mn-lt"/>
                <a:sym typeface="Arial"/>
              </a:rPr>
              <a:t>Para </a:t>
            </a:r>
            <a:r>
              <a:rPr lang="en-US" b="0" i="0" u="none" strike="noStrike" cap="none" dirty="0" err="1">
                <a:solidFill>
                  <a:schemeClr val="dk1"/>
                </a:solidFill>
                <a:latin typeface="+mn-lt"/>
                <a:sym typeface="Arial"/>
              </a:rPr>
              <a:t>lograr</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abstracción</a:t>
            </a:r>
            <a:r>
              <a:rPr lang="en-US" b="0" i="0" u="none" strike="noStrike" cap="none" dirty="0">
                <a:solidFill>
                  <a:schemeClr val="dk1"/>
                </a:solidFill>
                <a:latin typeface="+mn-lt"/>
                <a:sym typeface="Arial"/>
              </a:rPr>
              <a:t>.</a:t>
            </a:r>
            <a:endParaRPr dirty="0">
              <a:latin typeface="+mn-lt"/>
            </a:endParaRPr>
          </a:p>
          <a:p>
            <a:pPr marL="1106424" lvl="3" indent="-192024">
              <a:buSzPts val="2000"/>
              <a:buFont typeface="Arial"/>
              <a:buChar char="▪"/>
            </a:pPr>
            <a:r>
              <a:rPr lang="en-US" b="0" i="0" u="none" strike="noStrike" cap="none" dirty="0">
                <a:solidFill>
                  <a:schemeClr val="dk1"/>
                </a:solidFill>
                <a:latin typeface="+mn-lt"/>
                <a:sym typeface="Arial"/>
              </a:rPr>
              <a:t>Mediante interface </a:t>
            </a:r>
            <a:r>
              <a:rPr lang="en-US" b="0" i="0" u="none" strike="noStrike" cap="none" dirty="0" err="1">
                <a:solidFill>
                  <a:schemeClr val="dk1"/>
                </a:solidFill>
                <a:latin typeface="+mn-lt"/>
                <a:sym typeface="Arial"/>
              </a:rPr>
              <a:t>podemos</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implementar</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herencia</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múltiple</a:t>
            </a:r>
            <a:r>
              <a:rPr lang="en-US" b="0" i="0" u="none" strike="noStrike" cap="none" dirty="0">
                <a:solidFill>
                  <a:schemeClr val="dk1"/>
                </a:solidFill>
                <a:latin typeface="+mn-lt"/>
                <a:sym typeface="Arial"/>
              </a:rPr>
              <a:t>.</a:t>
            </a:r>
            <a:endParaRPr dirty="0">
              <a:latin typeface="+mn-lt"/>
            </a:endParaRPr>
          </a:p>
          <a:p>
            <a:pPr marL="1106424" lvl="3" indent="-192024">
              <a:buSzPts val="2000"/>
              <a:buFont typeface="Arial"/>
              <a:buChar char="▪"/>
            </a:pPr>
            <a:r>
              <a:rPr lang="en-US" b="0" i="0" u="none" strike="noStrike" cap="none" dirty="0">
                <a:solidFill>
                  <a:schemeClr val="dk1"/>
                </a:solidFill>
                <a:latin typeface="+mn-lt"/>
                <a:sym typeface="Arial"/>
              </a:rPr>
              <a:t>Para </a:t>
            </a:r>
            <a:r>
              <a:rPr lang="en-US" b="0" i="0" u="none" strike="noStrike" cap="none" dirty="0" err="1">
                <a:solidFill>
                  <a:schemeClr val="dk1"/>
                </a:solidFill>
                <a:latin typeface="+mn-lt"/>
                <a:sym typeface="Arial"/>
              </a:rPr>
              <a:t>limitar</a:t>
            </a:r>
            <a:r>
              <a:rPr lang="en-US" b="0" i="0" u="none" strike="noStrike" cap="none" dirty="0">
                <a:solidFill>
                  <a:schemeClr val="dk1"/>
                </a:solidFill>
                <a:latin typeface="+mn-lt"/>
                <a:sym typeface="Arial"/>
              </a:rPr>
              <a:t> el </a:t>
            </a:r>
            <a:r>
              <a:rPr lang="en-US" b="0" i="0" u="none" strike="noStrike" cap="none" dirty="0" err="1">
                <a:solidFill>
                  <a:schemeClr val="dk1"/>
                </a:solidFill>
                <a:latin typeface="+mn-lt"/>
                <a:sym typeface="Arial"/>
              </a:rPr>
              <a:t>acoplamiento</a:t>
            </a:r>
            <a:r>
              <a:rPr lang="en-US" b="0" i="0" u="none" strike="noStrike" cap="none" dirty="0">
                <a:solidFill>
                  <a:schemeClr val="dk1"/>
                </a:solidFill>
                <a:latin typeface="+mn-lt"/>
                <a:sym typeface="Arial"/>
              </a:rPr>
              <a:t> (loose coupling).</a:t>
            </a:r>
            <a:endParaRPr dirty="0">
              <a:latin typeface="+mn-lt"/>
            </a:endParaRPr>
          </a:p>
        </p:txBody>
      </p:sp>
      <p:sp>
        <p:nvSpPr>
          <p:cNvPr id="1334" name="Shape 1334"/>
          <p:cNvSpPr txBox="1">
            <a:spLocks noGrp="1"/>
          </p:cNvSpPr>
          <p:nvPr>
            <p:ph type="title" idx="4294967295"/>
          </p:nvPr>
        </p:nvSpPr>
        <p:spPr>
          <a:xfrm>
            <a:off x="550719" y="44618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Interfaces</a:t>
            </a:r>
            <a:endParaRPr sz="3000" b="1" i="0" u="none" strike="noStrike" cap="none" dirty="0">
              <a:solidFill>
                <a:schemeClr val="dk1"/>
              </a:solidFill>
              <a:latin typeface="Arial"/>
              <a:ea typeface="Arial"/>
              <a:cs typeface="Arial"/>
              <a:sym typeface="Arial"/>
            </a:endParaRPr>
          </a:p>
        </p:txBody>
      </p:sp>
      <p:sp>
        <p:nvSpPr>
          <p:cNvPr id="1335" name="Shape 1335"/>
          <p:cNvSpPr/>
          <p:nvPr/>
        </p:nvSpPr>
        <p:spPr>
          <a:xfrm>
            <a:off x="1523947" y="3791146"/>
            <a:ext cx="2418692" cy="175392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dirty="0">
                <a:solidFill>
                  <a:srgbClr val="006699"/>
                </a:solidFill>
                <a:latin typeface="Monda"/>
                <a:ea typeface="Monda"/>
                <a:cs typeface="Monda"/>
                <a:sym typeface="Monda"/>
              </a:rPr>
              <a:t>Interface</a:t>
            </a:r>
            <a:r>
              <a:rPr lang="en-US" sz="1800" dirty="0">
                <a:solidFill>
                  <a:srgbClr val="000000"/>
                </a:solidFill>
                <a:latin typeface="Monda"/>
                <a:ea typeface="Monda"/>
                <a:cs typeface="Monda"/>
                <a:sym typeface="Monda"/>
              </a:rPr>
              <a:t> A{</a:t>
            </a:r>
            <a:endParaRPr dirty="0"/>
          </a:p>
          <a:p>
            <a:pPr marL="457152" marR="0" lvl="1" indent="0" algn="just" rtl="0">
              <a:spcBef>
                <a:spcPts val="0"/>
              </a:spcBef>
              <a:spcAft>
                <a:spcPts val="0"/>
              </a:spcAft>
              <a:buNone/>
            </a:pPr>
            <a:r>
              <a:rPr lang="en-US" sz="1800" b="0" i="0" u="none" strike="noStrike" cap="none" dirty="0" err="1">
                <a:solidFill>
                  <a:srgbClr val="000000"/>
                </a:solidFill>
                <a:latin typeface="Monda"/>
                <a:ea typeface="Monda"/>
                <a:cs typeface="Monda"/>
                <a:sym typeface="Monda"/>
              </a:rPr>
              <a:t>method_name</a:t>
            </a:r>
            <a:r>
              <a:rPr lang="en-US" sz="1800" b="0" i="0" u="none" strike="noStrike" cap="none" dirty="0">
                <a:solidFill>
                  <a:srgbClr val="000000"/>
                </a:solidFill>
                <a:latin typeface="Monda"/>
                <a:ea typeface="Monda"/>
                <a:cs typeface="Monda"/>
                <a:sym typeface="Monda"/>
              </a:rPr>
              <a:t>();</a:t>
            </a:r>
            <a:endParaRPr dirty="0"/>
          </a:p>
          <a:p>
            <a:pPr marL="457152" marR="0" lvl="1" indent="0" algn="just" rtl="0">
              <a:spcBef>
                <a:spcPts val="0"/>
              </a:spcBef>
              <a:spcAft>
                <a:spcPts val="0"/>
              </a:spcAft>
              <a:buNone/>
            </a:pPr>
            <a:r>
              <a:rPr lang="en-US" sz="1800" b="0" i="0" u="none" strike="noStrike" cap="none" dirty="0" err="1">
                <a:solidFill>
                  <a:srgbClr val="000000"/>
                </a:solidFill>
                <a:latin typeface="Monda"/>
                <a:ea typeface="Monda"/>
                <a:cs typeface="Monda"/>
                <a:sym typeface="Monda"/>
              </a:rPr>
              <a:t>method_name</a:t>
            </a:r>
            <a:r>
              <a:rPr lang="en-US" sz="1800" b="0" i="0" u="none" strike="noStrike" cap="none" dirty="0">
                <a:solidFill>
                  <a:srgbClr val="000000"/>
                </a:solidFill>
                <a:latin typeface="Monda"/>
                <a:ea typeface="Monda"/>
                <a:cs typeface="Monda"/>
                <a:sym typeface="Monda"/>
              </a:rPr>
              <a:t>();</a:t>
            </a:r>
            <a:endParaRPr dirty="0"/>
          </a:p>
          <a:p>
            <a:pPr marL="457152" marR="0" lvl="1" indent="0" algn="just" rtl="0">
              <a:spcBef>
                <a:spcPts val="0"/>
              </a:spcBef>
              <a:spcAft>
                <a:spcPts val="0"/>
              </a:spcAft>
              <a:buNone/>
            </a:pPr>
            <a:r>
              <a:rPr lang="en-US" sz="1800" b="0" i="0" u="none" strike="noStrike" cap="none" dirty="0" err="1">
                <a:solidFill>
                  <a:srgbClr val="000000"/>
                </a:solidFill>
                <a:latin typeface="Monda"/>
                <a:ea typeface="Monda"/>
                <a:cs typeface="Monda"/>
                <a:sym typeface="Monda"/>
              </a:rPr>
              <a:t>method_name</a:t>
            </a:r>
            <a:r>
              <a:rPr lang="en-US" sz="1800" b="0" i="0" u="none" strike="noStrike" cap="none" dirty="0">
                <a:solidFill>
                  <a:srgbClr val="000000"/>
                </a:solidFill>
                <a:latin typeface="Monda"/>
                <a:ea typeface="Monda"/>
                <a:cs typeface="Monda"/>
                <a:sym typeface="Monda"/>
              </a:rPr>
              <a:t>();</a:t>
            </a:r>
            <a:endParaRPr dirty="0"/>
          </a:p>
          <a:p>
            <a:pPr marL="457152" marR="0" lvl="1" indent="0" algn="just" rtl="0">
              <a:spcBef>
                <a:spcPts val="0"/>
              </a:spcBef>
              <a:spcAft>
                <a:spcPts val="0"/>
              </a:spcAft>
              <a:buNone/>
            </a:pPr>
            <a:r>
              <a:rPr lang="en-US" sz="1800" b="0" i="0" u="none" strike="noStrike" cap="none" dirty="0">
                <a:solidFill>
                  <a:srgbClr val="000000"/>
                </a:solidFill>
                <a:latin typeface="Monda"/>
                <a:ea typeface="Monda"/>
                <a:cs typeface="Monda"/>
                <a:sym typeface="Monda"/>
              </a:rPr>
              <a:t>…</a:t>
            </a:r>
            <a:endParaRPr dirty="0"/>
          </a:p>
          <a:p>
            <a:pPr marL="0" marR="0" lvl="0" indent="0" algn="just" rtl="0">
              <a:spcBef>
                <a:spcPts val="0"/>
              </a:spcBef>
              <a:spcAft>
                <a:spcPts val="0"/>
              </a:spcAft>
              <a:buNone/>
            </a:pPr>
            <a:r>
              <a:rPr lang="en-US" sz="1800" dirty="0">
                <a:solidFill>
                  <a:srgbClr val="000000"/>
                </a:solidFill>
                <a:latin typeface="Monda"/>
                <a:ea typeface="Monda"/>
                <a:cs typeface="Monda"/>
                <a:sym typeface="Monda"/>
              </a:rPr>
              <a:t>}  </a:t>
            </a:r>
            <a:endParaRPr dirty="0"/>
          </a:p>
        </p:txBody>
      </p:sp>
      <p:sp>
        <p:nvSpPr>
          <p:cNvPr id="1336" name="Shape 1336"/>
          <p:cNvSpPr/>
          <p:nvPr/>
        </p:nvSpPr>
        <p:spPr>
          <a:xfrm>
            <a:off x="4792465" y="3929613"/>
            <a:ext cx="2697679" cy="147698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dirty="0">
                <a:solidFill>
                  <a:srgbClr val="006699"/>
                </a:solidFill>
                <a:latin typeface="Monda"/>
                <a:ea typeface="Monda"/>
                <a:cs typeface="Monda"/>
                <a:sym typeface="Monda"/>
              </a:rPr>
              <a:t>Class </a:t>
            </a:r>
            <a:r>
              <a:rPr lang="en-US" sz="1800" dirty="0">
                <a:solidFill>
                  <a:srgbClr val="000000"/>
                </a:solidFill>
                <a:latin typeface="Monda"/>
                <a:ea typeface="Monda"/>
                <a:cs typeface="Monda"/>
                <a:sym typeface="Monda"/>
              </a:rPr>
              <a:t>B </a:t>
            </a:r>
            <a:r>
              <a:rPr lang="en-US" sz="1800" b="1" dirty="0">
                <a:solidFill>
                  <a:srgbClr val="006699"/>
                </a:solidFill>
                <a:latin typeface="Monda"/>
                <a:ea typeface="Monda"/>
                <a:cs typeface="Monda"/>
                <a:sym typeface="Monda"/>
              </a:rPr>
              <a:t>implements</a:t>
            </a:r>
            <a:r>
              <a:rPr lang="en-US" sz="1800" dirty="0">
                <a:solidFill>
                  <a:srgbClr val="000000"/>
                </a:solidFill>
                <a:latin typeface="Monda"/>
                <a:ea typeface="Monda"/>
                <a:cs typeface="Monda"/>
                <a:sym typeface="Monda"/>
              </a:rPr>
              <a:t> A {</a:t>
            </a:r>
            <a:endParaRPr dirty="0"/>
          </a:p>
          <a:p>
            <a:pPr marL="457152" marR="0" lvl="1" indent="0" algn="just" rtl="0">
              <a:spcBef>
                <a:spcPts val="0"/>
              </a:spcBef>
              <a:spcAft>
                <a:spcPts val="0"/>
              </a:spcAft>
              <a:buNone/>
            </a:pPr>
            <a:r>
              <a:rPr lang="en-US" sz="1800" b="0" i="0" u="none" strike="noStrike" cap="none" dirty="0" err="1">
                <a:solidFill>
                  <a:srgbClr val="000000"/>
                </a:solidFill>
                <a:latin typeface="Monda"/>
                <a:ea typeface="Monda"/>
                <a:cs typeface="Monda"/>
                <a:sym typeface="Monda"/>
              </a:rPr>
              <a:t>method_name</a:t>
            </a:r>
            <a:r>
              <a:rPr lang="en-US" sz="1800" b="0" i="0" u="none" strike="noStrike" cap="none" dirty="0">
                <a:solidFill>
                  <a:srgbClr val="000000"/>
                </a:solidFill>
                <a:latin typeface="Monda"/>
                <a:ea typeface="Monda"/>
                <a:cs typeface="Monda"/>
                <a:sym typeface="Monda"/>
              </a:rPr>
              <a:t>(){</a:t>
            </a:r>
            <a:endParaRPr dirty="0"/>
          </a:p>
          <a:p>
            <a:pPr marL="914303" marR="0" lvl="2" indent="0" algn="just" rtl="0">
              <a:spcBef>
                <a:spcPts val="0"/>
              </a:spcBef>
              <a:spcAft>
                <a:spcPts val="0"/>
              </a:spcAft>
              <a:buNone/>
            </a:pPr>
            <a:r>
              <a:rPr lang="en-US" sz="1800" b="0" i="0" u="none" strike="noStrike" cap="none" dirty="0">
                <a:solidFill>
                  <a:srgbClr val="000000"/>
                </a:solidFill>
                <a:latin typeface="Monda"/>
                <a:ea typeface="Monda"/>
                <a:cs typeface="Monda"/>
                <a:sym typeface="Monda"/>
              </a:rPr>
              <a:t>…</a:t>
            </a:r>
            <a:endParaRPr dirty="0"/>
          </a:p>
          <a:p>
            <a:pPr marL="457152" marR="0" lvl="1" indent="0" algn="just" rtl="0">
              <a:spcBef>
                <a:spcPts val="0"/>
              </a:spcBef>
              <a:spcAft>
                <a:spcPts val="0"/>
              </a:spcAft>
              <a:buNone/>
            </a:pPr>
            <a:r>
              <a:rPr lang="en-US" sz="1800" b="0" i="0" u="none" strike="noStrike" cap="none" dirty="0">
                <a:solidFill>
                  <a:srgbClr val="000000"/>
                </a:solidFill>
                <a:latin typeface="Monda"/>
                <a:ea typeface="Monda"/>
                <a:cs typeface="Monda"/>
                <a:sym typeface="Monda"/>
              </a:rPr>
              <a:t>}</a:t>
            </a:r>
            <a:endParaRPr dirty="0"/>
          </a:p>
          <a:p>
            <a:pPr marL="0" marR="0" lvl="0" indent="0" algn="just" rtl="0">
              <a:spcBef>
                <a:spcPts val="0"/>
              </a:spcBef>
              <a:spcAft>
                <a:spcPts val="0"/>
              </a:spcAft>
              <a:buNone/>
            </a:pPr>
            <a:r>
              <a:rPr lang="en-US" sz="1800" dirty="0">
                <a:solidFill>
                  <a:srgbClr val="000000"/>
                </a:solidFill>
                <a:latin typeface="Monda"/>
                <a:ea typeface="Monda"/>
                <a:cs typeface="Monda"/>
                <a:sym typeface="Monda"/>
              </a:rPr>
              <a:t>}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472" name="Shape 472"/>
          <p:cNvSpPr txBox="1">
            <a:spLocks noGrp="1"/>
          </p:cNvSpPr>
          <p:nvPr>
            <p:ph type="title" idx="4294967295"/>
          </p:nvPr>
        </p:nvSpPr>
        <p:spPr>
          <a:xfrm>
            <a:off x="525400" y="57237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Java - Distribuciones</a:t>
            </a:r>
            <a:endParaRPr sz="3000" b="1" i="0" u="none" strike="noStrike" cap="none">
              <a:solidFill>
                <a:schemeClr val="dk1"/>
              </a:solidFill>
              <a:latin typeface="Arial"/>
              <a:ea typeface="Arial"/>
              <a:cs typeface="Arial"/>
              <a:sym typeface="Arial"/>
            </a:endParaRPr>
          </a:p>
        </p:txBody>
      </p:sp>
      <p:sp>
        <p:nvSpPr>
          <p:cNvPr id="473" name="Shape 473"/>
          <p:cNvSpPr txBox="1">
            <a:spLocks noGrp="1"/>
          </p:cNvSpPr>
          <p:nvPr>
            <p:ph type="sldNum" idx="12"/>
          </p:nvPr>
        </p:nvSpPr>
        <p:spPr>
          <a:xfrm>
            <a:off x="0" y="6715125"/>
            <a:ext cx="431800" cy="1412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800">
                <a:solidFill>
                  <a:schemeClr val="dk1"/>
                </a:solidFill>
                <a:latin typeface="Arial"/>
                <a:ea typeface="Arial"/>
                <a:cs typeface="Arial"/>
                <a:sym typeface="Arial"/>
              </a:rPr>
              <a:t>11</a:t>
            </a:fld>
            <a:endParaRPr sz="1800">
              <a:solidFill>
                <a:schemeClr val="dk1"/>
              </a:solidFill>
              <a:latin typeface="Arial"/>
              <a:ea typeface="Arial"/>
              <a:cs typeface="Arial"/>
              <a:sym typeface="Arial"/>
            </a:endParaRPr>
          </a:p>
        </p:txBody>
      </p:sp>
      <p:sp>
        <p:nvSpPr>
          <p:cNvPr id="474" name="Shape 474"/>
          <p:cNvSpPr/>
          <p:nvPr/>
        </p:nvSpPr>
        <p:spPr>
          <a:xfrm>
            <a:off x="396503" y="1402348"/>
            <a:ext cx="5399350" cy="181546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300"/>
              <a:buFont typeface="Arial"/>
              <a:buChar char="•"/>
            </a:pPr>
            <a:r>
              <a:rPr lang="en-US" sz="2000">
                <a:solidFill>
                  <a:schemeClr val="dk1"/>
                </a:solidFill>
                <a:latin typeface="Monda"/>
                <a:ea typeface="Monda"/>
                <a:cs typeface="Monda"/>
                <a:sym typeface="Monda"/>
              </a:rPr>
              <a:t>J2SE o simplemente Java SE: Java 2 Standard Edition o Java Standard Edition</a:t>
            </a:r>
            <a:endParaRPr sz="2000">
              <a:solidFill>
                <a:schemeClr val="dk1"/>
              </a:solidFill>
              <a:latin typeface="Monda"/>
              <a:ea typeface="Monda"/>
              <a:cs typeface="Monda"/>
              <a:sym typeface="Monda"/>
            </a:endParaRPr>
          </a:p>
          <a:p>
            <a:pPr marL="342900" marR="0" lvl="0" indent="-342900" algn="l" rtl="0">
              <a:spcBef>
                <a:spcPts val="400"/>
              </a:spcBef>
              <a:spcAft>
                <a:spcPts val="0"/>
              </a:spcAft>
              <a:buClr>
                <a:schemeClr val="dk1"/>
              </a:buClr>
              <a:buSzPts val="2300"/>
              <a:buFont typeface="Arial"/>
              <a:buChar char="•"/>
            </a:pPr>
            <a:r>
              <a:rPr lang="en-US" sz="2000">
                <a:solidFill>
                  <a:schemeClr val="dk1"/>
                </a:solidFill>
                <a:latin typeface="Monda"/>
                <a:ea typeface="Monda"/>
                <a:cs typeface="Monda"/>
                <a:sym typeface="Monda"/>
              </a:rPr>
              <a:t>J2EE o JEE: Java 2 Enterprise Edition</a:t>
            </a:r>
            <a:endParaRPr sz="2000">
              <a:solidFill>
                <a:schemeClr val="dk1"/>
              </a:solidFill>
              <a:latin typeface="Monda"/>
              <a:ea typeface="Monda"/>
              <a:cs typeface="Monda"/>
              <a:sym typeface="Monda"/>
            </a:endParaRPr>
          </a:p>
          <a:p>
            <a:pPr marL="342900" marR="0" lvl="0" indent="-342900" algn="l" rtl="0">
              <a:spcBef>
                <a:spcPts val="400"/>
              </a:spcBef>
              <a:spcAft>
                <a:spcPts val="0"/>
              </a:spcAft>
              <a:buClr>
                <a:schemeClr val="dk1"/>
              </a:buClr>
              <a:buSzPts val="2300"/>
              <a:buFont typeface="Arial"/>
              <a:buChar char="•"/>
            </a:pPr>
            <a:r>
              <a:rPr lang="en-US" sz="2000">
                <a:solidFill>
                  <a:schemeClr val="dk1"/>
                </a:solidFill>
                <a:latin typeface="Monda"/>
                <a:ea typeface="Monda"/>
                <a:cs typeface="Monda"/>
                <a:sym typeface="Monda"/>
              </a:rPr>
              <a:t>J2ME: Java 2 Micro Edition</a:t>
            </a:r>
            <a:endParaRPr sz="2000">
              <a:solidFill>
                <a:schemeClr val="dk1"/>
              </a:solidFill>
              <a:latin typeface="Monda"/>
              <a:ea typeface="Monda"/>
              <a:cs typeface="Monda"/>
              <a:sym typeface="Monda"/>
            </a:endParaRPr>
          </a:p>
          <a:p>
            <a:pPr marL="342831" marR="0" lvl="0" indent="-196781" algn="l" rtl="0">
              <a:spcBef>
                <a:spcPts val="400"/>
              </a:spcBef>
              <a:spcAft>
                <a:spcPts val="0"/>
              </a:spcAft>
              <a:buClr>
                <a:schemeClr val="dk1"/>
              </a:buClr>
              <a:buSzPts val="2300"/>
              <a:buFont typeface="Arial"/>
              <a:buNone/>
            </a:pPr>
            <a:endParaRPr sz="2000">
              <a:solidFill>
                <a:schemeClr val="dk1"/>
              </a:solidFill>
              <a:latin typeface="Monda"/>
              <a:ea typeface="Monda"/>
              <a:cs typeface="Monda"/>
              <a:sym typeface="Monda"/>
            </a:endParaRPr>
          </a:p>
        </p:txBody>
      </p:sp>
      <p:pic>
        <p:nvPicPr>
          <p:cNvPr id="475" name="Shape 475" descr="http://www.devmedia.com.br/images/articles/178782/1.jpg"/>
          <p:cNvPicPr preferRelativeResize="0"/>
          <p:nvPr/>
        </p:nvPicPr>
        <p:blipFill rotWithShape="1">
          <a:blip r:embed="rId3">
            <a:alphaModFix/>
          </a:blip>
          <a:srcRect/>
          <a:stretch/>
        </p:blipFill>
        <p:spPr>
          <a:xfrm>
            <a:off x="1674061" y="2957068"/>
            <a:ext cx="5703679" cy="3270111"/>
          </a:xfrm>
          <a:prstGeom prst="rect">
            <a:avLst/>
          </a:prstGeom>
          <a:noFill/>
          <a:ln>
            <a:noFill/>
          </a:ln>
        </p:spPr>
      </p:pic>
      <p:grpSp>
        <p:nvGrpSpPr>
          <p:cNvPr id="476" name="Shape 476"/>
          <p:cNvGrpSpPr/>
          <p:nvPr/>
        </p:nvGrpSpPr>
        <p:grpSpPr>
          <a:xfrm>
            <a:off x="6302425" y="1165036"/>
            <a:ext cx="2150630" cy="2150630"/>
            <a:chOff x="506572" y="0"/>
            <a:chExt cx="2150630" cy="2150630"/>
          </a:xfrm>
        </p:grpSpPr>
        <p:sp>
          <p:nvSpPr>
            <p:cNvPr id="477" name="Shape 477"/>
            <p:cNvSpPr/>
            <p:nvPr/>
          </p:nvSpPr>
          <p:spPr>
            <a:xfrm>
              <a:off x="506572" y="0"/>
              <a:ext cx="2150630" cy="2150630"/>
            </a:xfrm>
            <a:prstGeom prst="roundRect">
              <a:avLst>
                <a:gd name="adj" fmla="val 16667"/>
              </a:avLst>
            </a:prstGeom>
            <a:solidFill>
              <a:schemeClr val="accent2"/>
            </a:solidFill>
            <a:ln w="1077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8" name="Shape 478"/>
            <p:cNvSpPr txBox="1"/>
            <p:nvPr/>
          </p:nvSpPr>
          <p:spPr>
            <a:xfrm>
              <a:off x="1281229" y="107531"/>
              <a:ext cx="601316" cy="322594"/>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None/>
              </a:pPr>
              <a:r>
                <a:rPr lang="en-US" sz="1000">
                  <a:solidFill>
                    <a:schemeClr val="lt1"/>
                  </a:solidFill>
                  <a:latin typeface="Arial"/>
                  <a:ea typeface="Arial"/>
                  <a:cs typeface="Arial"/>
                  <a:sym typeface="Arial"/>
                </a:rPr>
                <a:t>Java</a:t>
              </a:r>
              <a:endParaRPr sz="1000">
                <a:solidFill>
                  <a:schemeClr val="lt1"/>
                </a:solidFill>
                <a:latin typeface="Arial"/>
                <a:ea typeface="Arial"/>
                <a:cs typeface="Arial"/>
                <a:sym typeface="Arial"/>
              </a:endParaRPr>
            </a:p>
          </p:txBody>
        </p:sp>
        <p:sp>
          <p:nvSpPr>
            <p:cNvPr id="479" name="Shape 479"/>
            <p:cNvSpPr/>
            <p:nvPr/>
          </p:nvSpPr>
          <p:spPr>
            <a:xfrm>
              <a:off x="721635" y="430125"/>
              <a:ext cx="1720504" cy="1720504"/>
            </a:xfrm>
            <a:prstGeom prst="ellipse">
              <a:avLst/>
            </a:prstGeom>
            <a:solidFill>
              <a:schemeClr val="accent3"/>
            </a:solidFill>
            <a:ln w="1077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0" name="Shape 480"/>
            <p:cNvSpPr txBox="1"/>
            <p:nvPr/>
          </p:nvSpPr>
          <p:spPr>
            <a:xfrm>
              <a:off x="1281229" y="533356"/>
              <a:ext cx="601316" cy="309690"/>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None/>
              </a:pPr>
              <a:r>
                <a:rPr lang="en-US" sz="1000">
                  <a:solidFill>
                    <a:schemeClr val="lt1"/>
                  </a:solidFill>
                  <a:latin typeface="Arial"/>
                  <a:ea typeface="Arial"/>
                  <a:cs typeface="Arial"/>
                  <a:sym typeface="Arial"/>
                </a:rPr>
                <a:t>J2SE</a:t>
              </a:r>
              <a:endParaRPr sz="1000">
                <a:solidFill>
                  <a:schemeClr val="lt1"/>
                </a:solidFill>
                <a:latin typeface="Arial"/>
                <a:ea typeface="Arial"/>
                <a:cs typeface="Arial"/>
                <a:sym typeface="Arial"/>
              </a:endParaRPr>
            </a:p>
          </p:txBody>
        </p:sp>
        <p:sp>
          <p:nvSpPr>
            <p:cNvPr id="481" name="Shape 481"/>
            <p:cNvSpPr/>
            <p:nvPr/>
          </p:nvSpPr>
          <p:spPr>
            <a:xfrm>
              <a:off x="936698" y="860251"/>
              <a:ext cx="1290378" cy="1290378"/>
            </a:xfrm>
            <a:prstGeom prst="ellipse">
              <a:avLst/>
            </a:prstGeom>
            <a:solidFill>
              <a:schemeClr val="accent4"/>
            </a:solidFill>
            <a:ln w="1077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Shape 482"/>
            <p:cNvSpPr txBox="1"/>
            <p:nvPr/>
          </p:nvSpPr>
          <p:spPr>
            <a:xfrm>
              <a:off x="1281229" y="957030"/>
              <a:ext cx="601316" cy="290335"/>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None/>
              </a:pPr>
              <a:r>
                <a:rPr lang="en-US" sz="1000">
                  <a:solidFill>
                    <a:schemeClr val="lt1"/>
                  </a:solidFill>
                  <a:latin typeface="Arial"/>
                  <a:ea typeface="Arial"/>
                  <a:cs typeface="Arial"/>
                  <a:sym typeface="Arial"/>
                </a:rPr>
                <a:t>J2EE</a:t>
              </a:r>
              <a:endParaRPr sz="1000">
                <a:solidFill>
                  <a:schemeClr val="lt1"/>
                </a:solidFill>
                <a:latin typeface="Arial"/>
                <a:ea typeface="Arial"/>
                <a:cs typeface="Arial"/>
                <a:sym typeface="Arial"/>
              </a:endParaRPr>
            </a:p>
          </p:txBody>
        </p:sp>
        <p:sp>
          <p:nvSpPr>
            <p:cNvPr id="483" name="Shape 483"/>
            <p:cNvSpPr/>
            <p:nvPr/>
          </p:nvSpPr>
          <p:spPr>
            <a:xfrm>
              <a:off x="1151761" y="1290377"/>
              <a:ext cx="860252" cy="860252"/>
            </a:xfrm>
            <a:prstGeom prst="ellipse">
              <a:avLst/>
            </a:prstGeom>
            <a:solidFill>
              <a:schemeClr val="accent5"/>
            </a:solidFill>
            <a:ln w="10775" cap="flat" cmpd="sng">
              <a:solidFill>
                <a:schemeClr val="lt1"/>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Shape 484"/>
            <p:cNvSpPr txBox="1"/>
            <p:nvPr/>
          </p:nvSpPr>
          <p:spPr>
            <a:xfrm>
              <a:off x="1277742" y="1505440"/>
              <a:ext cx="608290" cy="430126"/>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None/>
              </a:pPr>
              <a:r>
                <a:rPr lang="en-US" sz="1000">
                  <a:solidFill>
                    <a:schemeClr val="lt1"/>
                  </a:solidFill>
                  <a:latin typeface="Arial"/>
                  <a:ea typeface="Arial"/>
                  <a:cs typeface="Arial"/>
                  <a:sym typeface="Arial"/>
                </a:rPr>
                <a:t>J2ME</a:t>
              </a:r>
              <a:endParaRPr sz="1000">
                <a:solidFill>
                  <a:schemeClr val="lt1"/>
                </a:solidFill>
                <a:latin typeface="Arial"/>
                <a:ea typeface="Arial"/>
                <a:cs typeface="Arial"/>
                <a:sym typeface="Arial"/>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Shape 1341"/>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342" name="Shape 1342"/>
          <p:cNvSpPr txBox="1">
            <a:spLocks noGrp="1"/>
          </p:cNvSpPr>
          <p:nvPr>
            <p:ph type="title" idx="4294967295"/>
          </p:nvPr>
        </p:nvSpPr>
        <p:spPr>
          <a:xfrm>
            <a:off x="406044" y="37559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Interfaces</a:t>
            </a:r>
            <a:endParaRPr sz="3000" b="1" i="0" u="none" strike="noStrike" cap="none" dirty="0">
              <a:solidFill>
                <a:schemeClr val="dk1"/>
              </a:solidFill>
              <a:latin typeface="Arial"/>
              <a:ea typeface="Arial"/>
              <a:cs typeface="Arial"/>
              <a:sym typeface="Arial"/>
            </a:endParaRPr>
          </a:p>
        </p:txBody>
      </p:sp>
      <p:sp>
        <p:nvSpPr>
          <p:cNvPr id="1343" name="Shape 1343"/>
          <p:cNvSpPr/>
          <p:nvPr/>
        </p:nvSpPr>
        <p:spPr>
          <a:xfrm>
            <a:off x="1116416" y="1445094"/>
            <a:ext cx="4570942" cy="923116"/>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interface</a:t>
            </a:r>
            <a:r>
              <a:rPr lang="en-US" sz="1800">
                <a:solidFill>
                  <a:srgbClr val="000000"/>
                </a:solidFill>
                <a:latin typeface="Arial"/>
                <a:ea typeface="Arial"/>
                <a:cs typeface="Arial"/>
                <a:sym typeface="Arial"/>
              </a:rPr>
              <a:t> printable{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print();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
        <p:nvSpPr>
          <p:cNvPr id="1344" name="Shape 1344"/>
          <p:cNvSpPr txBox="1"/>
          <p:nvPr/>
        </p:nvSpPr>
        <p:spPr>
          <a:xfrm>
            <a:off x="5003949" y="910439"/>
            <a:ext cx="2296187" cy="3384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Definimos la interface</a:t>
            </a:r>
            <a:endParaRPr/>
          </a:p>
        </p:txBody>
      </p:sp>
      <p:cxnSp>
        <p:nvCxnSpPr>
          <p:cNvPr id="1345" name="Shape 1345"/>
          <p:cNvCxnSpPr>
            <a:stCxn id="1344" idx="1"/>
          </p:cNvCxnSpPr>
          <p:nvPr/>
        </p:nvCxnSpPr>
        <p:spPr>
          <a:xfrm flipH="1">
            <a:off x="3132249" y="1079677"/>
            <a:ext cx="1871700" cy="549600"/>
          </a:xfrm>
          <a:prstGeom prst="bentConnector3">
            <a:avLst>
              <a:gd name="adj1" fmla="val 50002"/>
            </a:avLst>
          </a:prstGeom>
          <a:noFill/>
          <a:ln w="17125" cap="flat" cmpd="sng">
            <a:solidFill>
              <a:srgbClr val="313131">
                <a:alpha val="49803"/>
              </a:srgbClr>
            </a:solidFill>
            <a:prstDash val="solid"/>
            <a:round/>
            <a:headEnd type="none" w="med" len="med"/>
            <a:tailEnd type="stealth" w="lg" len="lg"/>
          </a:ln>
        </p:spPr>
      </p:cxnSp>
      <p:sp>
        <p:nvSpPr>
          <p:cNvPr id="1346" name="Shape 1346"/>
          <p:cNvSpPr txBox="1"/>
          <p:nvPr/>
        </p:nvSpPr>
        <p:spPr>
          <a:xfrm>
            <a:off x="6110857" y="1683099"/>
            <a:ext cx="2296187" cy="5846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Declaramos los métodos</a:t>
            </a:r>
            <a:endParaRPr sz="1600">
              <a:solidFill>
                <a:schemeClr val="dk1"/>
              </a:solidFill>
              <a:latin typeface="Monda"/>
              <a:ea typeface="Monda"/>
              <a:cs typeface="Monda"/>
              <a:sym typeface="Monda"/>
            </a:endParaRPr>
          </a:p>
        </p:txBody>
      </p:sp>
      <p:cxnSp>
        <p:nvCxnSpPr>
          <p:cNvPr id="1347" name="Shape 1347"/>
          <p:cNvCxnSpPr>
            <a:stCxn id="1346" idx="1"/>
          </p:cNvCxnSpPr>
          <p:nvPr/>
        </p:nvCxnSpPr>
        <p:spPr>
          <a:xfrm flipH="1">
            <a:off x="2916157" y="1975419"/>
            <a:ext cx="3194700" cy="46200"/>
          </a:xfrm>
          <a:prstGeom prst="bentConnector3">
            <a:avLst>
              <a:gd name="adj1" fmla="val 49999"/>
            </a:avLst>
          </a:prstGeom>
          <a:noFill/>
          <a:ln w="17125" cap="flat" cmpd="sng">
            <a:solidFill>
              <a:srgbClr val="313131">
                <a:alpha val="49803"/>
              </a:srgbClr>
            </a:solidFill>
            <a:prstDash val="solid"/>
            <a:round/>
            <a:headEnd type="none" w="med" len="med"/>
            <a:tailEnd type="stealth" w="lg" len="lg"/>
          </a:ln>
        </p:spPr>
      </p:cxnSp>
      <p:sp>
        <p:nvSpPr>
          <p:cNvPr id="1348" name="Shape 1348"/>
          <p:cNvSpPr/>
          <p:nvPr/>
        </p:nvSpPr>
        <p:spPr>
          <a:xfrm>
            <a:off x="1066990" y="3072293"/>
            <a:ext cx="4570942" cy="2307790"/>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rgbClr val="000000"/>
              </a:solidFill>
              <a:latin typeface="Arial"/>
              <a:ea typeface="Arial"/>
              <a:cs typeface="Arial"/>
              <a:sym typeface="Arial"/>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A6 </a:t>
            </a:r>
            <a:r>
              <a:rPr lang="en-US" sz="1800" b="1">
                <a:solidFill>
                  <a:srgbClr val="006699"/>
                </a:solidFill>
                <a:latin typeface="Arial"/>
                <a:ea typeface="Arial"/>
                <a:cs typeface="Arial"/>
                <a:sym typeface="Arial"/>
              </a:rPr>
              <a:t>implements</a:t>
            </a:r>
            <a:r>
              <a:rPr lang="en-US" sz="1800">
                <a:solidFill>
                  <a:srgbClr val="000000"/>
                </a:solidFill>
                <a:latin typeface="Arial"/>
                <a:ea typeface="Arial"/>
                <a:cs typeface="Arial"/>
                <a:sym typeface="Arial"/>
              </a:rPr>
              <a:t> printable{  </a:t>
            </a:r>
            <a:endParaRPr/>
          </a:p>
          <a:p>
            <a:pPr marL="457152" marR="0" lvl="1" indent="0" algn="just" rtl="0">
              <a:spcBef>
                <a:spcPts val="0"/>
              </a:spcBef>
              <a:spcAft>
                <a:spcPts val="0"/>
              </a:spcAft>
              <a:buNone/>
            </a:pPr>
            <a:endParaRPr sz="1800" b="1" i="0" u="none" strike="noStrike" cap="none">
              <a:solidFill>
                <a:srgbClr val="006699"/>
              </a:solidFill>
              <a:latin typeface="Arial"/>
              <a:ea typeface="Arial"/>
              <a:cs typeface="Arial"/>
              <a:sym typeface="Arial"/>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public</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print(){</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System.out.println(</a:t>
            </a:r>
            <a:r>
              <a:rPr lang="en-US" sz="1800" b="0" i="0" u="none" strike="noStrike" cap="none">
                <a:solidFill>
                  <a:srgbClr val="0000FF"/>
                </a:solidFill>
                <a:latin typeface="Arial"/>
                <a:ea typeface="Arial"/>
                <a:cs typeface="Arial"/>
                <a:sym typeface="Arial"/>
              </a:rPr>
              <a:t>"Hello"</a:t>
            </a:r>
            <a:r>
              <a:rPr lang="en-US" sz="1800" b="0" i="0" u="none" strike="noStrike" cap="none">
                <a:solidFill>
                  <a:srgbClr val="000000"/>
                </a:solidFill>
                <a:latin typeface="Arial"/>
                <a:ea typeface="Arial"/>
                <a:cs typeface="Arial"/>
                <a:sym typeface="Arial"/>
              </a:rPr>
              <a:t>);</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
        <p:nvSpPr>
          <p:cNvPr id="1349" name="Shape 1349"/>
          <p:cNvSpPr txBox="1"/>
          <p:nvPr/>
        </p:nvSpPr>
        <p:spPr>
          <a:xfrm>
            <a:off x="6511999" y="2853070"/>
            <a:ext cx="2296187" cy="5846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La clase A6 implementa la interface</a:t>
            </a:r>
            <a:endParaRPr/>
          </a:p>
        </p:txBody>
      </p:sp>
      <p:cxnSp>
        <p:nvCxnSpPr>
          <p:cNvPr id="1350" name="Shape 1350"/>
          <p:cNvCxnSpPr>
            <a:stCxn id="1349" idx="1"/>
          </p:cNvCxnSpPr>
          <p:nvPr/>
        </p:nvCxnSpPr>
        <p:spPr>
          <a:xfrm flipH="1">
            <a:off x="3996199" y="3145390"/>
            <a:ext cx="2515800" cy="242400"/>
          </a:xfrm>
          <a:prstGeom prst="bentConnector3">
            <a:avLst>
              <a:gd name="adj1" fmla="val 50003"/>
            </a:avLst>
          </a:prstGeom>
          <a:noFill/>
          <a:ln w="17125" cap="flat" cmpd="sng">
            <a:solidFill>
              <a:srgbClr val="313131">
                <a:alpha val="49803"/>
              </a:srgbClr>
            </a:solidFill>
            <a:prstDash val="solid"/>
            <a:round/>
            <a:headEnd type="none" w="med" len="med"/>
            <a:tailEnd type="stealth" w="lg" len="lg"/>
          </a:ln>
        </p:spPr>
      </p:cxnSp>
      <p:cxnSp>
        <p:nvCxnSpPr>
          <p:cNvPr id="1351" name="Shape 1351"/>
          <p:cNvCxnSpPr>
            <a:stCxn id="1352" idx="1"/>
          </p:cNvCxnSpPr>
          <p:nvPr/>
        </p:nvCxnSpPr>
        <p:spPr>
          <a:xfrm rot="10800000">
            <a:off x="4882176" y="4045333"/>
            <a:ext cx="1772100" cy="588600"/>
          </a:xfrm>
          <a:prstGeom prst="bentConnector3">
            <a:avLst>
              <a:gd name="adj1" fmla="val 49998"/>
            </a:avLst>
          </a:prstGeom>
          <a:noFill/>
          <a:ln w="17125" cap="flat" cmpd="sng">
            <a:solidFill>
              <a:srgbClr val="313131">
                <a:alpha val="49803"/>
              </a:srgbClr>
            </a:solidFill>
            <a:prstDash val="solid"/>
            <a:round/>
            <a:headEnd type="none" w="med" len="med"/>
            <a:tailEnd type="stealth" w="lg" len="lg"/>
          </a:ln>
        </p:spPr>
      </p:cxnSp>
      <p:sp>
        <p:nvSpPr>
          <p:cNvPr id="1352" name="Shape 1352"/>
          <p:cNvSpPr txBox="1"/>
          <p:nvPr/>
        </p:nvSpPr>
        <p:spPr>
          <a:xfrm>
            <a:off x="6654276" y="3972366"/>
            <a:ext cx="2296187" cy="13231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Al implementar la interface, es obligatorio que implemente los métodos declarados en la interface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Shape 1357"/>
          <p:cNvSpPr txBox="1">
            <a:spLocks noGrp="1"/>
          </p:cNvSpPr>
          <p:nvPr>
            <p:ph type="body" idx="1"/>
          </p:nvPr>
        </p:nvSpPr>
        <p:spPr>
          <a:xfrm>
            <a:off x="726074" y="1815292"/>
            <a:ext cx="7773689" cy="19867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Una clase declarada como abstract se le conoce como clase abstracta</a:t>
            </a:r>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Puede tener métodos abstractos y no abstrasctos</a:t>
            </a:r>
            <a:endParaRPr sz="1400" b="0" i="0" u="none" strike="noStrike" cap="none">
              <a:solidFill>
                <a:schemeClr val="dk1"/>
              </a:solidFill>
              <a:latin typeface="Arial"/>
              <a:ea typeface="Arial"/>
              <a:cs typeface="Arial"/>
              <a:sym typeface="Arial"/>
            </a:endParaRPr>
          </a:p>
        </p:txBody>
      </p:sp>
      <p:sp>
        <p:nvSpPr>
          <p:cNvPr id="1358" name="Shape 1358"/>
          <p:cNvSpPr txBox="1">
            <a:spLocks noGrp="1"/>
          </p:cNvSpPr>
          <p:nvPr>
            <p:ph type="title" idx="4294967295"/>
          </p:nvPr>
        </p:nvSpPr>
        <p:spPr>
          <a:xfrm>
            <a:off x="498763" y="429351"/>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Clases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abstractas</a:t>
            </a:r>
            <a:endParaRPr sz="3000" b="1" i="0" u="none" strike="noStrike" cap="none" dirty="0">
              <a:solidFill>
                <a:schemeClr val="dk1"/>
              </a:solidFill>
              <a:latin typeface="Arial"/>
              <a:ea typeface="Arial"/>
              <a:cs typeface="Arial"/>
              <a:sym typeface="Arial"/>
            </a:endParaRPr>
          </a:p>
        </p:txBody>
      </p:sp>
      <p:sp>
        <p:nvSpPr>
          <p:cNvPr id="1359" name="Shape 1359"/>
          <p:cNvSpPr/>
          <p:nvPr/>
        </p:nvSpPr>
        <p:spPr>
          <a:xfrm>
            <a:off x="1218984" y="2925061"/>
            <a:ext cx="3710413" cy="230779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Monda"/>
                <a:ea typeface="Monda"/>
                <a:cs typeface="Monda"/>
                <a:sym typeface="Monda"/>
              </a:rPr>
              <a:t>abstract</a:t>
            </a:r>
            <a:r>
              <a:rPr lang="en-US" sz="1800">
                <a:solidFill>
                  <a:srgbClr val="000000"/>
                </a:solidFill>
                <a:latin typeface="Monda"/>
                <a:ea typeface="Monda"/>
                <a:cs typeface="Monda"/>
                <a:sym typeface="Monda"/>
              </a:rPr>
              <a:t> </a:t>
            </a:r>
            <a:r>
              <a:rPr lang="en-US" sz="1800" b="1">
                <a:solidFill>
                  <a:srgbClr val="006699"/>
                </a:solidFill>
                <a:latin typeface="Monda"/>
                <a:ea typeface="Monda"/>
                <a:cs typeface="Monda"/>
                <a:sym typeface="Monda"/>
              </a:rPr>
              <a:t>class</a:t>
            </a:r>
            <a:r>
              <a:rPr lang="en-US" sz="1800">
                <a:solidFill>
                  <a:srgbClr val="000000"/>
                </a:solidFill>
                <a:latin typeface="Monda"/>
                <a:ea typeface="Monda"/>
                <a:cs typeface="Monda"/>
                <a:sym typeface="Monda"/>
              </a:rPr>
              <a:t> A{</a:t>
            </a:r>
            <a:endParaRPr/>
          </a:p>
          <a:p>
            <a:pPr marL="457152" marR="0" lvl="1" indent="0" algn="just" rtl="0">
              <a:spcBef>
                <a:spcPts val="0"/>
              </a:spcBef>
              <a:spcAft>
                <a:spcPts val="0"/>
              </a:spcAft>
              <a:buNone/>
            </a:pPr>
            <a:r>
              <a:rPr lang="en-US" sz="1800" b="0" i="0" u="none" strike="noStrike" cap="none">
                <a:solidFill>
                  <a:srgbClr val="000000"/>
                </a:solidFill>
                <a:latin typeface="Monda"/>
                <a:ea typeface="Monda"/>
                <a:cs typeface="Monda"/>
                <a:sym typeface="Monda"/>
              </a:rPr>
              <a:t>abstract void method_name();</a:t>
            </a:r>
            <a:endParaRPr/>
          </a:p>
          <a:p>
            <a:pPr marL="457152" marR="0" lvl="1" indent="0" algn="just" rtl="0">
              <a:spcBef>
                <a:spcPts val="0"/>
              </a:spcBef>
              <a:spcAft>
                <a:spcPts val="0"/>
              </a:spcAft>
              <a:buNone/>
            </a:pPr>
            <a:endParaRPr sz="1800" b="0" i="0" u="none" strike="noStrike" cap="none">
              <a:solidFill>
                <a:srgbClr val="000000"/>
              </a:solidFill>
              <a:latin typeface="Monda"/>
              <a:ea typeface="Monda"/>
              <a:cs typeface="Monda"/>
              <a:sym typeface="Monda"/>
            </a:endParaRPr>
          </a:p>
          <a:p>
            <a:pPr marL="457152" marR="0" lvl="1" indent="0" algn="just" rtl="0">
              <a:spcBef>
                <a:spcPts val="0"/>
              </a:spcBef>
              <a:spcAft>
                <a:spcPts val="0"/>
              </a:spcAft>
              <a:buNone/>
            </a:pPr>
            <a:r>
              <a:rPr lang="en-US" sz="1800" b="0" i="0" u="none" strike="noStrike" cap="none">
                <a:solidFill>
                  <a:srgbClr val="000000"/>
                </a:solidFill>
                <a:latin typeface="Monda"/>
                <a:ea typeface="Monda"/>
                <a:cs typeface="Monda"/>
                <a:sym typeface="Monda"/>
              </a:rPr>
              <a:t>void non_abstract_method(){</a:t>
            </a:r>
            <a:endParaRPr/>
          </a:p>
          <a:p>
            <a:pPr marL="457152" marR="0" lvl="1" indent="0" algn="just" rtl="0">
              <a:spcBef>
                <a:spcPts val="0"/>
              </a:spcBef>
              <a:spcAft>
                <a:spcPts val="0"/>
              </a:spcAft>
              <a:buNone/>
            </a:pPr>
            <a:r>
              <a:rPr lang="en-US" sz="1800" b="0" i="0" u="none" strike="noStrike" cap="none">
                <a:solidFill>
                  <a:srgbClr val="000000"/>
                </a:solidFill>
                <a:latin typeface="Monda"/>
                <a:ea typeface="Monda"/>
                <a:cs typeface="Monda"/>
                <a:sym typeface="Monda"/>
              </a:rPr>
              <a:t>	….</a:t>
            </a:r>
            <a:endParaRPr/>
          </a:p>
          <a:p>
            <a:pPr marL="457152" marR="0" lvl="1" indent="0" algn="just" rtl="0">
              <a:spcBef>
                <a:spcPts val="0"/>
              </a:spcBef>
              <a:spcAft>
                <a:spcPts val="0"/>
              </a:spcAft>
              <a:buNone/>
            </a:pPr>
            <a:r>
              <a:rPr lang="en-US" sz="1800" b="0" i="0" u="none" strike="noStrike" cap="none">
                <a:solidFill>
                  <a:srgbClr val="000000"/>
                </a:solidFill>
                <a:latin typeface="Monda"/>
                <a:ea typeface="Monda"/>
                <a:cs typeface="Monda"/>
                <a:sym typeface="Monda"/>
              </a:rPr>
              <a:t>}</a:t>
            </a:r>
            <a:endParaRPr/>
          </a:p>
          <a:p>
            <a:pPr marL="457152" marR="0" lvl="1" indent="0" algn="just" rtl="0">
              <a:spcBef>
                <a:spcPts val="0"/>
              </a:spcBef>
              <a:spcAft>
                <a:spcPts val="0"/>
              </a:spcAft>
              <a:buNone/>
            </a:pPr>
            <a:endParaRPr sz="1800" b="0" i="0" u="none" strike="noStrike" cap="none">
              <a:solidFill>
                <a:srgbClr val="000000"/>
              </a:solidFill>
              <a:latin typeface="Monda"/>
              <a:ea typeface="Monda"/>
              <a:cs typeface="Monda"/>
              <a:sym typeface="Monda"/>
            </a:endParaRPr>
          </a:p>
          <a:p>
            <a:pPr marL="0" marR="0" lvl="0" indent="0" algn="just" rtl="0">
              <a:spcBef>
                <a:spcPts val="0"/>
              </a:spcBef>
              <a:spcAft>
                <a:spcPts val="0"/>
              </a:spcAft>
              <a:buNone/>
            </a:pPr>
            <a:r>
              <a:rPr lang="en-US" sz="1800">
                <a:solidFill>
                  <a:srgbClr val="000000"/>
                </a:solidFill>
                <a:latin typeface="Monda"/>
                <a:ea typeface="Monda"/>
                <a:cs typeface="Monda"/>
                <a:sym typeface="Monda"/>
              </a:rPr>
              <a:t>}  </a:t>
            </a:r>
            <a:endParaRPr/>
          </a:p>
        </p:txBody>
      </p:sp>
      <p:sp>
        <p:nvSpPr>
          <p:cNvPr id="1360" name="Shape 1360"/>
          <p:cNvSpPr/>
          <p:nvPr/>
        </p:nvSpPr>
        <p:spPr>
          <a:xfrm>
            <a:off x="5724012" y="2925061"/>
            <a:ext cx="2913905" cy="175392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Monda"/>
                <a:ea typeface="Monda"/>
                <a:cs typeface="Monda"/>
                <a:sym typeface="Monda"/>
              </a:rPr>
              <a:t>class</a:t>
            </a:r>
            <a:r>
              <a:rPr lang="en-US" sz="1800">
                <a:solidFill>
                  <a:srgbClr val="000000"/>
                </a:solidFill>
                <a:latin typeface="Monda"/>
                <a:ea typeface="Monda"/>
                <a:cs typeface="Monda"/>
                <a:sym typeface="Monda"/>
              </a:rPr>
              <a:t> B</a:t>
            </a:r>
            <a:r>
              <a:rPr lang="en-US" sz="1800" b="1">
                <a:solidFill>
                  <a:srgbClr val="006699"/>
                </a:solidFill>
                <a:latin typeface="Monda"/>
                <a:ea typeface="Monda"/>
                <a:cs typeface="Monda"/>
                <a:sym typeface="Monda"/>
              </a:rPr>
              <a:t> extends </a:t>
            </a:r>
            <a:r>
              <a:rPr lang="en-US" sz="1800">
                <a:solidFill>
                  <a:srgbClr val="000000"/>
                </a:solidFill>
                <a:latin typeface="Monda"/>
                <a:ea typeface="Monda"/>
                <a:cs typeface="Monda"/>
                <a:sym typeface="Monda"/>
              </a:rPr>
              <a:t>A{</a:t>
            </a:r>
            <a:endParaRPr/>
          </a:p>
          <a:p>
            <a:pPr marL="457152" marR="0" lvl="1" indent="0" algn="just" rtl="0">
              <a:spcBef>
                <a:spcPts val="0"/>
              </a:spcBef>
              <a:spcAft>
                <a:spcPts val="0"/>
              </a:spcAft>
              <a:buNone/>
            </a:pPr>
            <a:r>
              <a:rPr lang="en-US" sz="1800" b="0" i="0" u="none" strike="noStrike" cap="none">
                <a:solidFill>
                  <a:srgbClr val="000000"/>
                </a:solidFill>
                <a:latin typeface="Monda"/>
                <a:ea typeface="Monda"/>
                <a:cs typeface="Monda"/>
                <a:sym typeface="Monda"/>
              </a:rPr>
              <a:t>void method_name(){</a:t>
            </a:r>
            <a:endParaRPr/>
          </a:p>
          <a:p>
            <a:pPr marL="457152" marR="0" lvl="1" indent="0" algn="just" rtl="0">
              <a:spcBef>
                <a:spcPts val="0"/>
              </a:spcBef>
              <a:spcAft>
                <a:spcPts val="0"/>
              </a:spcAft>
              <a:buNone/>
            </a:pPr>
            <a:r>
              <a:rPr lang="en-US" sz="1800" b="0" i="0" u="none" strike="noStrike" cap="none">
                <a:solidFill>
                  <a:srgbClr val="000000"/>
                </a:solidFill>
                <a:latin typeface="Monda"/>
                <a:ea typeface="Monda"/>
                <a:cs typeface="Monda"/>
                <a:sym typeface="Monda"/>
              </a:rPr>
              <a:t>	…</a:t>
            </a:r>
            <a:endParaRPr/>
          </a:p>
          <a:p>
            <a:pPr marL="457152" marR="0" lvl="1" indent="0" algn="just" rtl="0">
              <a:spcBef>
                <a:spcPts val="0"/>
              </a:spcBef>
              <a:spcAft>
                <a:spcPts val="0"/>
              </a:spcAft>
              <a:buNone/>
            </a:pPr>
            <a:r>
              <a:rPr lang="en-US" sz="1800" b="0" i="0" u="none" strike="noStrike" cap="none">
                <a:solidFill>
                  <a:srgbClr val="000000"/>
                </a:solidFill>
                <a:latin typeface="Monda"/>
                <a:ea typeface="Monda"/>
                <a:cs typeface="Monda"/>
                <a:sym typeface="Monda"/>
              </a:rPr>
              <a:t>}</a:t>
            </a:r>
            <a:endParaRPr/>
          </a:p>
          <a:p>
            <a:pPr marL="457152" marR="0" lvl="1" indent="0" algn="just" rtl="0">
              <a:spcBef>
                <a:spcPts val="0"/>
              </a:spcBef>
              <a:spcAft>
                <a:spcPts val="0"/>
              </a:spcAft>
              <a:buNone/>
            </a:pPr>
            <a:endParaRPr sz="1800" b="0" i="0" u="none" strike="noStrike" cap="none">
              <a:solidFill>
                <a:srgbClr val="000000"/>
              </a:solidFill>
              <a:latin typeface="Monda"/>
              <a:ea typeface="Monda"/>
              <a:cs typeface="Monda"/>
              <a:sym typeface="Monda"/>
            </a:endParaRPr>
          </a:p>
          <a:p>
            <a:pPr marL="0" marR="0" lvl="0" indent="0" algn="just" rtl="0">
              <a:spcBef>
                <a:spcPts val="0"/>
              </a:spcBef>
              <a:spcAft>
                <a:spcPts val="0"/>
              </a:spcAft>
              <a:buNone/>
            </a:pPr>
            <a:r>
              <a:rPr lang="en-US" sz="1800">
                <a:solidFill>
                  <a:srgbClr val="000000"/>
                </a:solidFill>
                <a:latin typeface="Monda"/>
                <a:ea typeface="Monda"/>
                <a:cs typeface="Monda"/>
                <a:sym typeface="Monda"/>
              </a:rPr>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Shape 1365"/>
          <p:cNvSpPr/>
          <p:nvPr/>
        </p:nvSpPr>
        <p:spPr>
          <a:xfrm>
            <a:off x="468494" y="1486487"/>
            <a:ext cx="4570942" cy="923116"/>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abstract</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Bike{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abstract</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run();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
        <p:nvSpPr>
          <p:cNvPr id="1366" name="Shape 1366"/>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367" name="Shape 1367"/>
          <p:cNvSpPr txBox="1">
            <a:spLocks noGrp="1"/>
          </p:cNvSpPr>
          <p:nvPr>
            <p:ph type="title" idx="4294967295"/>
          </p:nvPr>
        </p:nvSpPr>
        <p:spPr>
          <a:xfrm>
            <a:off x="487915" y="341969"/>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Clases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abstractas</a:t>
            </a:r>
            <a:endParaRPr sz="3000" b="1" i="0" u="none" strike="noStrike" cap="none" dirty="0">
              <a:solidFill>
                <a:schemeClr val="dk1"/>
              </a:solidFill>
              <a:latin typeface="Arial"/>
              <a:ea typeface="Arial"/>
              <a:cs typeface="Arial"/>
              <a:sym typeface="Arial"/>
            </a:endParaRPr>
          </a:p>
        </p:txBody>
      </p:sp>
      <p:sp>
        <p:nvSpPr>
          <p:cNvPr id="1368" name="Shape 1368"/>
          <p:cNvSpPr txBox="1"/>
          <p:nvPr/>
        </p:nvSpPr>
        <p:spPr>
          <a:xfrm>
            <a:off x="5363905" y="910439"/>
            <a:ext cx="2296187" cy="5846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Definimos la clase abstracta</a:t>
            </a:r>
            <a:endParaRPr sz="1600">
              <a:solidFill>
                <a:schemeClr val="dk1"/>
              </a:solidFill>
              <a:latin typeface="Monda"/>
              <a:ea typeface="Monda"/>
              <a:cs typeface="Monda"/>
              <a:sym typeface="Monda"/>
            </a:endParaRPr>
          </a:p>
        </p:txBody>
      </p:sp>
      <p:cxnSp>
        <p:nvCxnSpPr>
          <p:cNvPr id="1369" name="Shape 1369"/>
          <p:cNvCxnSpPr>
            <a:stCxn id="1368" idx="1"/>
          </p:cNvCxnSpPr>
          <p:nvPr/>
        </p:nvCxnSpPr>
        <p:spPr>
          <a:xfrm flipH="1">
            <a:off x="3492205" y="1202759"/>
            <a:ext cx="1871700" cy="426600"/>
          </a:xfrm>
          <a:prstGeom prst="bentConnector3">
            <a:avLst>
              <a:gd name="adj1" fmla="val 50002"/>
            </a:avLst>
          </a:prstGeom>
          <a:noFill/>
          <a:ln w="17125" cap="flat" cmpd="sng">
            <a:solidFill>
              <a:srgbClr val="313131">
                <a:alpha val="49803"/>
              </a:srgbClr>
            </a:solidFill>
            <a:prstDash val="solid"/>
            <a:round/>
            <a:headEnd type="none" w="med" len="med"/>
            <a:tailEnd type="stealth" w="lg" len="lg"/>
          </a:ln>
        </p:spPr>
      </p:cxnSp>
      <p:sp>
        <p:nvSpPr>
          <p:cNvPr id="1370" name="Shape 1370"/>
          <p:cNvSpPr txBox="1"/>
          <p:nvPr/>
        </p:nvSpPr>
        <p:spPr>
          <a:xfrm>
            <a:off x="6470813" y="1683099"/>
            <a:ext cx="2296187" cy="5846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Declaramos los métodos abstractos</a:t>
            </a:r>
            <a:endParaRPr sz="1600">
              <a:solidFill>
                <a:schemeClr val="dk1"/>
              </a:solidFill>
              <a:latin typeface="Monda"/>
              <a:ea typeface="Monda"/>
              <a:cs typeface="Monda"/>
              <a:sym typeface="Monda"/>
            </a:endParaRPr>
          </a:p>
        </p:txBody>
      </p:sp>
      <p:cxnSp>
        <p:nvCxnSpPr>
          <p:cNvPr id="1371" name="Shape 1371"/>
          <p:cNvCxnSpPr>
            <a:stCxn id="1370" idx="1"/>
          </p:cNvCxnSpPr>
          <p:nvPr/>
        </p:nvCxnSpPr>
        <p:spPr>
          <a:xfrm flipH="1">
            <a:off x="3276113" y="1975419"/>
            <a:ext cx="3194700" cy="46200"/>
          </a:xfrm>
          <a:prstGeom prst="bentConnector3">
            <a:avLst>
              <a:gd name="adj1" fmla="val 49999"/>
            </a:avLst>
          </a:prstGeom>
          <a:noFill/>
          <a:ln w="17125" cap="flat" cmpd="sng">
            <a:solidFill>
              <a:srgbClr val="313131">
                <a:alpha val="49803"/>
              </a:srgbClr>
            </a:solidFill>
            <a:prstDash val="solid"/>
            <a:round/>
            <a:headEnd type="none" w="med" len="med"/>
            <a:tailEnd type="stealth" w="lg" len="lg"/>
          </a:ln>
        </p:spPr>
      </p:cxnSp>
      <p:sp>
        <p:nvSpPr>
          <p:cNvPr id="1372" name="Shape 1372"/>
          <p:cNvSpPr txBox="1"/>
          <p:nvPr/>
        </p:nvSpPr>
        <p:spPr>
          <a:xfrm>
            <a:off x="6421372" y="2648541"/>
            <a:ext cx="2296187" cy="8308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La clase Honda4 extiende la clase abstracta</a:t>
            </a:r>
            <a:endParaRPr sz="1600">
              <a:solidFill>
                <a:schemeClr val="dk1"/>
              </a:solidFill>
              <a:latin typeface="Monda"/>
              <a:ea typeface="Monda"/>
              <a:cs typeface="Monda"/>
              <a:sym typeface="Monda"/>
            </a:endParaRPr>
          </a:p>
        </p:txBody>
      </p:sp>
      <p:cxnSp>
        <p:nvCxnSpPr>
          <p:cNvPr id="1373" name="Shape 1373"/>
          <p:cNvCxnSpPr>
            <a:stCxn id="1372" idx="1"/>
          </p:cNvCxnSpPr>
          <p:nvPr/>
        </p:nvCxnSpPr>
        <p:spPr>
          <a:xfrm flipH="1">
            <a:off x="3905572" y="3063944"/>
            <a:ext cx="2515800" cy="242400"/>
          </a:xfrm>
          <a:prstGeom prst="bentConnector3">
            <a:avLst>
              <a:gd name="adj1" fmla="val 50002"/>
            </a:avLst>
          </a:prstGeom>
          <a:noFill/>
          <a:ln w="17125" cap="flat" cmpd="sng">
            <a:solidFill>
              <a:srgbClr val="313131">
                <a:alpha val="49803"/>
              </a:srgbClr>
            </a:solidFill>
            <a:prstDash val="solid"/>
            <a:round/>
            <a:headEnd type="none" w="med" len="med"/>
            <a:tailEnd type="stealth" w="lg" len="lg"/>
          </a:ln>
        </p:spPr>
      </p:cxnSp>
      <p:cxnSp>
        <p:nvCxnSpPr>
          <p:cNvPr id="1374" name="Shape 1374"/>
          <p:cNvCxnSpPr>
            <a:stCxn id="1375" idx="1"/>
          </p:cNvCxnSpPr>
          <p:nvPr/>
        </p:nvCxnSpPr>
        <p:spPr>
          <a:xfrm rot="10800000">
            <a:off x="5369449" y="3701972"/>
            <a:ext cx="1290300" cy="1180500"/>
          </a:xfrm>
          <a:prstGeom prst="bentConnector3">
            <a:avLst>
              <a:gd name="adj1" fmla="val 50002"/>
            </a:avLst>
          </a:prstGeom>
          <a:noFill/>
          <a:ln w="17125" cap="flat" cmpd="sng">
            <a:solidFill>
              <a:srgbClr val="313131">
                <a:alpha val="49803"/>
              </a:srgbClr>
            </a:solidFill>
            <a:prstDash val="solid"/>
            <a:round/>
            <a:headEnd type="none" w="med" len="med"/>
            <a:tailEnd type="stealth" w="lg" len="lg"/>
          </a:ln>
        </p:spPr>
      </p:cxnSp>
      <p:sp>
        <p:nvSpPr>
          <p:cNvPr id="1375" name="Shape 1375"/>
          <p:cNvSpPr txBox="1"/>
          <p:nvPr/>
        </p:nvSpPr>
        <p:spPr>
          <a:xfrm>
            <a:off x="6659749" y="4220905"/>
            <a:ext cx="2296187" cy="13231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Al extender la clase abstracta, es obligatorio que implemente los métodos abstractos</a:t>
            </a:r>
            <a:endParaRPr sz="1600">
              <a:solidFill>
                <a:schemeClr val="dk1"/>
              </a:solidFill>
              <a:latin typeface="Monda"/>
              <a:ea typeface="Monda"/>
              <a:cs typeface="Monda"/>
              <a:sym typeface="Monda"/>
            </a:endParaRPr>
          </a:p>
        </p:txBody>
      </p:sp>
      <p:sp>
        <p:nvSpPr>
          <p:cNvPr id="1376" name="Shape 1376"/>
          <p:cNvSpPr/>
          <p:nvPr/>
        </p:nvSpPr>
        <p:spPr>
          <a:xfrm>
            <a:off x="468494" y="3163050"/>
            <a:ext cx="5543333" cy="1753920"/>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Honda4 </a:t>
            </a:r>
            <a:r>
              <a:rPr lang="en-US" sz="1800" b="1">
                <a:solidFill>
                  <a:srgbClr val="006699"/>
                </a:solidFill>
                <a:latin typeface="Arial"/>
                <a:ea typeface="Arial"/>
                <a:cs typeface="Arial"/>
                <a:sym typeface="Arial"/>
              </a:rPr>
              <a:t>extends</a:t>
            </a:r>
            <a:r>
              <a:rPr lang="en-US" sz="1800">
                <a:solidFill>
                  <a:srgbClr val="000000"/>
                </a:solidFill>
                <a:latin typeface="Arial"/>
                <a:ea typeface="Arial"/>
                <a:cs typeface="Arial"/>
                <a:sym typeface="Arial"/>
              </a:rPr>
              <a:t> Bike{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run(){</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System.out.println(</a:t>
            </a:r>
            <a:r>
              <a:rPr lang="en-US" sz="1800" b="0" i="0" u="none" strike="noStrike" cap="none">
                <a:solidFill>
                  <a:srgbClr val="0000FF"/>
                </a:solidFill>
                <a:latin typeface="Arial"/>
                <a:ea typeface="Arial"/>
                <a:cs typeface="Arial"/>
                <a:sym typeface="Arial"/>
              </a:rPr>
              <a:t>"running safely.."</a:t>
            </a:r>
            <a:r>
              <a:rPr lang="en-US" sz="1800" b="0" i="0" u="none" strike="noStrike" cap="none">
                <a:solidFill>
                  <a:srgbClr val="000000"/>
                </a:solidFill>
                <a:latin typeface="Arial"/>
                <a:ea typeface="Arial"/>
                <a:cs typeface="Arial"/>
                <a:sym typeface="Arial"/>
              </a:rPr>
              <a:t>);</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Shape 1381"/>
          <p:cNvSpPr txBox="1">
            <a:spLocks noGrp="1"/>
          </p:cNvSpPr>
          <p:nvPr>
            <p:ph type="body" idx="1"/>
          </p:nvPr>
        </p:nvSpPr>
        <p:spPr>
          <a:xfrm>
            <a:off x="705293" y="1656201"/>
            <a:ext cx="7804862" cy="3534974"/>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1800"/>
              <a:buFont typeface="Arial"/>
              <a:buChar char="•"/>
            </a:pPr>
            <a:r>
              <a:rPr lang="en-US" sz="2000" b="0" i="0" u="none" strike="noStrike" cap="none" dirty="0" err="1">
                <a:solidFill>
                  <a:schemeClr val="dk1"/>
                </a:solidFill>
                <a:latin typeface="Arial"/>
                <a:ea typeface="Arial"/>
                <a:cs typeface="Arial"/>
                <a:sym typeface="Arial"/>
              </a:rPr>
              <a:t>Clases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abstractas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campos</a:t>
            </a:r>
            <a:r>
              <a:rPr lang="en-US" sz="2000" b="0" i="0" u="none" strike="noStrike" cap="none" dirty="0">
                <a:solidFill>
                  <a:schemeClr val="dk1"/>
                </a:solidFill>
                <a:latin typeface="Arial"/>
                <a:ea typeface="Arial"/>
                <a:cs typeface="Arial"/>
                <a:sym typeface="Arial"/>
              </a:rPr>
              <a:t> que no son </a:t>
            </a:r>
            <a:r>
              <a:rPr lang="en-US" sz="2000" b="0" i="0" u="none" strike="noStrike" cap="none" dirty="0" err="1">
                <a:solidFill>
                  <a:schemeClr val="dk1"/>
                </a:solidFill>
                <a:latin typeface="Arial"/>
                <a:ea typeface="Arial"/>
                <a:cs typeface="Arial"/>
                <a:sym typeface="Arial"/>
              </a:rPr>
              <a:t>estáticos</a:t>
            </a:r>
            <a:r>
              <a:rPr lang="en-US" sz="2000" b="0" i="0" u="none" strike="noStrike" cap="none" dirty="0">
                <a:solidFill>
                  <a:schemeClr val="dk1"/>
                </a:solidFill>
                <a:latin typeface="Arial"/>
                <a:ea typeface="Arial"/>
                <a:cs typeface="Arial"/>
                <a:sym typeface="Arial"/>
              </a:rPr>
              <a:t> y finales, y </a:t>
            </a:r>
            <a:r>
              <a:rPr lang="en-US" sz="2000" b="0" i="0" u="none" strike="noStrike" cap="none" dirty="0" err="1">
                <a:solidFill>
                  <a:schemeClr val="dk1"/>
                </a:solidFill>
                <a:latin typeface="Arial"/>
                <a:ea typeface="Arial"/>
                <a:cs typeface="Arial"/>
                <a:sym typeface="Arial"/>
              </a:rPr>
              <a:t>definen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métodos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públicos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protegidos</a:t>
            </a:r>
            <a:r>
              <a:rPr lang="en-US" sz="2000" b="0" i="0" u="none" strike="noStrike" cap="none" dirty="0">
                <a:solidFill>
                  <a:schemeClr val="dk1"/>
                </a:solidFill>
                <a:latin typeface="Arial"/>
                <a:ea typeface="Arial"/>
                <a:cs typeface="Arial"/>
                <a:sym typeface="Arial"/>
              </a:rPr>
              <a:t> y </a:t>
            </a:r>
            <a:r>
              <a:rPr lang="en-US" sz="2000" b="0" i="0" u="none" strike="noStrike" cap="none" dirty="0" err="1">
                <a:solidFill>
                  <a:schemeClr val="dk1"/>
                </a:solidFill>
                <a:latin typeface="Arial"/>
                <a:ea typeface="Arial"/>
                <a:cs typeface="Arial"/>
                <a:sym typeface="Arial"/>
              </a:rPr>
              <a:t>privados</a:t>
            </a:r>
            <a:r>
              <a:rPr lang="en-US" sz="2000" b="0" i="0" u="none" strike="noStrike" cap="none" dirty="0">
                <a:solidFill>
                  <a:schemeClr val="dk1"/>
                </a:solidFill>
                <a:latin typeface="Arial"/>
                <a:ea typeface="Arial"/>
                <a:cs typeface="Arial"/>
                <a:sym typeface="Arial"/>
              </a:rPr>
              <a:t>.</a:t>
            </a:r>
            <a:endParaRPr sz="1050" dirty="0"/>
          </a:p>
          <a:p>
            <a:pPr marL="342900" marR="0" lvl="0" indent="-228600" algn="l" rtl="0">
              <a:lnSpc>
                <a:spcPct val="100000"/>
              </a:lnSpc>
              <a:spcBef>
                <a:spcPts val="600"/>
              </a:spcBef>
              <a:spcAft>
                <a:spcPts val="0"/>
              </a:spcAft>
              <a:buClr>
                <a:schemeClr val="dk1"/>
              </a:buClr>
              <a:buSzPts val="1800"/>
              <a:buFont typeface="Arial"/>
              <a:buNone/>
            </a:pPr>
            <a:endParaRPr sz="20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1800"/>
              <a:buFont typeface="Arial"/>
              <a:buChar char="•"/>
            </a:pPr>
            <a:r>
              <a:rPr lang="en-US" sz="2000" b="0" i="0" u="none" strike="noStrike" cap="none" dirty="0">
                <a:solidFill>
                  <a:schemeClr val="dk1"/>
                </a:solidFill>
                <a:latin typeface="Arial"/>
                <a:ea typeface="Arial"/>
                <a:cs typeface="Arial"/>
                <a:sym typeface="Arial"/>
              </a:rPr>
              <a:t>Interfaces: </a:t>
            </a:r>
            <a:r>
              <a:rPr lang="en-US" sz="2000" b="0" i="0" u="none" strike="noStrike" cap="none" dirty="0" err="1">
                <a:solidFill>
                  <a:schemeClr val="dk1"/>
                </a:solidFill>
                <a:latin typeface="Arial"/>
                <a:ea typeface="Arial"/>
                <a:cs typeface="Arial"/>
                <a:sym typeface="Arial"/>
              </a:rPr>
              <a:t>todos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campos</a:t>
            </a:r>
            <a:r>
              <a:rPr lang="en-US" sz="2000" b="0" i="0" u="none" strike="noStrike" cap="none" dirty="0">
                <a:solidFill>
                  <a:schemeClr val="dk1"/>
                </a:solidFill>
                <a:latin typeface="Arial"/>
                <a:ea typeface="Arial"/>
                <a:cs typeface="Arial"/>
                <a:sym typeface="Arial"/>
              </a:rPr>
              <a:t> son </a:t>
            </a:r>
            <a:r>
              <a:rPr lang="en-US" sz="2000" b="0" i="0" u="none" strike="noStrike" cap="none" dirty="0" err="1">
                <a:solidFill>
                  <a:schemeClr val="dk1"/>
                </a:solidFill>
                <a:latin typeface="Arial"/>
                <a:ea typeface="Arial"/>
                <a:cs typeface="Arial"/>
                <a:sym typeface="Arial"/>
              </a:rPr>
              <a:t>automáticamente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públicos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estáticos</a:t>
            </a:r>
            <a:r>
              <a:rPr lang="en-US" sz="2000" b="0" i="0" u="none" strike="noStrike" cap="none" dirty="0">
                <a:solidFill>
                  <a:schemeClr val="dk1"/>
                </a:solidFill>
                <a:latin typeface="Arial"/>
                <a:ea typeface="Arial"/>
                <a:cs typeface="Arial"/>
                <a:sym typeface="Arial"/>
              </a:rPr>
              <a:t> y finales, y </a:t>
            </a:r>
            <a:r>
              <a:rPr lang="en-US" sz="2000" b="0" i="0" u="none" strike="noStrike" cap="none" dirty="0" err="1">
                <a:solidFill>
                  <a:schemeClr val="dk1"/>
                </a:solidFill>
                <a:latin typeface="Arial"/>
                <a:ea typeface="Arial"/>
                <a:cs typeface="Arial"/>
                <a:sym typeface="Arial"/>
              </a:rPr>
              <a:t>todos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métodos</a:t>
            </a:r>
            <a:r>
              <a:rPr lang="en-US" sz="2000" b="0" i="0" u="none" strike="noStrike" cap="none" dirty="0">
                <a:solidFill>
                  <a:schemeClr val="dk1"/>
                </a:solidFill>
                <a:latin typeface="Arial"/>
                <a:ea typeface="Arial"/>
                <a:cs typeface="Arial"/>
                <a:sym typeface="Arial"/>
              </a:rPr>
              <a:t> que </a:t>
            </a:r>
            <a:r>
              <a:rPr lang="en-US" sz="2000" b="0" i="0" u="none" strike="noStrike" cap="none" dirty="0" err="1">
                <a:solidFill>
                  <a:schemeClr val="dk1"/>
                </a:solidFill>
                <a:latin typeface="Arial"/>
                <a:ea typeface="Arial"/>
                <a:cs typeface="Arial"/>
                <a:sym typeface="Arial"/>
              </a:rPr>
              <a:t>declara</a:t>
            </a:r>
            <a:r>
              <a:rPr lang="en-US" sz="2000" b="0" i="0" u="none" strike="noStrike" cap="none" dirty="0">
                <a:solidFill>
                  <a:schemeClr val="dk1"/>
                </a:solidFill>
                <a:latin typeface="Arial"/>
                <a:ea typeface="Arial"/>
                <a:cs typeface="Arial"/>
                <a:sym typeface="Arial"/>
              </a:rPr>
              <a:t> o define (</a:t>
            </a:r>
            <a:r>
              <a:rPr lang="en-US" sz="2000" b="0" i="0" u="none" strike="noStrike" cap="none" dirty="0" err="1">
                <a:solidFill>
                  <a:schemeClr val="dk1"/>
                </a:solidFill>
                <a:latin typeface="Arial"/>
                <a:ea typeface="Arial"/>
                <a:cs typeface="Arial"/>
                <a:sym typeface="Arial"/>
              </a:rPr>
              <a:t>como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métodos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predeterminados</a:t>
            </a:r>
            <a:r>
              <a:rPr lang="en-US" sz="2000" b="0" i="0" u="none" strike="noStrike" cap="none" dirty="0">
                <a:solidFill>
                  <a:schemeClr val="dk1"/>
                </a:solidFill>
                <a:latin typeface="Arial"/>
                <a:ea typeface="Arial"/>
                <a:cs typeface="Arial"/>
                <a:sym typeface="Arial"/>
              </a:rPr>
              <a:t>) son </a:t>
            </a:r>
            <a:r>
              <a:rPr lang="en-US" sz="2000" b="0" i="0" u="none" strike="noStrike" cap="none" dirty="0" err="1">
                <a:solidFill>
                  <a:schemeClr val="dk1"/>
                </a:solidFill>
                <a:latin typeface="Arial"/>
                <a:ea typeface="Arial"/>
                <a:cs typeface="Arial"/>
                <a:sym typeface="Arial"/>
              </a:rPr>
              <a:t>públicos</a:t>
            </a:r>
            <a:r>
              <a:rPr lang="en-US" sz="2000" b="0" i="0" u="none" strike="noStrike" cap="none" dirty="0">
                <a:solidFill>
                  <a:schemeClr val="dk1"/>
                </a:solidFill>
                <a:latin typeface="Arial"/>
                <a:ea typeface="Arial"/>
                <a:cs typeface="Arial"/>
                <a:sym typeface="Arial"/>
              </a:rPr>
              <a:t>.</a:t>
            </a:r>
            <a:endParaRPr sz="1050" dirty="0"/>
          </a:p>
          <a:p>
            <a:pPr marL="342900" marR="0" lvl="0" indent="-228600" algn="l" rtl="0">
              <a:lnSpc>
                <a:spcPct val="100000"/>
              </a:lnSpc>
              <a:spcBef>
                <a:spcPts val="600"/>
              </a:spcBef>
              <a:spcAft>
                <a:spcPts val="0"/>
              </a:spcAft>
              <a:buClr>
                <a:schemeClr val="dk1"/>
              </a:buClr>
              <a:buSzPts val="1800"/>
              <a:buFont typeface="Arial"/>
              <a:buNone/>
            </a:pPr>
            <a:endParaRPr sz="20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1800"/>
              <a:buFont typeface="Arial"/>
              <a:buChar char="•"/>
            </a:pPr>
            <a:r>
              <a:rPr lang="en-US" sz="2000" b="0" i="0" u="none" strike="noStrike" cap="none" dirty="0" err="1">
                <a:solidFill>
                  <a:schemeClr val="dk1"/>
                </a:solidFill>
                <a:latin typeface="Arial"/>
                <a:ea typeface="Arial"/>
                <a:cs typeface="Arial"/>
                <a:sym typeface="Arial"/>
              </a:rPr>
              <a:t>Puede</a:t>
            </a:r>
            <a:r>
              <a:rPr lang="en-US" sz="2000" b="0" i="0" u="none" strike="noStrike" cap="none" dirty="0">
                <a:solidFill>
                  <a:schemeClr val="dk1"/>
                </a:solidFill>
                <a:latin typeface="Arial"/>
                <a:ea typeface="Arial"/>
                <a:cs typeface="Arial"/>
                <a:sym typeface="Arial"/>
              </a:rPr>
              <a:t> extender </a:t>
            </a:r>
            <a:r>
              <a:rPr lang="en-US" sz="2000" b="0" i="0" u="none" strike="noStrike" cap="none" dirty="0" err="1">
                <a:solidFill>
                  <a:schemeClr val="dk1"/>
                </a:solidFill>
                <a:latin typeface="Arial"/>
                <a:ea typeface="Arial"/>
                <a:cs typeface="Arial"/>
                <a:sym typeface="Arial"/>
              </a:rPr>
              <a:t>sólo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sea o no </a:t>
            </a:r>
            <a:r>
              <a:rPr lang="en-US" sz="2000" b="0" i="0" u="none" strike="noStrike" cap="none" dirty="0" err="1">
                <a:solidFill>
                  <a:schemeClr val="dk1"/>
                </a:solidFill>
                <a:latin typeface="Arial"/>
                <a:ea typeface="Arial"/>
                <a:cs typeface="Arial"/>
                <a:sym typeface="Arial"/>
              </a:rPr>
              <a:t>abstracta</a:t>
            </a:r>
            <a:r>
              <a:rPr lang="en-US" sz="2000" b="0" i="0" u="none" strike="noStrike" cap="none" dirty="0">
                <a:solidFill>
                  <a:schemeClr val="dk1"/>
                </a:solidFill>
                <a:latin typeface="Arial"/>
                <a:ea typeface="Arial"/>
                <a:cs typeface="Arial"/>
                <a:sym typeface="Arial"/>
              </a:rPr>
              <a:t>.</a:t>
            </a:r>
            <a:endParaRPr sz="1050" dirty="0"/>
          </a:p>
          <a:p>
            <a:pPr marL="342900" marR="0" lvl="0" indent="-228600" algn="l" rtl="0">
              <a:lnSpc>
                <a:spcPct val="100000"/>
              </a:lnSpc>
              <a:spcBef>
                <a:spcPts val="600"/>
              </a:spcBef>
              <a:spcAft>
                <a:spcPts val="0"/>
              </a:spcAft>
              <a:buClr>
                <a:schemeClr val="dk1"/>
              </a:buClr>
              <a:buSzPts val="1800"/>
              <a:buFont typeface="Arial"/>
              <a:buNone/>
            </a:pPr>
            <a:endParaRPr sz="20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1800"/>
              <a:buFont typeface="Arial"/>
              <a:buChar char="•"/>
            </a:pPr>
            <a:r>
              <a:rPr lang="en-US" sz="2000" b="0" i="0" u="none" strike="noStrike" cap="none" dirty="0" err="1">
                <a:solidFill>
                  <a:schemeClr val="dk1"/>
                </a:solidFill>
                <a:latin typeface="Arial"/>
                <a:ea typeface="Arial"/>
                <a:cs typeface="Arial"/>
                <a:sym typeface="Arial"/>
              </a:rPr>
              <a:t>Puede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implementar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cualquier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número</a:t>
            </a:r>
            <a:r>
              <a:rPr lang="en-US" sz="2000" b="0" i="0" u="none" strike="noStrike" cap="none" dirty="0">
                <a:solidFill>
                  <a:schemeClr val="dk1"/>
                </a:solidFill>
                <a:latin typeface="Arial"/>
                <a:ea typeface="Arial"/>
                <a:cs typeface="Arial"/>
                <a:sym typeface="Arial"/>
              </a:rPr>
              <a:t> de interfaces.</a:t>
            </a:r>
            <a:endParaRPr sz="1050" dirty="0"/>
          </a:p>
        </p:txBody>
      </p:sp>
      <p:sp>
        <p:nvSpPr>
          <p:cNvPr id="1382" name="Shape 1382"/>
          <p:cNvSpPr txBox="1">
            <a:spLocks noGrp="1"/>
          </p:cNvSpPr>
          <p:nvPr>
            <p:ph type="title" idx="4294967295"/>
          </p:nvPr>
        </p:nvSpPr>
        <p:spPr>
          <a:xfrm>
            <a:off x="607224" y="502023"/>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Clases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abstractas</a:t>
            </a:r>
            <a:r>
              <a:rPr lang="en-US" sz="3000" b="1" i="0" u="none" strike="noStrike" cap="none" dirty="0">
                <a:solidFill>
                  <a:schemeClr val="dk1"/>
                </a:solidFill>
                <a:latin typeface="Arial"/>
                <a:ea typeface="Arial"/>
                <a:cs typeface="Arial"/>
                <a:sym typeface="Arial"/>
              </a:rPr>
              <a:t> e Interfaces</a:t>
            </a:r>
            <a:endParaRPr sz="3000" b="1" i="0" u="none" strike="noStrike" cap="none" dirty="0">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Shape 1388"/>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1389" name="Shape 1389"/>
          <p:cNvSpPr txBox="1"/>
          <p:nvPr/>
        </p:nvSpPr>
        <p:spPr>
          <a:xfrm>
            <a:off x="537773" y="1176051"/>
            <a:ext cx="8068453" cy="4154984"/>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Queremos desacoplar la Clase Coche de la clase Motor. </a:t>
            </a:r>
            <a:r>
              <a:rPr lang="en-US" sz="2400" b="0" i="0" u="none" strike="noStrike" cap="none">
                <a:solidFill>
                  <a:schemeClr val="dk1"/>
                </a:solidFill>
                <a:latin typeface="Arial"/>
                <a:ea typeface="Arial"/>
                <a:cs typeface="Arial"/>
                <a:sym typeface="Arial"/>
              </a:rPr>
              <a:t>Ahora queremos que la clase Coche determine que el método avanzar() debe ser implementado por sus herederos, pero dejando que estos implementen el cuerpo del mismo, ya que depende de su cada tipo </a:t>
            </a:r>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1 hora</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800052" marR="0" lvl="1" indent="-342900" algn="l" rtl="0">
              <a:spcBef>
                <a:spcPts val="0"/>
              </a:spcBef>
              <a:spcAft>
                <a:spcPts val="0"/>
              </a:spcAft>
              <a:buClr>
                <a:schemeClr val="dk1"/>
              </a:buClr>
              <a:buSzPts val="2760"/>
              <a:buFont typeface="Arial"/>
              <a:buChar char="❏"/>
            </a:pPr>
            <a:r>
              <a:rPr lang="en-US" sz="2400" b="0" i="0" u="none" strike="noStrike" cap="none">
                <a:solidFill>
                  <a:schemeClr val="dk1"/>
                </a:solidFill>
                <a:latin typeface="Arial"/>
                <a:ea typeface="Arial"/>
                <a:cs typeface="Arial"/>
                <a:sym typeface="Arial"/>
              </a:rPr>
              <a:t>Genera los mecanismos necesarios para que desde la clase Coche se use una interface de motor</a:t>
            </a:r>
            <a:endParaRPr/>
          </a:p>
          <a:p>
            <a:pPr marL="800052" marR="0" lvl="1" indent="-342900" algn="l" rtl="0">
              <a:spcBef>
                <a:spcPts val="0"/>
              </a:spcBef>
              <a:spcAft>
                <a:spcPts val="0"/>
              </a:spcAft>
              <a:buClr>
                <a:schemeClr val="dk1"/>
              </a:buClr>
              <a:buSzPts val="2760"/>
              <a:buFont typeface="Arial"/>
              <a:buChar char="❏"/>
            </a:pPr>
            <a:r>
              <a:rPr lang="en-US" sz="2400" b="0" i="0" u="none" strike="noStrike" cap="none">
                <a:solidFill>
                  <a:schemeClr val="dk1"/>
                </a:solidFill>
                <a:latin typeface="Arial"/>
                <a:ea typeface="Arial"/>
                <a:cs typeface="Arial"/>
                <a:sym typeface="Arial"/>
              </a:rPr>
              <a:t>Usa una clase abstracta para coche</a:t>
            </a:r>
            <a:endParaRPr sz="2800" b="0" i="0" u="none" strike="noStrike" cap="none">
              <a:solidFill>
                <a:schemeClr val="dk1"/>
              </a:solidFill>
              <a:latin typeface="Arial"/>
              <a:ea typeface="Arial"/>
              <a:cs typeface="Arial"/>
              <a:sym typeface="Arial"/>
            </a:endParaRPr>
          </a:p>
        </p:txBody>
      </p:sp>
      <p:sp>
        <p:nvSpPr>
          <p:cNvPr id="1390" name="Shape 1390"/>
          <p:cNvSpPr txBox="1"/>
          <p:nvPr/>
        </p:nvSpPr>
        <p:spPr>
          <a:xfrm>
            <a:off x="537773" y="54595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Shape 1396"/>
          <p:cNvSpPr txBox="1">
            <a:spLocks noGrp="1"/>
          </p:cNvSpPr>
          <p:nvPr>
            <p:ph type="title"/>
          </p:nvPr>
        </p:nvSpPr>
        <p:spPr>
          <a:xfrm>
            <a:off x="2665807" y="2672052"/>
            <a:ext cx="6478193"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Colecciones - (1 hora)</a:t>
            </a:r>
            <a:endParaRPr sz="3000" b="1" i="0" u="none" strike="noStrike" cap="none">
              <a:solidFill>
                <a:schemeClr val="lt1"/>
              </a:solidFill>
              <a:latin typeface="Arial"/>
              <a:ea typeface="Arial"/>
              <a:cs typeface="Arial"/>
              <a:sym typeface="Arial"/>
            </a:endParaRPr>
          </a:p>
        </p:txBody>
      </p:sp>
      <p:sp>
        <p:nvSpPr>
          <p:cNvPr id="1397" name="Shape 1397"/>
          <p:cNvSpPr/>
          <p:nvPr/>
        </p:nvSpPr>
        <p:spPr>
          <a:xfrm>
            <a:off x="237744" y="2359169"/>
            <a:ext cx="2103120"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10</a:t>
            </a:r>
            <a:endParaRPr sz="8800" b="1">
              <a:solidFill>
                <a:schemeClr val="dk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Shape 1402"/>
          <p:cNvSpPr txBox="1">
            <a:spLocks noGrp="1"/>
          </p:cNvSpPr>
          <p:nvPr>
            <p:ph type="body" idx="1"/>
          </p:nvPr>
        </p:nvSpPr>
        <p:spPr>
          <a:xfrm>
            <a:off x="694902" y="1899471"/>
            <a:ext cx="8033462" cy="3992174"/>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Las colecciones es un framework que proporciona una arquitectura para almacenar y manipular el grupo de objetos.</a:t>
            </a:r>
            <a:endParaRPr/>
          </a:p>
          <a:p>
            <a:pPr marL="285750" marR="0" lvl="0" indent="-17145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Son susceptibles de realizar operaciones sobre los datos que contienen, como búsqueda, clasificación, inserción, manipulación, eliminación, etc., se pueden realizar por las colecciones.</a:t>
            </a:r>
            <a:endParaRPr/>
          </a:p>
          <a:p>
            <a:pPr marL="285750" marR="0" lvl="0" indent="-17145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El framework Java Collection proporciona varias interfaces (Set, List, Queue, Deque, etc.) y clases (ArrayList, Vector, LinkedList, PriorityQueue, HashSet, LinkedHashSet, TreeSet, etc.).</a:t>
            </a:r>
            <a:endParaRPr/>
          </a:p>
          <a:p>
            <a:pPr marL="285750" marR="0" lvl="0" indent="-17145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sng" strike="noStrike" cap="none">
                <a:solidFill>
                  <a:schemeClr val="hlink"/>
                </a:solidFill>
                <a:latin typeface="Arial"/>
                <a:ea typeface="Arial"/>
                <a:cs typeface="Arial"/>
                <a:sym typeface="Arial"/>
                <a:hlinkClick r:id="rId3"/>
              </a:rPr>
              <a:t>https://docs.oracle.com/javase/8/docs/api/java/util/Collections.html</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1403" name="Shape 1403"/>
          <p:cNvSpPr txBox="1">
            <a:spLocks noGrp="1"/>
          </p:cNvSpPr>
          <p:nvPr>
            <p:ph type="title" idx="4294967295"/>
          </p:nvPr>
        </p:nvSpPr>
        <p:spPr>
          <a:xfrm>
            <a:off x="497541" y="573741"/>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Colecciones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en</a:t>
            </a:r>
            <a:r>
              <a:rPr lang="en-US" sz="3000" b="1" i="0" u="none" strike="noStrike" cap="none" dirty="0">
                <a:solidFill>
                  <a:schemeClr val="dk1"/>
                </a:solidFill>
                <a:latin typeface="Arial"/>
                <a:ea typeface="Arial"/>
                <a:cs typeface="Arial"/>
                <a:sym typeface="Arial"/>
              </a:rPr>
              <a:t> Java</a:t>
            </a:r>
            <a:endParaRPr sz="3000" b="1" i="0" u="none" strike="noStrike" cap="none" dirty="0">
              <a:solidFill>
                <a:schemeClr val="dk1"/>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Shape 1408"/>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09" name="Shape 1409"/>
          <p:cNvSpPr txBox="1">
            <a:spLocks noGrp="1"/>
          </p:cNvSpPr>
          <p:nvPr>
            <p:ph type="title" idx="4294967295"/>
          </p:nvPr>
        </p:nvSpPr>
        <p:spPr>
          <a:xfrm>
            <a:off x="145473" y="33506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Jerarquía del framework de colecciones</a:t>
            </a:r>
            <a:endParaRPr sz="3000" b="1" i="0" u="none" strike="noStrike" cap="none">
              <a:solidFill>
                <a:schemeClr val="dk1"/>
              </a:solidFill>
              <a:latin typeface="Arial"/>
              <a:ea typeface="Arial"/>
              <a:cs typeface="Arial"/>
              <a:sym typeface="Arial"/>
            </a:endParaRPr>
          </a:p>
        </p:txBody>
      </p:sp>
      <p:pic>
        <p:nvPicPr>
          <p:cNvPr id="1410" name="Shape 1410" descr="hierarchy of collection framework"/>
          <p:cNvPicPr preferRelativeResize="0"/>
          <p:nvPr/>
        </p:nvPicPr>
        <p:blipFill rotWithShape="1">
          <a:blip r:embed="rId3">
            <a:alphaModFix/>
          </a:blip>
          <a:srcRect/>
          <a:stretch/>
        </p:blipFill>
        <p:spPr>
          <a:xfrm>
            <a:off x="1325996" y="1070268"/>
            <a:ext cx="6513592" cy="5504177"/>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Shape 1415"/>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16" name="Shape 1416"/>
          <p:cNvSpPr txBox="1">
            <a:spLocks noGrp="1"/>
          </p:cNvSpPr>
          <p:nvPr>
            <p:ph type="title" idx="4294967295"/>
          </p:nvPr>
        </p:nvSpPr>
        <p:spPr>
          <a:xfrm>
            <a:off x="446809" y="238991"/>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Métodos communes de colecciones</a:t>
            </a:r>
            <a:endParaRPr sz="3000" b="1" i="0" u="none" strike="noStrike" cap="none">
              <a:solidFill>
                <a:schemeClr val="dk1"/>
              </a:solidFill>
              <a:latin typeface="Arial"/>
              <a:ea typeface="Arial"/>
              <a:cs typeface="Arial"/>
              <a:sym typeface="Arial"/>
            </a:endParaRPr>
          </a:p>
        </p:txBody>
      </p:sp>
      <p:graphicFrame>
        <p:nvGraphicFramePr>
          <p:cNvPr id="1417" name="Shape 1417"/>
          <p:cNvGraphicFramePr/>
          <p:nvPr/>
        </p:nvGraphicFramePr>
        <p:xfrm>
          <a:off x="580602" y="889098"/>
          <a:ext cx="7979700" cy="5763200"/>
        </p:xfrm>
        <a:graphic>
          <a:graphicData uri="http://schemas.openxmlformats.org/drawingml/2006/table">
            <a:tbl>
              <a:tblPr firstRow="1" bandRow="1">
                <a:noFill/>
                <a:tableStyleId>{8588654E-6C2C-4F02-B8E8-13FF10C2A99D}</a:tableStyleId>
              </a:tblPr>
              <a:tblGrid>
                <a:gridCol w="4069075">
                  <a:extLst>
                    <a:ext uri="{9D8B030D-6E8A-4147-A177-3AD203B41FA5}">
                      <a16:colId xmlns:a16="http://schemas.microsoft.com/office/drawing/2014/main" xmlns="" val="20000"/>
                    </a:ext>
                  </a:extLst>
                </a:gridCol>
                <a:gridCol w="3910625">
                  <a:extLst>
                    <a:ext uri="{9D8B030D-6E8A-4147-A177-3AD203B41FA5}">
                      <a16:colId xmlns:a16="http://schemas.microsoft.com/office/drawing/2014/main" xmlns="" val="20001"/>
                    </a:ext>
                  </a:extLst>
                </a:gridCol>
              </a:tblGrid>
              <a:tr h="305225">
                <a:tc>
                  <a:txBody>
                    <a:bodyPr/>
                    <a:lstStyle/>
                    <a:p>
                      <a:pPr marL="0" marR="0" lvl="0" indent="0" algn="l" rtl="0">
                        <a:spcBef>
                          <a:spcPts val="0"/>
                        </a:spcBef>
                        <a:spcAft>
                          <a:spcPts val="0"/>
                        </a:spcAft>
                        <a:buNone/>
                      </a:pPr>
                      <a:r>
                        <a:rPr lang="en-US" sz="1600">
                          <a:latin typeface="Monda"/>
                          <a:ea typeface="Monda"/>
                          <a:cs typeface="Monda"/>
                          <a:sym typeface="Monda"/>
                        </a:rPr>
                        <a:t>Method</a:t>
                      </a:r>
                      <a:endParaRPr sz="1600">
                        <a:solidFill>
                          <a:srgbClr val="000000"/>
                        </a:solidFill>
                        <a:latin typeface="Monda"/>
                        <a:ea typeface="Monda"/>
                        <a:cs typeface="Monda"/>
                        <a:sym typeface="Monda"/>
                      </a:endParaRPr>
                    </a:p>
                  </a:txBody>
                  <a:tcPr marL="15350" marR="15350" marT="15350" marB="15350"/>
                </a:tc>
                <a:tc>
                  <a:txBody>
                    <a:bodyPr/>
                    <a:lstStyle/>
                    <a:p>
                      <a:pPr marL="0" marR="0" lvl="0" indent="0" algn="l" rtl="0">
                        <a:spcBef>
                          <a:spcPts val="0"/>
                        </a:spcBef>
                        <a:spcAft>
                          <a:spcPts val="0"/>
                        </a:spcAft>
                        <a:buNone/>
                      </a:pPr>
                      <a:r>
                        <a:rPr lang="en-US" sz="1600">
                          <a:latin typeface="Monda"/>
                          <a:ea typeface="Monda"/>
                          <a:cs typeface="Monda"/>
                          <a:sym typeface="Monda"/>
                        </a:rPr>
                        <a:t>Description</a:t>
                      </a:r>
                      <a:endParaRPr sz="160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0"/>
                  </a:ext>
                </a:extLst>
              </a:tr>
              <a:tr h="576325">
                <a:tc>
                  <a:txBody>
                    <a:bodyPr/>
                    <a:lstStyle/>
                    <a:p>
                      <a:pPr marL="0" marR="0" lvl="0" indent="0" algn="just" rtl="0">
                        <a:spcBef>
                          <a:spcPts val="0"/>
                        </a:spcBef>
                        <a:spcAft>
                          <a:spcPts val="0"/>
                        </a:spcAft>
                        <a:buNone/>
                      </a:pPr>
                      <a:r>
                        <a:rPr lang="en-US" sz="1600">
                          <a:latin typeface="Monda"/>
                          <a:ea typeface="Monda"/>
                          <a:cs typeface="Monda"/>
                          <a:sym typeface="Monda"/>
                        </a:rPr>
                        <a:t>public boolean add(Object element)</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is used to insert an element in this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1"/>
                  </a:ext>
                </a:extLst>
              </a:tr>
              <a:tr h="576325">
                <a:tc>
                  <a:txBody>
                    <a:bodyPr/>
                    <a:lstStyle/>
                    <a:p>
                      <a:pPr marL="0" marR="0" lvl="0" indent="0" algn="just" rtl="0">
                        <a:spcBef>
                          <a:spcPts val="0"/>
                        </a:spcBef>
                        <a:spcAft>
                          <a:spcPts val="0"/>
                        </a:spcAft>
                        <a:buNone/>
                      </a:pPr>
                      <a:r>
                        <a:rPr lang="en-US" sz="1600">
                          <a:latin typeface="Monda"/>
                          <a:ea typeface="Monda"/>
                          <a:cs typeface="Monda"/>
                          <a:sym typeface="Monda"/>
                        </a:rPr>
                        <a:t>public boolean addAll(Collection c)</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is used to insert the specified collection elements in the invoking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2"/>
                  </a:ext>
                </a:extLst>
              </a:tr>
              <a:tr h="576325">
                <a:tc>
                  <a:txBody>
                    <a:bodyPr/>
                    <a:lstStyle/>
                    <a:p>
                      <a:pPr marL="0" marR="0" lvl="0" indent="0" algn="just" rtl="0">
                        <a:spcBef>
                          <a:spcPts val="0"/>
                        </a:spcBef>
                        <a:spcAft>
                          <a:spcPts val="0"/>
                        </a:spcAft>
                        <a:buNone/>
                      </a:pPr>
                      <a:r>
                        <a:rPr lang="en-US" sz="1600">
                          <a:latin typeface="Monda"/>
                          <a:ea typeface="Monda"/>
                          <a:cs typeface="Monda"/>
                          <a:sym typeface="Monda"/>
                        </a:rPr>
                        <a:t>public boolean remove(Object element)</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is used to delete an element from this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3"/>
                  </a:ext>
                </a:extLst>
              </a:tr>
              <a:tr h="847400">
                <a:tc>
                  <a:txBody>
                    <a:bodyPr/>
                    <a:lstStyle/>
                    <a:p>
                      <a:pPr marL="0" marR="0" lvl="0" indent="0" algn="just" rtl="0">
                        <a:spcBef>
                          <a:spcPts val="0"/>
                        </a:spcBef>
                        <a:spcAft>
                          <a:spcPts val="0"/>
                        </a:spcAft>
                        <a:buNone/>
                      </a:pPr>
                      <a:r>
                        <a:rPr lang="en-US" sz="1600">
                          <a:latin typeface="Monda"/>
                          <a:ea typeface="Monda"/>
                          <a:cs typeface="Monda"/>
                          <a:sym typeface="Monda"/>
                        </a:rPr>
                        <a:t>public boolean removeAll(Collection c)</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is used to delete all the elements of specified collection from the invoking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4"/>
                  </a:ext>
                </a:extLst>
              </a:tr>
              <a:tr h="847400">
                <a:tc>
                  <a:txBody>
                    <a:bodyPr/>
                    <a:lstStyle/>
                    <a:p>
                      <a:pPr marL="0" marR="0" lvl="0" indent="0" algn="just" rtl="0">
                        <a:spcBef>
                          <a:spcPts val="0"/>
                        </a:spcBef>
                        <a:spcAft>
                          <a:spcPts val="0"/>
                        </a:spcAft>
                        <a:buNone/>
                      </a:pPr>
                      <a:r>
                        <a:rPr lang="en-US" sz="1600">
                          <a:latin typeface="Monda"/>
                          <a:ea typeface="Monda"/>
                          <a:cs typeface="Monda"/>
                          <a:sym typeface="Monda"/>
                        </a:rPr>
                        <a:t>public boolean retainAll(Collection c)</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is used to delete all the elements of invoking collection except the specified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5"/>
                  </a:ext>
                </a:extLst>
              </a:tr>
              <a:tr h="576325">
                <a:tc>
                  <a:txBody>
                    <a:bodyPr/>
                    <a:lstStyle/>
                    <a:p>
                      <a:pPr marL="0" marR="0" lvl="0" indent="0" algn="just" rtl="0">
                        <a:spcBef>
                          <a:spcPts val="0"/>
                        </a:spcBef>
                        <a:spcAft>
                          <a:spcPts val="0"/>
                        </a:spcAft>
                        <a:buNone/>
                      </a:pPr>
                      <a:r>
                        <a:rPr lang="en-US" sz="1600">
                          <a:latin typeface="Monda"/>
                          <a:ea typeface="Monda"/>
                          <a:cs typeface="Monda"/>
                          <a:sym typeface="Monda"/>
                        </a:rPr>
                        <a:t>public int size()</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return the total number of elements in the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6"/>
                  </a:ext>
                </a:extLst>
              </a:tr>
              <a:tr h="576325">
                <a:tc>
                  <a:txBody>
                    <a:bodyPr/>
                    <a:lstStyle/>
                    <a:p>
                      <a:pPr marL="0" marR="0" lvl="0" indent="0" algn="just" rtl="0">
                        <a:spcBef>
                          <a:spcPts val="0"/>
                        </a:spcBef>
                        <a:spcAft>
                          <a:spcPts val="0"/>
                        </a:spcAft>
                        <a:buNone/>
                      </a:pPr>
                      <a:r>
                        <a:rPr lang="en-US" sz="1600">
                          <a:latin typeface="Monda"/>
                          <a:ea typeface="Monda"/>
                          <a:cs typeface="Monda"/>
                          <a:sym typeface="Monda"/>
                        </a:rPr>
                        <a:t>public void clear()</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removes the total no of element from the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7"/>
                  </a:ext>
                </a:extLst>
              </a:tr>
              <a:tr h="305225">
                <a:tc>
                  <a:txBody>
                    <a:bodyPr/>
                    <a:lstStyle/>
                    <a:p>
                      <a:pPr marL="0" marR="0" lvl="0" indent="0" algn="just" rtl="0">
                        <a:spcBef>
                          <a:spcPts val="0"/>
                        </a:spcBef>
                        <a:spcAft>
                          <a:spcPts val="0"/>
                        </a:spcAft>
                        <a:buNone/>
                      </a:pPr>
                      <a:r>
                        <a:rPr lang="en-US" sz="1600">
                          <a:latin typeface="Monda"/>
                          <a:ea typeface="Monda"/>
                          <a:cs typeface="Monda"/>
                          <a:sym typeface="Monda"/>
                        </a:rPr>
                        <a:t>public boolean contains(Object element)</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is used to search an element.</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8"/>
                  </a:ext>
                </a:extLst>
              </a:tr>
              <a:tr h="576325">
                <a:tc>
                  <a:txBody>
                    <a:bodyPr/>
                    <a:lstStyle/>
                    <a:p>
                      <a:pPr marL="0" marR="0" lvl="0" indent="0" algn="just" rtl="0">
                        <a:spcBef>
                          <a:spcPts val="0"/>
                        </a:spcBef>
                        <a:spcAft>
                          <a:spcPts val="0"/>
                        </a:spcAft>
                        <a:buNone/>
                      </a:pPr>
                      <a:r>
                        <a:rPr lang="en-US" sz="1600">
                          <a:latin typeface="Monda"/>
                          <a:ea typeface="Monda"/>
                          <a:cs typeface="Monda"/>
                          <a:sym typeface="Monda"/>
                        </a:rPr>
                        <a:t>public boolean containsAll(Collection c)</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is used to search the specified collection in this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9"/>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Shape 1422"/>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23" name="Shape 1423"/>
          <p:cNvSpPr txBox="1">
            <a:spLocks noGrp="1"/>
          </p:cNvSpPr>
          <p:nvPr>
            <p:ph type="title" idx="4294967295"/>
          </p:nvPr>
        </p:nvSpPr>
        <p:spPr>
          <a:xfrm>
            <a:off x="556227" y="37431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Métodos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comunes</a:t>
            </a:r>
            <a:r>
              <a:rPr lang="en-US" sz="3000" b="1" i="0" u="none" strike="noStrike" cap="none" dirty="0">
                <a:solidFill>
                  <a:schemeClr val="dk1"/>
                </a:solidFill>
                <a:latin typeface="Arial"/>
                <a:ea typeface="Arial"/>
                <a:cs typeface="Arial"/>
                <a:sym typeface="Arial"/>
              </a:rPr>
              <a:t> de </a:t>
            </a:r>
            <a:r>
              <a:rPr lang="en-US" sz="3000" b="1" i="0" u="none" strike="noStrike" cap="none" dirty="0" err="1">
                <a:solidFill>
                  <a:schemeClr val="dk1"/>
                </a:solidFill>
                <a:latin typeface="Arial"/>
                <a:ea typeface="Arial"/>
                <a:cs typeface="Arial"/>
                <a:sym typeface="Arial"/>
              </a:rPr>
              <a:t>colecciones</a:t>
            </a:r>
            <a:endParaRPr sz="3000" b="1" i="0" u="none" strike="noStrike" cap="none" dirty="0">
              <a:solidFill>
                <a:schemeClr val="dk1"/>
              </a:solidFill>
              <a:latin typeface="Arial"/>
              <a:ea typeface="Arial"/>
              <a:cs typeface="Arial"/>
              <a:sym typeface="Arial"/>
            </a:endParaRPr>
          </a:p>
        </p:txBody>
      </p:sp>
      <p:graphicFrame>
        <p:nvGraphicFramePr>
          <p:cNvPr id="1424" name="Shape 1424"/>
          <p:cNvGraphicFramePr/>
          <p:nvPr/>
        </p:nvGraphicFramePr>
        <p:xfrm>
          <a:off x="580602" y="1799941"/>
          <a:ext cx="7976625" cy="1912565"/>
        </p:xfrm>
        <a:graphic>
          <a:graphicData uri="http://schemas.openxmlformats.org/drawingml/2006/table">
            <a:tbl>
              <a:tblPr firstRow="1" bandRow="1">
                <a:noFill/>
                <a:tableStyleId>{8588654E-6C2C-4F02-B8E8-13FF10C2A99D}</a:tableStyleId>
              </a:tblPr>
              <a:tblGrid>
                <a:gridCol w="4067500">
                  <a:extLst>
                    <a:ext uri="{9D8B030D-6E8A-4147-A177-3AD203B41FA5}">
                      <a16:colId xmlns:a16="http://schemas.microsoft.com/office/drawing/2014/main" xmlns="" val="20000"/>
                    </a:ext>
                  </a:extLst>
                </a:gridCol>
                <a:gridCol w="3909125">
                  <a:extLst>
                    <a:ext uri="{9D8B030D-6E8A-4147-A177-3AD203B41FA5}">
                      <a16:colId xmlns:a16="http://schemas.microsoft.com/office/drawing/2014/main" xmlns="" val="20001"/>
                    </a:ext>
                  </a:extLst>
                </a:gridCol>
              </a:tblGrid>
              <a:tr h="274500">
                <a:tc>
                  <a:txBody>
                    <a:bodyPr/>
                    <a:lstStyle/>
                    <a:p>
                      <a:pPr marL="0" marR="0" lvl="0" indent="0" algn="l" rtl="0">
                        <a:spcBef>
                          <a:spcPts val="0"/>
                        </a:spcBef>
                        <a:spcAft>
                          <a:spcPts val="0"/>
                        </a:spcAft>
                        <a:buNone/>
                      </a:pPr>
                      <a:r>
                        <a:rPr lang="en-US" sz="1600">
                          <a:latin typeface="Monda"/>
                          <a:ea typeface="Monda"/>
                          <a:cs typeface="Monda"/>
                          <a:sym typeface="Monda"/>
                        </a:rPr>
                        <a:t>Method</a:t>
                      </a:r>
                      <a:endParaRPr sz="1600">
                        <a:solidFill>
                          <a:srgbClr val="000000"/>
                        </a:solidFill>
                        <a:latin typeface="Monda"/>
                        <a:ea typeface="Monda"/>
                        <a:cs typeface="Monda"/>
                        <a:sym typeface="Monda"/>
                      </a:endParaRPr>
                    </a:p>
                  </a:txBody>
                  <a:tcPr marL="15350" marR="15350" marT="15350" marB="15350"/>
                </a:tc>
                <a:tc>
                  <a:txBody>
                    <a:bodyPr/>
                    <a:lstStyle/>
                    <a:p>
                      <a:pPr marL="0" marR="0" lvl="0" indent="0" algn="l" rtl="0">
                        <a:spcBef>
                          <a:spcPts val="0"/>
                        </a:spcBef>
                        <a:spcAft>
                          <a:spcPts val="0"/>
                        </a:spcAft>
                        <a:buNone/>
                      </a:pPr>
                      <a:r>
                        <a:rPr lang="en-US" sz="1600">
                          <a:latin typeface="Monda"/>
                          <a:ea typeface="Monda"/>
                          <a:cs typeface="Monda"/>
                          <a:sym typeface="Monda"/>
                        </a:rPr>
                        <a:t>Description</a:t>
                      </a:r>
                      <a:endParaRPr sz="160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0"/>
                  </a:ext>
                </a:extLst>
              </a:tr>
              <a:tr h="274500">
                <a:tc>
                  <a:txBody>
                    <a:bodyPr/>
                    <a:lstStyle/>
                    <a:p>
                      <a:pPr marL="0" marR="0" lvl="0" indent="0" algn="just" rtl="0">
                        <a:spcBef>
                          <a:spcPts val="0"/>
                        </a:spcBef>
                        <a:spcAft>
                          <a:spcPts val="0"/>
                        </a:spcAft>
                        <a:buNone/>
                      </a:pPr>
                      <a:r>
                        <a:rPr lang="en-US" sz="1600">
                          <a:latin typeface="Monda"/>
                          <a:ea typeface="Monda"/>
                          <a:cs typeface="Monda"/>
                          <a:sym typeface="Monda"/>
                        </a:rPr>
                        <a:t>public Iterator iterator()</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returns an iterator.</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1"/>
                  </a:ext>
                </a:extLst>
              </a:tr>
              <a:tr h="274500">
                <a:tc>
                  <a:txBody>
                    <a:bodyPr/>
                    <a:lstStyle/>
                    <a:p>
                      <a:pPr marL="0" marR="0" lvl="0" indent="0" algn="just" rtl="0">
                        <a:spcBef>
                          <a:spcPts val="0"/>
                        </a:spcBef>
                        <a:spcAft>
                          <a:spcPts val="0"/>
                        </a:spcAft>
                        <a:buNone/>
                      </a:pPr>
                      <a:r>
                        <a:rPr lang="en-US" sz="1600">
                          <a:latin typeface="Monda"/>
                          <a:ea typeface="Monda"/>
                          <a:cs typeface="Monda"/>
                          <a:sym typeface="Monda"/>
                        </a:rPr>
                        <a:t>public Object[] toArray()</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converts collection into array.</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2"/>
                  </a:ext>
                </a:extLst>
              </a:tr>
              <a:tr h="274500">
                <a:tc>
                  <a:txBody>
                    <a:bodyPr/>
                    <a:lstStyle/>
                    <a:p>
                      <a:pPr marL="0" marR="0" lvl="0" indent="0" algn="just" rtl="0">
                        <a:spcBef>
                          <a:spcPts val="0"/>
                        </a:spcBef>
                        <a:spcAft>
                          <a:spcPts val="0"/>
                        </a:spcAft>
                        <a:buNone/>
                      </a:pPr>
                      <a:r>
                        <a:rPr lang="en-US" sz="1600">
                          <a:latin typeface="Monda"/>
                          <a:ea typeface="Monda"/>
                          <a:cs typeface="Monda"/>
                          <a:sym typeface="Monda"/>
                        </a:rPr>
                        <a:t>public boolean isEmpty()</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checks if collection is empty.</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3"/>
                  </a:ext>
                </a:extLst>
              </a:tr>
              <a:tr h="296025">
                <a:tc>
                  <a:txBody>
                    <a:bodyPr/>
                    <a:lstStyle/>
                    <a:p>
                      <a:pPr marL="0" marR="0" lvl="0" indent="0" algn="just" rtl="0">
                        <a:spcBef>
                          <a:spcPts val="0"/>
                        </a:spcBef>
                        <a:spcAft>
                          <a:spcPts val="0"/>
                        </a:spcAft>
                        <a:buNone/>
                      </a:pPr>
                      <a:r>
                        <a:rPr lang="en-US" sz="1600">
                          <a:latin typeface="Monda"/>
                          <a:ea typeface="Monda"/>
                          <a:cs typeface="Monda"/>
                          <a:sym typeface="Monda"/>
                        </a:rPr>
                        <a:t>public boolean equals(Object element)</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matches two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4"/>
                  </a:ext>
                </a:extLst>
              </a:tr>
              <a:tr h="518275">
                <a:tc>
                  <a:txBody>
                    <a:bodyPr/>
                    <a:lstStyle/>
                    <a:p>
                      <a:pPr marL="0" marR="0" lvl="0" indent="0" algn="just" rtl="0">
                        <a:spcBef>
                          <a:spcPts val="0"/>
                        </a:spcBef>
                        <a:spcAft>
                          <a:spcPts val="0"/>
                        </a:spcAft>
                        <a:buNone/>
                      </a:pPr>
                      <a:r>
                        <a:rPr lang="en-US" sz="1600">
                          <a:latin typeface="Monda"/>
                          <a:ea typeface="Monda"/>
                          <a:cs typeface="Monda"/>
                          <a:sym typeface="Monda"/>
                        </a:rPr>
                        <a:t>public int hashCode()</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spcBef>
                          <a:spcPts val="0"/>
                        </a:spcBef>
                        <a:spcAft>
                          <a:spcPts val="0"/>
                        </a:spcAft>
                        <a:buNone/>
                      </a:pPr>
                      <a:r>
                        <a:rPr lang="en-US" sz="1600">
                          <a:latin typeface="Monda"/>
                          <a:ea typeface="Monda"/>
                          <a:cs typeface="Monda"/>
                          <a:sym typeface="Monda"/>
                        </a:rPr>
                        <a:t>returns the hashcode number for collection.</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490" name="Shape 490"/>
          <p:cNvSpPr txBox="1">
            <a:spLocks noGrp="1"/>
          </p:cNvSpPr>
          <p:nvPr>
            <p:ph type="title" idx="4294967295"/>
          </p:nvPr>
        </p:nvSpPr>
        <p:spPr>
          <a:xfrm>
            <a:off x="429768" y="33506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¿En qué se usa?</a:t>
            </a:r>
            <a:endParaRPr sz="3000" b="1" i="0" u="none" strike="noStrike" cap="none">
              <a:solidFill>
                <a:schemeClr val="dk1"/>
              </a:solidFill>
              <a:latin typeface="Arial"/>
              <a:ea typeface="Arial"/>
              <a:cs typeface="Arial"/>
              <a:sym typeface="Arial"/>
            </a:endParaRPr>
          </a:p>
        </p:txBody>
      </p:sp>
      <p:sp>
        <p:nvSpPr>
          <p:cNvPr id="491" name="Shape 491"/>
          <p:cNvSpPr/>
          <p:nvPr/>
        </p:nvSpPr>
        <p:spPr>
          <a:xfrm>
            <a:off x="1806580" y="1144095"/>
            <a:ext cx="5530840" cy="52297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799">
                <a:solidFill>
                  <a:schemeClr val="dk1"/>
                </a:solidFill>
                <a:latin typeface="Open Sans"/>
                <a:ea typeface="Open Sans"/>
                <a:cs typeface="Open Sans"/>
                <a:sym typeface="Open Sans"/>
              </a:rPr>
              <a:t>JAVA ESTÁ POR TODAS PARTES!</a:t>
            </a:r>
            <a:endParaRPr sz="2799">
              <a:solidFill>
                <a:schemeClr val="dk1"/>
              </a:solidFill>
              <a:latin typeface="Open Sans"/>
              <a:ea typeface="Open Sans"/>
              <a:cs typeface="Open Sans"/>
              <a:sym typeface="Open Sans"/>
            </a:endParaRPr>
          </a:p>
        </p:txBody>
      </p:sp>
      <p:pic>
        <p:nvPicPr>
          <p:cNvPr id="492" name="Shape 492" descr="http://www.javaskool.com/codeResources/CoreJavaChapters/IntroTo_JavaTechnologyPic/javaEvery.jpg"/>
          <p:cNvPicPr preferRelativeResize="0"/>
          <p:nvPr/>
        </p:nvPicPr>
        <p:blipFill rotWithShape="1">
          <a:blip r:embed="rId3">
            <a:alphaModFix/>
          </a:blip>
          <a:srcRect/>
          <a:stretch/>
        </p:blipFill>
        <p:spPr>
          <a:xfrm>
            <a:off x="1171906" y="1756655"/>
            <a:ext cx="6880461" cy="457550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Shape 1429"/>
          <p:cNvSpPr txBox="1">
            <a:spLocks noGrp="1"/>
          </p:cNvSpPr>
          <p:nvPr>
            <p:ph type="body" idx="1"/>
          </p:nvPr>
        </p:nvSpPr>
        <p:spPr>
          <a:xfrm>
            <a:off x="583687" y="1660480"/>
            <a:ext cx="7979710" cy="2443929"/>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La interfaz Iterator proporciona un método de iterar los elementos de una colección</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La dirección de iteración siempre es de avance (hacia adelante)</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Sus métodos son:</a:t>
            </a:r>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1430" name="Shape 1430"/>
          <p:cNvSpPr txBox="1">
            <a:spLocks noGrp="1"/>
          </p:cNvSpPr>
          <p:nvPr>
            <p:ph type="title" idx="4294967295"/>
          </p:nvPr>
        </p:nvSpPr>
        <p:spPr>
          <a:xfrm>
            <a:off x="583687" y="49880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Iterador</a:t>
            </a:r>
            <a:endParaRPr sz="3000" b="1" i="0" u="none" strike="noStrike" cap="none" dirty="0">
              <a:solidFill>
                <a:schemeClr val="dk1"/>
              </a:solidFill>
              <a:latin typeface="Arial"/>
              <a:ea typeface="Arial"/>
              <a:cs typeface="Arial"/>
              <a:sym typeface="Arial"/>
            </a:endParaRPr>
          </a:p>
        </p:txBody>
      </p:sp>
      <p:graphicFrame>
        <p:nvGraphicFramePr>
          <p:cNvPr id="1431" name="Shape 1431"/>
          <p:cNvGraphicFramePr/>
          <p:nvPr/>
        </p:nvGraphicFramePr>
        <p:xfrm>
          <a:off x="583687" y="3429794"/>
          <a:ext cx="7976625" cy="1585840"/>
        </p:xfrm>
        <a:graphic>
          <a:graphicData uri="http://schemas.openxmlformats.org/drawingml/2006/table">
            <a:tbl>
              <a:tblPr firstRow="1" bandRow="1">
                <a:noFill/>
                <a:tableStyleId>{8588654E-6C2C-4F02-B8E8-13FF10C2A99D}</a:tableStyleId>
              </a:tblPr>
              <a:tblGrid>
                <a:gridCol w="2836450">
                  <a:extLst>
                    <a:ext uri="{9D8B030D-6E8A-4147-A177-3AD203B41FA5}">
                      <a16:colId xmlns:a16="http://schemas.microsoft.com/office/drawing/2014/main" xmlns="" val="20000"/>
                    </a:ext>
                  </a:extLst>
                </a:gridCol>
                <a:gridCol w="5140175">
                  <a:extLst>
                    <a:ext uri="{9D8B030D-6E8A-4147-A177-3AD203B41FA5}">
                      <a16:colId xmlns:a16="http://schemas.microsoft.com/office/drawing/2014/main" xmlns="" val="20001"/>
                    </a:ext>
                  </a:extLst>
                </a:gridCol>
              </a:tblGrid>
              <a:tr h="274500">
                <a:tc>
                  <a:txBody>
                    <a:bodyPr/>
                    <a:lstStyle/>
                    <a:p>
                      <a:pPr marL="0" marR="0" lvl="0" indent="0" algn="l" rtl="0">
                        <a:spcBef>
                          <a:spcPts val="0"/>
                        </a:spcBef>
                        <a:spcAft>
                          <a:spcPts val="0"/>
                        </a:spcAft>
                        <a:buNone/>
                      </a:pPr>
                      <a:r>
                        <a:rPr lang="en-US" sz="1600">
                          <a:latin typeface="Monda"/>
                          <a:ea typeface="Monda"/>
                          <a:cs typeface="Monda"/>
                          <a:sym typeface="Monda"/>
                        </a:rPr>
                        <a:t>Method</a:t>
                      </a:r>
                      <a:endParaRPr sz="1600">
                        <a:solidFill>
                          <a:srgbClr val="000000"/>
                        </a:solidFill>
                        <a:latin typeface="Monda"/>
                        <a:ea typeface="Monda"/>
                        <a:cs typeface="Monda"/>
                        <a:sym typeface="Monda"/>
                      </a:endParaRPr>
                    </a:p>
                  </a:txBody>
                  <a:tcPr marL="15350" marR="15350" marT="15350" marB="15350"/>
                </a:tc>
                <a:tc>
                  <a:txBody>
                    <a:bodyPr/>
                    <a:lstStyle/>
                    <a:p>
                      <a:pPr marL="0" marR="0" lvl="0" indent="0" algn="l" rtl="0">
                        <a:spcBef>
                          <a:spcPts val="0"/>
                        </a:spcBef>
                        <a:spcAft>
                          <a:spcPts val="0"/>
                        </a:spcAft>
                        <a:buNone/>
                      </a:pPr>
                      <a:r>
                        <a:rPr lang="en-US" sz="1600">
                          <a:latin typeface="Monda"/>
                          <a:ea typeface="Monda"/>
                          <a:cs typeface="Monda"/>
                          <a:sym typeface="Monda"/>
                        </a:rPr>
                        <a:t>Description</a:t>
                      </a:r>
                      <a:endParaRPr sz="160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0"/>
                  </a:ext>
                </a:extLst>
              </a:tr>
              <a:tr h="274500">
                <a:tc>
                  <a:txBody>
                    <a:bodyPr/>
                    <a:lstStyle/>
                    <a:p>
                      <a:pPr marL="0" marR="0" lvl="0" indent="0" algn="just" rtl="0">
                        <a:spcBef>
                          <a:spcPts val="0"/>
                        </a:spcBef>
                        <a:spcAft>
                          <a:spcPts val="0"/>
                        </a:spcAft>
                        <a:buNone/>
                      </a:pPr>
                      <a:r>
                        <a:rPr lang="en-US" sz="1600" b="0" i="0">
                          <a:solidFill>
                            <a:srgbClr val="000000"/>
                          </a:solidFill>
                          <a:latin typeface="Monda"/>
                          <a:ea typeface="Monda"/>
                          <a:cs typeface="Monda"/>
                          <a:sym typeface="Monda"/>
                        </a:rPr>
                        <a:t>public boolean hasNext()</a:t>
                      </a:r>
                      <a:endParaRPr/>
                    </a:p>
                  </a:txBody>
                  <a:tcPr marL="15350" marR="15350" marT="15350" marB="15350"/>
                </a:tc>
                <a:tc>
                  <a:txBody>
                    <a:bodyPr/>
                    <a:lstStyle/>
                    <a:p>
                      <a:pPr marL="0" marR="0" lvl="0" indent="0" algn="just" rtl="0">
                        <a:lnSpc>
                          <a:spcPct val="100000"/>
                        </a:lnSpc>
                        <a:spcBef>
                          <a:spcPts val="0"/>
                        </a:spcBef>
                        <a:spcAft>
                          <a:spcPts val="0"/>
                        </a:spcAft>
                        <a:buClr>
                          <a:srgbClr val="000000"/>
                        </a:buClr>
                        <a:buSzPts val="1600"/>
                        <a:buFont typeface="Monda"/>
                        <a:buNone/>
                      </a:pPr>
                      <a:r>
                        <a:rPr lang="en-US" sz="1600" b="0" i="0">
                          <a:solidFill>
                            <a:srgbClr val="000000"/>
                          </a:solidFill>
                          <a:latin typeface="Monda"/>
                          <a:ea typeface="Monda"/>
                          <a:cs typeface="Monda"/>
                          <a:sym typeface="Monda"/>
                        </a:rPr>
                        <a:t>returns true if iterator has more elements.</a:t>
                      </a:r>
                      <a:endParaRPr/>
                    </a:p>
                  </a:txBody>
                  <a:tcPr marL="15350" marR="15350" marT="15350" marB="15350"/>
                </a:tc>
                <a:extLst>
                  <a:ext uri="{0D108BD9-81ED-4DB2-BD59-A6C34878D82A}">
                    <a16:rowId xmlns:a16="http://schemas.microsoft.com/office/drawing/2014/main" xmlns="" val="10001"/>
                  </a:ext>
                </a:extLst>
              </a:tr>
              <a:tr h="518275">
                <a:tc>
                  <a:txBody>
                    <a:bodyPr/>
                    <a:lstStyle/>
                    <a:p>
                      <a:pPr marL="0" marR="0" lvl="0" indent="0" algn="just" rtl="0">
                        <a:lnSpc>
                          <a:spcPct val="100000"/>
                        </a:lnSpc>
                        <a:spcBef>
                          <a:spcPts val="0"/>
                        </a:spcBef>
                        <a:spcAft>
                          <a:spcPts val="0"/>
                        </a:spcAft>
                        <a:buClr>
                          <a:srgbClr val="000000"/>
                        </a:buClr>
                        <a:buSzPts val="1600"/>
                        <a:buFont typeface="Monda"/>
                        <a:buNone/>
                      </a:pPr>
                      <a:r>
                        <a:rPr lang="en-US" sz="1600" b="0" i="0">
                          <a:solidFill>
                            <a:srgbClr val="000000"/>
                          </a:solidFill>
                          <a:latin typeface="Monda"/>
                          <a:ea typeface="Monda"/>
                          <a:cs typeface="Monda"/>
                          <a:sym typeface="Monda"/>
                        </a:rPr>
                        <a:t>public object next()</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lnSpc>
                          <a:spcPct val="100000"/>
                        </a:lnSpc>
                        <a:spcBef>
                          <a:spcPts val="0"/>
                        </a:spcBef>
                        <a:spcAft>
                          <a:spcPts val="0"/>
                        </a:spcAft>
                        <a:buClr>
                          <a:srgbClr val="000000"/>
                        </a:buClr>
                        <a:buSzPts val="1600"/>
                        <a:buFont typeface="Monda"/>
                        <a:buNone/>
                      </a:pPr>
                      <a:r>
                        <a:rPr lang="en-US" sz="1600" b="0" i="0">
                          <a:solidFill>
                            <a:srgbClr val="000000"/>
                          </a:solidFill>
                          <a:latin typeface="Monda"/>
                          <a:ea typeface="Monda"/>
                          <a:cs typeface="Monda"/>
                          <a:sym typeface="Monda"/>
                        </a:rPr>
                        <a:t>returns the element and moves the cursor pointer to the next element.</a:t>
                      </a:r>
                      <a:endParaRPr/>
                    </a:p>
                  </a:txBody>
                  <a:tcPr marL="15350" marR="15350" marT="15350" marB="15350"/>
                </a:tc>
                <a:extLst>
                  <a:ext uri="{0D108BD9-81ED-4DB2-BD59-A6C34878D82A}">
                    <a16:rowId xmlns:a16="http://schemas.microsoft.com/office/drawing/2014/main" xmlns="" val="10002"/>
                  </a:ext>
                </a:extLst>
              </a:tr>
              <a:tr h="518275">
                <a:tc>
                  <a:txBody>
                    <a:bodyPr/>
                    <a:lstStyle/>
                    <a:p>
                      <a:pPr marL="0" marR="0" lvl="0" indent="0" algn="just" rtl="0">
                        <a:lnSpc>
                          <a:spcPct val="100000"/>
                        </a:lnSpc>
                        <a:spcBef>
                          <a:spcPts val="0"/>
                        </a:spcBef>
                        <a:spcAft>
                          <a:spcPts val="0"/>
                        </a:spcAft>
                        <a:buClr>
                          <a:srgbClr val="000000"/>
                        </a:buClr>
                        <a:buSzPts val="1600"/>
                        <a:buFont typeface="Monda"/>
                        <a:buNone/>
                      </a:pPr>
                      <a:r>
                        <a:rPr lang="en-US" sz="1600" b="0" i="0">
                          <a:solidFill>
                            <a:srgbClr val="000000"/>
                          </a:solidFill>
                          <a:latin typeface="Monda"/>
                          <a:ea typeface="Monda"/>
                          <a:cs typeface="Monda"/>
                          <a:sym typeface="Monda"/>
                        </a:rPr>
                        <a:t>public void remove()</a:t>
                      </a:r>
                      <a:endParaRPr sz="1600" b="0" i="0">
                        <a:solidFill>
                          <a:srgbClr val="000000"/>
                        </a:solidFill>
                        <a:latin typeface="Monda"/>
                        <a:ea typeface="Monda"/>
                        <a:cs typeface="Monda"/>
                        <a:sym typeface="Monda"/>
                      </a:endParaRPr>
                    </a:p>
                  </a:txBody>
                  <a:tcPr marL="15350" marR="15350" marT="15350" marB="15350"/>
                </a:tc>
                <a:tc>
                  <a:txBody>
                    <a:bodyPr/>
                    <a:lstStyle/>
                    <a:p>
                      <a:pPr marL="0" marR="0" lvl="0" indent="0" algn="just" rtl="0">
                        <a:lnSpc>
                          <a:spcPct val="100000"/>
                        </a:lnSpc>
                        <a:spcBef>
                          <a:spcPts val="0"/>
                        </a:spcBef>
                        <a:spcAft>
                          <a:spcPts val="0"/>
                        </a:spcAft>
                        <a:buClr>
                          <a:srgbClr val="000000"/>
                        </a:buClr>
                        <a:buSzPts val="1600"/>
                        <a:buFont typeface="Monda"/>
                        <a:buNone/>
                      </a:pPr>
                      <a:r>
                        <a:rPr lang="en-US" sz="1600" b="0" i="0">
                          <a:solidFill>
                            <a:srgbClr val="000000"/>
                          </a:solidFill>
                          <a:latin typeface="Monda"/>
                          <a:ea typeface="Monda"/>
                          <a:cs typeface="Monda"/>
                          <a:sym typeface="Monda"/>
                        </a:rPr>
                        <a:t>removes the last elements returned by the iterator. It is rarely used.</a:t>
                      </a:r>
                      <a:endParaRPr sz="1600" b="0" i="0">
                        <a:solidFill>
                          <a:srgbClr val="000000"/>
                        </a:solidFill>
                        <a:latin typeface="Monda"/>
                        <a:ea typeface="Monda"/>
                        <a:cs typeface="Monda"/>
                        <a:sym typeface="Monda"/>
                      </a:endParaRPr>
                    </a:p>
                  </a:txBody>
                  <a:tcPr marL="15350" marR="15350" marT="15350" marB="15350"/>
                </a:tc>
                <a:extLst>
                  <a:ext uri="{0D108BD9-81ED-4DB2-BD59-A6C34878D82A}">
                    <a16:rowId xmlns:a16="http://schemas.microsoft.com/office/drawing/2014/main" xmlns="" val="10003"/>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Shape 1436"/>
          <p:cNvSpPr txBox="1">
            <a:spLocks noGrp="1"/>
          </p:cNvSpPr>
          <p:nvPr>
            <p:ph type="body" idx="1"/>
          </p:nvPr>
        </p:nvSpPr>
        <p:spPr>
          <a:xfrm>
            <a:off x="913110" y="1390317"/>
            <a:ext cx="7887989" cy="61119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Utiliza una matriz dinámica para almacenar elementos. </a:t>
            </a:r>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Hereda la clase AbstractList e implementa la interfaz List</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La nueva colección genérica permite tener sólo un tipo de objeto en la colección.</a:t>
            </a:r>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a:p>
            <a:pPr marL="0" marR="0" lvl="0" indent="0" algn="l" rtl="0">
              <a:lnSpc>
                <a:spcPct val="100000"/>
              </a:lnSpc>
              <a:spcBef>
                <a:spcPts val="600"/>
              </a:spcBef>
              <a:spcAft>
                <a:spcPts val="0"/>
              </a:spcAft>
              <a:buClr>
                <a:schemeClr val="dk1"/>
              </a:buClr>
              <a:buSzPts val="2000"/>
              <a:buFont typeface="Arial"/>
              <a:buNone/>
            </a:pPr>
            <a:r>
              <a:rPr lang="en-US" sz="2000" b="1" i="0" u="none" strike="noStrike" cap="none">
                <a:solidFill>
                  <a:schemeClr val="dk1"/>
                </a:solidFill>
                <a:latin typeface="Arial Narrow"/>
                <a:ea typeface="Arial Narrow"/>
                <a:cs typeface="Arial Narrow"/>
                <a:sym typeface="Arial Narrow"/>
              </a:rPr>
              <a:t>Iterador:</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Usando la interfaz Iterator</a:t>
            </a: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Usando for-each</a:t>
            </a:r>
            <a:endParaRPr sz="1600" b="0" i="0" u="none" strike="noStrike" cap="none">
              <a:solidFill>
                <a:schemeClr val="dk1"/>
              </a:solidFill>
              <a:latin typeface="Arial"/>
              <a:ea typeface="Arial"/>
              <a:cs typeface="Arial"/>
              <a:sym typeface="Arial"/>
            </a:endParaRPr>
          </a:p>
        </p:txBody>
      </p:sp>
      <p:sp>
        <p:nvSpPr>
          <p:cNvPr id="1437" name="Shape 1437"/>
          <p:cNvSpPr txBox="1">
            <a:spLocks noGrp="1"/>
          </p:cNvSpPr>
          <p:nvPr>
            <p:ph type="title" idx="4294967295"/>
          </p:nvPr>
        </p:nvSpPr>
        <p:spPr>
          <a:xfrm>
            <a:off x="579819" y="432397"/>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Listas</a:t>
            </a:r>
            <a:endParaRPr sz="3000" b="1" i="0" u="none" strike="noStrike" cap="none">
              <a:solidFill>
                <a:schemeClr val="dk1"/>
              </a:solidFill>
              <a:latin typeface="Arial"/>
              <a:ea typeface="Arial"/>
              <a:cs typeface="Arial"/>
              <a:sym typeface="Arial"/>
            </a:endParaRPr>
          </a:p>
        </p:txBody>
      </p:sp>
      <p:sp>
        <p:nvSpPr>
          <p:cNvPr id="1438" name="Shape 1438"/>
          <p:cNvSpPr/>
          <p:nvPr/>
        </p:nvSpPr>
        <p:spPr>
          <a:xfrm>
            <a:off x="2294848" y="2732638"/>
            <a:ext cx="4570942" cy="1200051"/>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List&lt;String&gt; list = new ArrayList&lt;String&gt;();</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list.add(aString);</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list.set(index,aObject);     myString=list.get(index);</a:t>
            </a:r>
            <a:endParaRPr/>
          </a:p>
        </p:txBody>
      </p:sp>
      <p:sp>
        <p:nvSpPr>
          <p:cNvPr id="1439" name="Shape 1439"/>
          <p:cNvSpPr/>
          <p:nvPr/>
        </p:nvSpPr>
        <p:spPr>
          <a:xfrm>
            <a:off x="1980312" y="5436762"/>
            <a:ext cx="5183376" cy="1200051"/>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for (ListIterator&lt;Type&gt; it = list.listIterator(list.size()); it.hasPrevious(); ) {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Type t = it.previous(); ...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Shape 1444"/>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45" name="Shape 1445"/>
          <p:cNvSpPr txBox="1">
            <a:spLocks noGrp="1"/>
          </p:cNvSpPr>
          <p:nvPr>
            <p:ph type="title" idx="4294967295"/>
          </p:nvPr>
        </p:nvSpPr>
        <p:spPr>
          <a:xfrm>
            <a:off x="407422" y="33506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Listas</a:t>
            </a:r>
            <a:r>
              <a:rPr lang="en-US" sz="3000" b="1" i="0" u="none" strike="noStrike" cap="none" dirty="0">
                <a:solidFill>
                  <a:schemeClr val="dk1"/>
                </a:solidFill>
                <a:latin typeface="Arial"/>
                <a:ea typeface="Arial"/>
                <a:cs typeface="Arial"/>
                <a:sym typeface="Arial"/>
              </a:rPr>
              <a:t> - </a:t>
            </a:r>
            <a:r>
              <a:rPr lang="en-US" sz="3000" b="1" i="0" u="none" strike="noStrike" cap="none" dirty="0" err="1">
                <a:solidFill>
                  <a:schemeClr val="dk1"/>
                </a:solidFill>
                <a:latin typeface="Arial"/>
                <a:ea typeface="Arial"/>
                <a:cs typeface="Arial"/>
                <a:sym typeface="Arial"/>
              </a:rPr>
              <a:t>ejemplo</a:t>
            </a:r>
            <a:endParaRPr sz="3000" b="1" i="0" u="none" strike="noStrike" cap="none" dirty="0">
              <a:solidFill>
                <a:schemeClr val="dk1"/>
              </a:solidFill>
              <a:latin typeface="Arial"/>
              <a:ea typeface="Arial"/>
              <a:cs typeface="Arial"/>
              <a:sym typeface="Arial"/>
            </a:endParaRPr>
          </a:p>
        </p:txBody>
      </p:sp>
      <p:sp>
        <p:nvSpPr>
          <p:cNvPr id="1446" name="Shape 1446"/>
          <p:cNvSpPr/>
          <p:nvPr/>
        </p:nvSpPr>
        <p:spPr>
          <a:xfrm>
            <a:off x="252520" y="1341251"/>
            <a:ext cx="4155402" cy="4277104"/>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b="1">
                <a:solidFill>
                  <a:srgbClr val="006699"/>
                </a:solidFill>
                <a:latin typeface="Arial"/>
                <a:ea typeface="Arial"/>
                <a:cs typeface="Arial"/>
                <a:sym typeface="Arial"/>
              </a:rPr>
              <a:t>import</a:t>
            </a:r>
            <a:r>
              <a:rPr lang="en-US" sz="1600">
                <a:solidFill>
                  <a:srgbClr val="000000"/>
                </a:solidFill>
                <a:latin typeface="Arial"/>
                <a:ea typeface="Arial"/>
                <a:cs typeface="Arial"/>
                <a:sym typeface="Arial"/>
              </a:rPr>
              <a:t> java.util.*;  </a:t>
            </a:r>
            <a:endParaRPr/>
          </a:p>
          <a:p>
            <a:pPr marL="0" marR="0" lvl="0" indent="0" algn="just" rtl="0">
              <a:spcBef>
                <a:spcPts val="0"/>
              </a:spcBef>
              <a:spcAft>
                <a:spcPts val="0"/>
              </a:spcAft>
              <a:buNone/>
            </a:pPr>
            <a:r>
              <a:rPr lang="en-US" sz="1600" b="1">
                <a:solidFill>
                  <a:srgbClr val="006699"/>
                </a:solidFill>
                <a:latin typeface="Arial"/>
                <a:ea typeface="Arial"/>
                <a:cs typeface="Arial"/>
                <a:sym typeface="Arial"/>
              </a:rPr>
              <a:t>class</a:t>
            </a:r>
            <a:r>
              <a:rPr lang="en-US" sz="1600">
                <a:solidFill>
                  <a:srgbClr val="000000"/>
                </a:solidFill>
                <a:latin typeface="Arial"/>
                <a:ea typeface="Arial"/>
                <a:cs typeface="Arial"/>
                <a:sym typeface="Arial"/>
              </a:rPr>
              <a:t> TestCollection1{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public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static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void</a:t>
            </a:r>
            <a:r>
              <a:rPr lang="en-US" sz="1600">
                <a:solidFill>
                  <a:srgbClr val="000000"/>
                </a:solidFill>
                <a:latin typeface="Arial"/>
                <a:ea typeface="Arial"/>
                <a:cs typeface="Arial"/>
                <a:sym typeface="Arial"/>
              </a:rPr>
              <a:t> main(String args[]){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ArrayList&lt;String&gt; list=</a:t>
            </a:r>
            <a:r>
              <a:rPr lang="en-US" sz="1600" b="1">
                <a:solidFill>
                  <a:srgbClr val="006699"/>
                </a:solidFill>
                <a:latin typeface="Arial"/>
                <a:ea typeface="Arial"/>
                <a:cs typeface="Arial"/>
                <a:sym typeface="Arial"/>
              </a:rPr>
              <a:t>new</a:t>
            </a:r>
            <a:r>
              <a:rPr lang="en-US" sz="1600">
                <a:solidFill>
                  <a:srgbClr val="000000"/>
                </a:solidFill>
                <a:latin typeface="Arial"/>
                <a:ea typeface="Arial"/>
                <a:cs typeface="Arial"/>
                <a:sym typeface="Arial"/>
              </a:rPr>
              <a:t> ArrayList&lt;String&gt;();</a:t>
            </a:r>
            <a:endParaRPr/>
          </a:p>
          <a:p>
            <a:pPr marL="0" marR="0" lvl="0" indent="0" algn="just" rtl="0">
              <a:spcBef>
                <a:spcPts val="0"/>
              </a:spcBef>
              <a:spcAft>
                <a:spcPts val="0"/>
              </a:spcAft>
              <a:buNone/>
            </a:pPr>
            <a:r>
              <a:rPr lang="en-US" sz="1600">
                <a:solidFill>
                  <a:srgbClr val="008200"/>
                </a:solidFill>
                <a:latin typeface="Arial"/>
                <a:ea typeface="Arial"/>
                <a:cs typeface="Arial"/>
                <a:sym typeface="Arial"/>
              </a:rPr>
              <a:t>//Creating arraylist</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list.add(</a:t>
            </a:r>
            <a:r>
              <a:rPr lang="en-US" sz="1600">
                <a:solidFill>
                  <a:srgbClr val="0000FF"/>
                </a:solidFill>
                <a:latin typeface="Arial"/>
                <a:ea typeface="Arial"/>
                <a:cs typeface="Arial"/>
                <a:sym typeface="Arial"/>
              </a:rPr>
              <a:t>"Ravi"</a:t>
            </a:r>
            <a:r>
              <a:rPr lang="en-US" sz="1600">
                <a:solidFill>
                  <a:srgbClr val="000000"/>
                </a:solidFill>
                <a:latin typeface="Arial"/>
                <a:ea typeface="Arial"/>
                <a:cs typeface="Arial"/>
                <a:sym typeface="Arial"/>
              </a:rPr>
              <a:t>);</a:t>
            </a:r>
            <a:r>
              <a:rPr lang="en-US" sz="1600">
                <a:solidFill>
                  <a:srgbClr val="008200"/>
                </a:solidFill>
                <a:latin typeface="Arial"/>
                <a:ea typeface="Arial"/>
                <a:cs typeface="Arial"/>
                <a:sym typeface="Arial"/>
              </a:rPr>
              <a:t>//Adding object in arraylist</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list.add(</a:t>
            </a:r>
            <a:r>
              <a:rPr lang="en-US" sz="1600">
                <a:solidFill>
                  <a:srgbClr val="0000FF"/>
                </a:solidFill>
                <a:latin typeface="Arial"/>
                <a:ea typeface="Arial"/>
                <a:cs typeface="Arial"/>
                <a:sym typeface="Arial"/>
              </a:rPr>
              <a:t>"Vijay"</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list.add(</a:t>
            </a:r>
            <a:r>
              <a:rPr lang="en-US" sz="1600">
                <a:solidFill>
                  <a:srgbClr val="0000FF"/>
                </a:solidFill>
                <a:latin typeface="Arial"/>
                <a:ea typeface="Arial"/>
                <a:cs typeface="Arial"/>
                <a:sym typeface="Arial"/>
              </a:rPr>
              <a:t>"Ravi"</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list.add(</a:t>
            </a:r>
            <a:r>
              <a:rPr lang="en-US" sz="1600">
                <a:solidFill>
                  <a:srgbClr val="0000FF"/>
                </a:solidFill>
                <a:latin typeface="Arial"/>
                <a:ea typeface="Arial"/>
                <a:cs typeface="Arial"/>
                <a:sym typeface="Arial"/>
              </a:rPr>
              <a:t>"Ajay"</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a:solidFill>
                  <a:srgbClr val="008200"/>
                </a:solidFill>
                <a:latin typeface="Arial"/>
                <a:ea typeface="Arial"/>
                <a:cs typeface="Arial"/>
                <a:sym typeface="Arial"/>
              </a:rPr>
              <a:t>//Traversing list through Iterator</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Iterator itr=list.iterator();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while</a:t>
            </a:r>
            <a:r>
              <a:rPr lang="en-US" sz="1600">
                <a:solidFill>
                  <a:srgbClr val="000000"/>
                </a:solidFill>
                <a:latin typeface="Arial"/>
                <a:ea typeface="Arial"/>
                <a:cs typeface="Arial"/>
                <a:sym typeface="Arial"/>
              </a:rPr>
              <a:t>(itr.hasNext()){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System.out.println(itr.next());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endParaRPr/>
          </a:p>
        </p:txBody>
      </p:sp>
      <p:sp>
        <p:nvSpPr>
          <p:cNvPr id="1447" name="Shape 1447"/>
          <p:cNvSpPr/>
          <p:nvPr/>
        </p:nvSpPr>
        <p:spPr>
          <a:xfrm>
            <a:off x="4859965" y="1341252"/>
            <a:ext cx="4155402" cy="3292447"/>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b="1">
                <a:solidFill>
                  <a:srgbClr val="006699"/>
                </a:solidFill>
                <a:latin typeface="Arial"/>
                <a:ea typeface="Arial"/>
                <a:cs typeface="Arial"/>
                <a:sym typeface="Arial"/>
              </a:rPr>
              <a:t>import</a:t>
            </a:r>
            <a:r>
              <a:rPr lang="en-US" sz="1600">
                <a:solidFill>
                  <a:srgbClr val="000000"/>
                </a:solidFill>
                <a:latin typeface="Arial"/>
                <a:ea typeface="Arial"/>
                <a:cs typeface="Arial"/>
                <a:sym typeface="Arial"/>
              </a:rPr>
              <a:t> java.util.*;  </a:t>
            </a:r>
            <a:endParaRPr/>
          </a:p>
          <a:p>
            <a:pPr marL="0" marR="0" lvl="0" indent="0" algn="just" rtl="0">
              <a:spcBef>
                <a:spcPts val="0"/>
              </a:spcBef>
              <a:spcAft>
                <a:spcPts val="0"/>
              </a:spcAft>
              <a:buNone/>
            </a:pPr>
            <a:r>
              <a:rPr lang="en-US" sz="1600" b="1">
                <a:solidFill>
                  <a:srgbClr val="006699"/>
                </a:solidFill>
                <a:latin typeface="Arial"/>
                <a:ea typeface="Arial"/>
                <a:cs typeface="Arial"/>
                <a:sym typeface="Arial"/>
              </a:rPr>
              <a:t>class</a:t>
            </a:r>
            <a:r>
              <a:rPr lang="en-US" sz="1600">
                <a:solidFill>
                  <a:srgbClr val="000000"/>
                </a:solidFill>
                <a:latin typeface="Arial"/>
                <a:ea typeface="Arial"/>
                <a:cs typeface="Arial"/>
                <a:sym typeface="Arial"/>
              </a:rPr>
              <a:t> TestCollection2{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public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static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void</a:t>
            </a:r>
            <a:r>
              <a:rPr lang="en-US" sz="1600">
                <a:solidFill>
                  <a:srgbClr val="000000"/>
                </a:solidFill>
                <a:latin typeface="Arial"/>
                <a:ea typeface="Arial"/>
                <a:cs typeface="Arial"/>
                <a:sym typeface="Arial"/>
              </a:rPr>
              <a:t> main(String args[]){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ArrayList&lt;String&gt; al=</a:t>
            </a:r>
            <a:r>
              <a:rPr lang="en-US" sz="1600" b="1">
                <a:solidFill>
                  <a:srgbClr val="006699"/>
                </a:solidFill>
                <a:latin typeface="Arial"/>
                <a:ea typeface="Arial"/>
                <a:cs typeface="Arial"/>
                <a:sym typeface="Arial"/>
              </a:rPr>
              <a:t>new</a:t>
            </a:r>
            <a:r>
              <a:rPr lang="en-US" sz="1600">
                <a:solidFill>
                  <a:srgbClr val="000000"/>
                </a:solidFill>
                <a:latin typeface="Arial"/>
                <a:ea typeface="Arial"/>
                <a:cs typeface="Arial"/>
                <a:sym typeface="Arial"/>
              </a:rPr>
              <a:t> ArrayList&lt;String&gt;();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al.add(</a:t>
            </a:r>
            <a:r>
              <a:rPr lang="en-US" sz="1600">
                <a:solidFill>
                  <a:srgbClr val="0000FF"/>
                </a:solidFill>
                <a:latin typeface="Arial"/>
                <a:ea typeface="Arial"/>
                <a:cs typeface="Arial"/>
                <a:sym typeface="Arial"/>
              </a:rPr>
              <a:t>"Ravi"</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al.add(</a:t>
            </a:r>
            <a:r>
              <a:rPr lang="en-US" sz="1600">
                <a:solidFill>
                  <a:srgbClr val="0000FF"/>
                </a:solidFill>
                <a:latin typeface="Arial"/>
                <a:ea typeface="Arial"/>
                <a:cs typeface="Arial"/>
                <a:sym typeface="Arial"/>
              </a:rPr>
              <a:t>"Vijay"</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al.add(</a:t>
            </a:r>
            <a:r>
              <a:rPr lang="en-US" sz="1600">
                <a:solidFill>
                  <a:srgbClr val="0000FF"/>
                </a:solidFill>
                <a:latin typeface="Arial"/>
                <a:ea typeface="Arial"/>
                <a:cs typeface="Arial"/>
                <a:sym typeface="Arial"/>
              </a:rPr>
              <a:t>"Ravi"</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al.add(</a:t>
            </a:r>
            <a:r>
              <a:rPr lang="en-US" sz="1600">
                <a:solidFill>
                  <a:srgbClr val="0000FF"/>
                </a:solidFill>
                <a:latin typeface="Arial"/>
                <a:ea typeface="Arial"/>
                <a:cs typeface="Arial"/>
                <a:sym typeface="Arial"/>
              </a:rPr>
              <a:t>"Ajay"</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for</a:t>
            </a:r>
            <a:r>
              <a:rPr lang="en-US" sz="1600">
                <a:solidFill>
                  <a:srgbClr val="000000"/>
                </a:solidFill>
                <a:latin typeface="Arial"/>
                <a:ea typeface="Arial"/>
                <a:cs typeface="Arial"/>
                <a:sym typeface="Arial"/>
              </a:rPr>
              <a:t>(String obj:al)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System.out.println(obj);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Shape 1452"/>
          <p:cNvSpPr txBox="1">
            <a:spLocks noGrp="1"/>
          </p:cNvSpPr>
          <p:nvPr>
            <p:ph type="body" idx="1"/>
          </p:nvPr>
        </p:nvSpPr>
        <p:spPr>
          <a:xfrm>
            <a:off x="580602" y="1191419"/>
            <a:ext cx="7882080" cy="1249013"/>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800"/>
              <a:buFont typeface="Arial"/>
              <a:buNone/>
            </a:pPr>
            <a:r>
              <a:rPr lang="en-US" sz="1800" b="0" i="0" u="none" strike="noStrike" cap="none" dirty="0">
                <a:solidFill>
                  <a:schemeClr val="dk1"/>
                </a:solidFill>
                <a:latin typeface="+mn-lt"/>
                <a:sym typeface="Arial Narrow"/>
              </a:rPr>
              <a:t>Vector </a:t>
            </a:r>
            <a:r>
              <a:rPr lang="en-US" sz="1800" b="0" i="0" u="none" strike="noStrike" cap="none" dirty="0" err="1">
                <a:solidFill>
                  <a:schemeClr val="dk1"/>
                </a:solidFill>
                <a:latin typeface="+mn-lt"/>
                <a:sym typeface="Arial Narrow"/>
              </a:rPr>
              <a:t>implementan</a:t>
            </a:r>
            <a:r>
              <a:rPr lang="en-US" sz="1800" b="0" i="0" u="none" strike="noStrike" cap="none" dirty="0">
                <a:solidFill>
                  <a:schemeClr val="dk1"/>
                </a:solidFill>
                <a:latin typeface="+mn-lt"/>
                <a:sym typeface="Arial Narrow"/>
              </a:rPr>
              <a:t> la </a:t>
            </a:r>
            <a:r>
              <a:rPr lang="en-US" sz="1800" b="0" i="0" u="none" strike="noStrike" cap="none" dirty="0" err="1">
                <a:solidFill>
                  <a:schemeClr val="dk1"/>
                </a:solidFill>
                <a:latin typeface="+mn-lt"/>
                <a:sym typeface="Arial Narrow"/>
              </a:rPr>
              <a:t>interfaz</a:t>
            </a:r>
            <a:r>
              <a:rPr lang="en-US" sz="1800" b="0" i="0" u="none" strike="noStrike" cap="none" dirty="0">
                <a:solidFill>
                  <a:schemeClr val="dk1"/>
                </a:solidFill>
                <a:latin typeface="+mn-lt"/>
                <a:sym typeface="Arial Narrow"/>
              </a:rPr>
              <a:t> de </a:t>
            </a:r>
            <a:r>
              <a:rPr lang="en-US" sz="1800" b="0" i="0" u="none" strike="noStrike" cap="none" dirty="0" err="1">
                <a:solidFill>
                  <a:schemeClr val="dk1"/>
                </a:solidFill>
                <a:latin typeface="+mn-lt"/>
                <a:sym typeface="Arial Narrow"/>
              </a:rPr>
              <a:t>lista</a:t>
            </a:r>
            <a:r>
              <a:rPr lang="en-US" sz="1800" b="0" i="0" u="none" strike="noStrike" cap="none" dirty="0">
                <a:solidFill>
                  <a:schemeClr val="dk1"/>
                </a:solidFill>
                <a:latin typeface="+mn-lt"/>
                <a:sym typeface="Arial Narrow"/>
              </a:rPr>
              <a:t> y </a:t>
            </a:r>
            <a:r>
              <a:rPr lang="en-US" sz="1800" b="0" i="0" u="none" strike="noStrike" cap="none" dirty="0" err="1">
                <a:solidFill>
                  <a:schemeClr val="dk1"/>
                </a:solidFill>
                <a:latin typeface="+mn-lt"/>
                <a:sym typeface="Arial Narrow"/>
              </a:rPr>
              <a:t>mantienen</a:t>
            </a:r>
            <a:r>
              <a:rPr lang="en-US" sz="1800" b="0" i="0" u="none" strike="noStrike" cap="none" dirty="0">
                <a:solidFill>
                  <a:schemeClr val="dk1"/>
                </a:solidFill>
                <a:latin typeface="+mn-lt"/>
                <a:sym typeface="Arial Narrow"/>
              </a:rPr>
              <a:t> el </a:t>
            </a:r>
            <a:r>
              <a:rPr lang="en-US" sz="1800" b="0" i="0" u="none" strike="noStrike" cap="none" dirty="0" err="1">
                <a:solidFill>
                  <a:schemeClr val="dk1"/>
                </a:solidFill>
                <a:latin typeface="+mn-lt"/>
                <a:sym typeface="Arial Narrow"/>
              </a:rPr>
              <a:t>orden</a:t>
            </a:r>
            <a:r>
              <a:rPr lang="en-US" sz="1800" b="0" i="0" u="none" strike="noStrike" cap="none" dirty="0">
                <a:solidFill>
                  <a:schemeClr val="dk1"/>
                </a:solidFill>
                <a:latin typeface="+mn-lt"/>
                <a:sym typeface="Arial Narrow"/>
              </a:rPr>
              <a:t> de </a:t>
            </a:r>
            <a:r>
              <a:rPr lang="en-US" sz="1800" b="0" i="0" u="none" strike="noStrike" cap="none" dirty="0" err="1">
                <a:solidFill>
                  <a:schemeClr val="dk1"/>
                </a:solidFill>
                <a:latin typeface="+mn-lt"/>
                <a:sym typeface="Arial Narrow"/>
              </a:rPr>
              <a:t>inserción</a:t>
            </a:r>
            <a:r>
              <a:rPr lang="en-US" sz="1800" b="0" i="0" u="none" strike="noStrike" cap="none" dirty="0">
                <a:solidFill>
                  <a:schemeClr val="dk1"/>
                </a:solidFill>
                <a:latin typeface="+mn-lt"/>
                <a:sym typeface="Arial Narrow"/>
              </a:rPr>
              <a:t>.</a:t>
            </a:r>
            <a:endParaRPr sz="2400" b="0" dirty="0">
              <a:latin typeface="+mn-lt"/>
            </a:endParaRPr>
          </a:p>
          <a:p>
            <a:pPr marL="0" marR="0" lvl="0" indent="0" algn="l" rtl="0">
              <a:lnSpc>
                <a:spcPct val="80000"/>
              </a:lnSpc>
              <a:spcBef>
                <a:spcPts val="600"/>
              </a:spcBef>
              <a:spcAft>
                <a:spcPts val="0"/>
              </a:spcAft>
              <a:buClr>
                <a:schemeClr val="dk1"/>
              </a:buClr>
              <a:buSzPts val="800"/>
              <a:buFont typeface="Arial"/>
              <a:buNone/>
            </a:pPr>
            <a:r>
              <a:rPr lang="en-US" sz="1800" b="0" i="0" u="none" strike="noStrike" cap="none" dirty="0">
                <a:solidFill>
                  <a:schemeClr val="dk1"/>
                </a:solidFill>
                <a:latin typeface="+mn-lt"/>
                <a:sym typeface="Arial Narrow"/>
              </a:rPr>
              <a:t>Hay </a:t>
            </a:r>
            <a:r>
              <a:rPr lang="en-US" sz="1800" b="0" i="0" u="none" strike="noStrike" cap="none" dirty="0" err="1">
                <a:solidFill>
                  <a:schemeClr val="dk1"/>
                </a:solidFill>
                <a:latin typeface="+mn-lt"/>
                <a:sym typeface="Arial Narrow"/>
              </a:rPr>
              <a:t>varias</a:t>
            </a:r>
            <a:r>
              <a:rPr lang="en-US" sz="1800" b="0" i="0" u="none" strike="noStrike" cap="none" dirty="0">
                <a:solidFill>
                  <a:schemeClr val="dk1"/>
                </a:solidFill>
                <a:latin typeface="+mn-lt"/>
                <a:sym typeface="Arial Narrow"/>
              </a:rPr>
              <a:t> </a:t>
            </a:r>
            <a:r>
              <a:rPr lang="en-US" sz="1800" b="0" i="0" u="none" strike="noStrike" cap="none" dirty="0" err="1">
                <a:solidFill>
                  <a:schemeClr val="dk1"/>
                </a:solidFill>
                <a:latin typeface="+mn-lt"/>
                <a:sym typeface="Arial Narrow"/>
              </a:rPr>
              <a:t>diferencias</a:t>
            </a:r>
            <a:r>
              <a:rPr lang="en-US" sz="1800" b="0" i="0" u="none" strike="noStrike" cap="none" dirty="0">
                <a:solidFill>
                  <a:schemeClr val="dk1"/>
                </a:solidFill>
                <a:latin typeface="+mn-lt"/>
                <a:sym typeface="Arial Narrow"/>
              </a:rPr>
              <a:t> entre las </a:t>
            </a:r>
            <a:r>
              <a:rPr lang="en-US" sz="1800" b="0" i="0" u="none" strike="noStrike" cap="none" dirty="0" err="1">
                <a:solidFill>
                  <a:schemeClr val="dk1"/>
                </a:solidFill>
                <a:latin typeface="+mn-lt"/>
                <a:sym typeface="Arial Narrow"/>
              </a:rPr>
              <a:t>clases</a:t>
            </a:r>
            <a:r>
              <a:rPr lang="en-US" sz="1800" b="0" i="0" u="none" strike="noStrike" cap="none" dirty="0">
                <a:solidFill>
                  <a:schemeClr val="dk1"/>
                </a:solidFill>
                <a:latin typeface="+mn-lt"/>
                <a:sym typeface="Arial Narrow"/>
              </a:rPr>
              <a:t> </a:t>
            </a:r>
            <a:r>
              <a:rPr lang="en-US" sz="1800" b="0" i="0" u="none" strike="noStrike" cap="none" dirty="0" err="1">
                <a:solidFill>
                  <a:schemeClr val="dk1"/>
                </a:solidFill>
                <a:latin typeface="+mn-lt"/>
                <a:sym typeface="Arial Narrow"/>
              </a:rPr>
              <a:t>ArrayList</a:t>
            </a:r>
            <a:r>
              <a:rPr lang="en-US" sz="1800" b="0" i="0" u="none" strike="noStrike" cap="none" dirty="0">
                <a:solidFill>
                  <a:schemeClr val="dk1"/>
                </a:solidFill>
                <a:latin typeface="+mn-lt"/>
                <a:sym typeface="Arial Narrow"/>
              </a:rPr>
              <a:t> y Vector</a:t>
            </a:r>
            <a:endParaRPr sz="2400" b="0" dirty="0">
              <a:latin typeface="+mn-lt"/>
            </a:endParaRPr>
          </a:p>
        </p:txBody>
      </p:sp>
      <p:sp>
        <p:nvSpPr>
          <p:cNvPr id="1453" name="Shape 1453"/>
          <p:cNvSpPr txBox="1">
            <a:spLocks noGrp="1"/>
          </p:cNvSpPr>
          <p:nvPr>
            <p:ph type="title" idx="4294967295"/>
          </p:nvPr>
        </p:nvSpPr>
        <p:spPr>
          <a:xfrm>
            <a:off x="580602" y="47976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Vectores</a:t>
            </a:r>
            <a:endParaRPr sz="3000" b="1" i="0" u="none" strike="noStrike" cap="none" dirty="0">
              <a:solidFill>
                <a:schemeClr val="dk1"/>
              </a:solidFill>
              <a:latin typeface="Arial"/>
              <a:ea typeface="Arial"/>
              <a:cs typeface="Arial"/>
              <a:sym typeface="Arial"/>
            </a:endParaRPr>
          </a:p>
        </p:txBody>
      </p:sp>
      <p:graphicFrame>
        <p:nvGraphicFramePr>
          <p:cNvPr id="1454" name="Shape 1454"/>
          <p:cNvGraphicFramePr/>
          <p:nvPr>
            <p:extLst>
              <p:ext uri="{D42A27DB-BD31-4B8C-83A1-F6EECF244321}">
                <p14:modId xmlns:p14="http://schemas.microsoft.com/office/powerpoint/2010/main" val="1991664611"/>
              </p:ext>
            </p:extLst>
          </p:nvPr>
        </p:nvGraphicFramePr>
        <p:xfrm>
          <a:off x="580602" y="1969267"/>
          <a:ext cx="8261675" cy="4280405"/>
        </p:xfrm>
        <a:graphic>
          <a:graphicData uri="http://schemas.openxmlformats.org/drawingml/2006/table">
            <a:tbl>
              <a:tblPr firstRow="1" bandRow="1">
                <a:noFill/>
                <a:tableStyleId>{8588654E-6C2C-4F02-B8E8-13FF10C2A99D}</a:tableStyleId>
              </a:tblPr>
              <a:tblGrid>
                <a:gridCol w="3050975">
                  <a:extLst>
                    <a:ext uri="{9D8B030D-6E8A-4147-A177-3AD203B41FA5}">
                      <a16:colId xmlns:a16="http://schemas.microsoft.com/office/drawing/2014/main" xmlns="" val="20000"/>
                    </a:ext>
                  </a:extLst>
                </a:gridCol>
                <a:gridCol w="5210700">
                  <a:extLst>
                    <a:ext uri="{9D8B030D-6E8A-4147-A177-3AD203B41FA5}">
                      <a16:colId xmlns:a16="http://schemas.microsoft.com/office/drawing/2014/main" xmlns="" val="20001"/>
                    </a:ext>
                  </a:extLst>
                </a:gridCol>
              </a:tblGrid>
              <a:tr h="335200">
                <a:tc>
                  <a:txBody>
                    <a:bodyPr/>
                    <a:lstStyle/>
                    <a:p>
                      <a:pPr marL="0" marR="0" lvl="0" indent="0" algn="l" rtl="0">
                        <a:spcBef>
                          <a:spcPts val="0"/>
                        </a:spcBef>
                        <a:spcAft>
                          <a:spcPts val="0"/>
                        </a:spcAft>
                        <a:buNone/>
                      </a:pPr>
                      <a:r>
                        <a:rPr lang="en-US" sz="1600"/>
                        <a:t>ArrayList</a:t>
                      </a:r>
                      <a:endParaRPr sz="1600">
                        <a:solidFill>
                          <a:srgbClr val="000000"/>
                        </a:solidFill>
                        <a:latin typeface="Monda"/>
                        <a:ea typeface="Monda"/>
                        <a:cs typeface="Monda"/>
                        <a:sym typeface="Monda"/>
                      </a:endParaRPr>
                    </a:p>
                  </a:txBody>
                  <a:tcPr marL="45700" marR="45700" marT="45700" marB="45700"/>
                </a:tc>
                <a:tc>
                  <a:txBody>
                    <a:bodyPr/>
                    <a:lstStyle/>
                    <a:p>
                      <a:pPr marL="0" marR="0" lvl="0" indent="0" algn="l" rtl="0">
                        <a:spcBef>
                          <a:spcPts val="0"/>
                        </a:spcBef>
                        <a:spcAft>
                          <a:spcPts val="0"/>
                        </a:spcAft>
                        <a:buNone/>
                      </a:pPr>
                      <a:r>
                        <a:rPr lang="en-US" sz="1600" dirty="0"/>
                        <a:t>Vector</a:t>
                      </a:r>
                      <a:endParaRPr sz="1600" dirty="0">
                        <a:solidFill>
                          <a:srgbClr val="000000"/>
                        </a:solidFill>
                        <a:latin typeface="Monda"/>
                        <a:ea typeface="Monda"/>
                        <a:cs typeface="Monda"/>
                        <a:sym typeface="Monda"/>
                      </a:endParaRPr>
                    </a:p>
                  </a:txBody>
                  <a:tcPr marL="45700" marR="45700" marT="45700" marB="45700"/>
                </a:tc>
                <a:extLst>
                  <a:ext uri="{0D108BD9-81ED-4DB2-BD59-A6C34878D82A}">
                    <a16:rowId xmlns:a16="http://schemas.microsoft.com/office/drawing/2014/main" xmlns="" val="10000"/>
                  </a:ext>
                </a:extLst>
              </a:tr>
              <a:tr h="335200">
                <a:tc>
                  <a:txBody>
                    <a:bodyPr/>
                    <a:lstStyle/>
                    <a:p>
                      <a:pPr marL="0" marR="0" lvl="0" indent="0" algn="just" rtl="0">
                        <a:spcBef>
                          <a:spcPts val="0"/>
                        </a:spcBef>
                        <a:spcAft>
                          <a:spcPts val="0"/>
                        </a:spcAft>
                        <a:buNone/>
                      </a:pPr>
                      <a:r>
                        <a:rPr lang="en-US" sz="1600"/>
                        <a:t>ArrayList is not synchronized.</a:t>
                      </a:r>
                      <a:endParaRPr sz="1600" b="0" i="0">
                        <a:solidFill>
                          <a:srgbClr val="000000"/>
                        </a:solidFill>
                        <a:latin typeface="Monda"/>
                        <a:ea typeface="Monda"/>
                        <a:cs typeface="Monda"/>
                        <a:sym typeface="Monda"/>
                      </a:endParaRPr>
                    </a:p>
                  </a:txBody>
                  <a:tcPr marL="45700" marR="45700" marT="45700" marB="45700"/>
                </a:tc>
                <a:tc>
                  <a:txBody>
                    <a:bodyPr/>
                    <a:lstStyle/>
                    <a:p>
                      <a:pPr marL="0" marR="0" lvl="0" indent="0" algn="just" rtl="0">
                        <a:spcBef>
                          <a:spcPts val="0"/>
                        </a:spcBef>
                        <a:spcAft>
                          <a:spcPts val="0"/>
                        </a:spcAft>
                        <a:buNone/>
                      </a:pPr>
                      <a:r>
                        <a:rPr lang="en-US" sz="1600"/>
                        <a:t>Vector is synchronized.</a:t>
                      </a:r>
                      <a:endParaRPr sz="1600" b="0" i="0">
                        <a:solidFill>
                          <a:srgbClr val="000000"/>
                        </a:solidFill>
                        <a:latin typeface="Monda"/>
                        <a:ea typeface="Monda"/>
                        <a:cs typeface="Monda"/>
                        <a:sym typeface="Monda"/>
                      </a:endParaRPr>
                    </a:p>
                  </a:txBody>
                  <a:tcPr marL="45700" marR="45700" marT="45700" marB="45700"/>
                </a:tc>
                <a:extLst>
                  <a:ext uri="{0D108BD9-81ED-4DB2-BD59-A6C34878D82A}">
                    <a16:rowId xmlns:a16="http://schemas.microsoft.com/office/drawing/2014/main" xmlns="" val="10001"/>
                  </a:ext>
                </a:extLst>
              </a:tr>
              <a:tr h="1066550">
                <a:tc>
                  <a:txBody>
                    <a:bodyPr/>
                    <a:lstStyle/>
                    <a:p>
                      <a:pPr marL="0" marR="0" lvl="0" indent="0" algn="just" rtl="0">
                        <a:spcBef>
                          <a:spcPts val="0"/>
                        </a:spcBef>
                        <a:spcAft>
                          <a:spcPts val="0"/>
                        </a:spcAft>
                        <a:buNone/>
                      </a:pPr>
                      <a:r>
                        <a:rPr lang="en-US" sz="1600"/>
                        <a:t>ArrayList increments 50% of current array size if number of element exceeds from its capacity.</a:t>
                      </a:r>
                      <a:endParaRPr sz="1600" b="0" i="0">
                        <a:solidFill>
                          <a:srgbClr val="000000"/>
                        </a:solidFill>
                        <a:latin typeface="Monda"/>
                        <a:ea typeface="Monda"/>
                        <a:cs typeface="Monda"/>
                        <a:sym typeface="Monda"/>
                      </a:endParaRPr>
                    </a:p>
                  </a:txBody>
                  <a:tcPr marL="45700" marR="45700" marT="45700" marB="45700"/>
                </a:tc>
                <a:tc>
                  <a:txBody>
                    <a:bodyPr/>
                    <a:lstStyle/>
                    <a:p>
                      <a:pPr marL="0" marR="0" lvl="0" indent="0" algn="just" rtl="0">
                        <a:spcBef>
                          <a:spcPts val="0"/>
                        </a:spcBef>
                        <a:spcAft>
                          <a:spcPts val="0"/>
                        </a:spcAft>
                        <a:buNone/>
                      </a:pPr>
                      <a:r>
                        <a:rPr lang="en-US" sz="1600"/>
                        <a:t>Vector increments 100% means doubles the array size if total number of element exceeds than its capacity.</a:t>
                      </a:r>
                      <a:endParaRPr sz="1600" b="0" i="0">
                        <a:solidFill>
                          <a:srgbClr val="000000"/>
                        </a:solidFill>
                        <a:latin typeface="Monda"/>
                        <a:ea typeface="Monda"/>
                        <a:cs typeface="Monda"/>
                        <a:sym typeface="Monda"/>
                      </a:endParaRPr>
                    </a:p>
                  </a:txBody>
                  <a:tcPr marL="45700" marR="45700" marT="45700" marB="45700"/>
                </a:tc>
                <a:extLst>
                  <a:ext uri="{0D108BD9-81ED-4DB2-BD59-A6C34878D82A}">
                    <a16:rowId xmlns:a16="http://schemas.microsoft.com/office/drawing/2014/main" xmlns="" val="10002"/>
                  </a:ext>
                </a:extLst>
              </a:tr>
              <a:tr h="578975">
                <a:tc>
                  <a:txBody>
                    <a:bodyPr/>
                    <a:lstStyle/>
                    <a:p>
                      <a:pPr marL="0" marR="0" lvl="0" indent="0" algn="just" rtl="0">
                        <a:spcBef>
                          <a:spcPts val="0"/>
                        </a:spcBef>
                        <a:spcAft>
                          <a:spcPts val="0"/>
                        </a:spcAft>
                        <a:buNone/>
                      </a:pPr>
                      <a:r>
                        <a:rPr lang="en-US" sz="1600"/>
                        <a:t>ArrayList is not a legacy class, it is introduced in JDK 1.2.</a:t>
                      </a:r>
                      <a:endParaRPr sz="1600" b="0" i="0">
                        <a:solidFill>
                          <a:srgbClr val="000000"/>
                        </a:solidFill>
                        <a:latin typeface="Monda"/>
                        <a:ea typeface="Monda"/>
                        <a:cs typeface="Monda"/>
                        <a:sym typeface="Monda"/>
                      </a:endParaRPr>
                    </a:p>
                  </a:txBody>
                  <a:tcPr marL="45700" marR="45700" marT="45700" marB="45700"/>
                </a:tc>
                <a:tc>
                  <a:txBody>
                    <a:bodyPr/>
                    <a:lstStyle/>
                    <a:p>
                      <a:pPr marL="0" marR="0" lvl="0" indent="0" algn="just" rtl="0">
                        <a:spcBef>
                          <a:spcPts val="0"/>
                        </a:spcBef>
                        <a:spcAft>
                          <a:spcPts val="0"/>
                        </a:spcAft>
                        <a:buNone/>
                      </a:pPr>
                      <a:r>
                        <a:rPr lang="en-US" sz="1600"/>
                        <a:t>Vector is a legacy class.</a:t>
                      </a:r>
                      <a:endParaRPr sz="1600" b="0" i="0">
                        <a:solidFill>
                          <a:srgbClr val="000000"/>
                        </a:solidFill>
                        <a:latin typeface="Monda"/>
                        <a:ea typeface="Monda"/>
                        <a:cs typeface="Monda"/>
                        <a:sym typeface="Monda"/>
                      </a:endParaRPr>
                    </a:p>
                  </a:txBody>
                  <a:tcPr marL="45700" marR="45700" marT="45700" marB="45700"/>
                </a:tc>
                <a:extLst>
                  <a:ext uri="{0D108BD9-81ED-4DB2-BD59-A6C34878D82A}">
                    <a16:rowId xmlns:a16="http://schemas.microsoft.com/office/drawing/2014/main" xmlns="" val="10003"/>
                  </a:ext>
                </a:extLst>
              </a:tr>
              <a:tr h="1066550">
                <a:tc>
                  <a:txBody>
                    <a:bodyPr/>
                    <a:lstStyle/>
                    <a:p>
                      <a:pPr marL="0" marR="0" lvl="0" indent="0" algn="just" rtl="0">
                        <a:spcBef>
                          <a:spcPts val="0"/>
                        </a:spcBef>
                        <a:spcAft>
                          <a:spcPts val="0"/>
                        </a:spcAft>
                        <a:buNone/>
                      </a:pPr>
                      <a:r>
                        <a:rPr lang="en-US" sz="1600"/>
                        <a:t>ArrayList is fast because it is non-synchronized.</a:t>
                      </a:r>
                      <a:endParaRPr sz="1600" b="0" i="0">
                        <a:solidFill>
                          <a:srgbClr val="000000"/>
                        </a:solidFill>
                        <a:latin typeface="Monda"/>
                        <a:ea typeface="Monda"/>
                        <a:cs typeface="Monda"/>
                        <a:sym typeface="Monda"/>
                      </a:endParaRPr>
                    </a:p>
                  </a:txBody>
                  <a:tcPr marL="45700" marR="45700" marT="45700" marB="45700"/>
                </a:tc>
                <a:tc>
                  <a:txBody>
                    <a:bodyPr/>
                    <a:lstStyle/>
                    <a:p>
                      <a:pPr marL="0" marR="0" lvl="0" indent="0" algn="just" rtl="0">
                        <a:spcBef>
                          <a:spcPts val="0"/>
                        </a:spcBef>
                        <a:spcAft>
                          <a:spcPts val="0"/>
                        </a:spcAft>
                        <a:buNone/>
                      </a:pPr>
                      <a:r>
                        <a:rPr lang="en-US" sz="1600"/>
                        <a:t>Vector is slow because it is synchronized i.e. in multithreading environment, it will hold the other threads in runnable or non-runnable state until current thread releases the lock of object.</a:t>
                      </a:r>
                      <a:endParaRPr sz="1600" b="0" i="0">
                        <a:solidFill>
                          <a:srgbClr val="000000"/>
                        </a:solidFill>
                        <a:latin typeface="Monda"/>
                        <a:ea typeface="Monda"/>
                        <a:cs typeface="Monda"/>
                        <a:sym typeface="Monda"/>
                      </a:endParaRPr>
                    </a:p>
                  </a:txBody>
                  <a:tcPr marL="45700" marR="45700" marT="45700" marB="45700"/>
                </a:tc>
                <a:extLst>
                  <a:ext uri="{0D108BD9-81ED-4DB2-BD59-A6C34878D82A}">
                    <a16:rowId xmlns:a16="http://schemas.microsoft.com/office/drawing/2014/main" xmlns="" val="10004"/>
                  </a:ext>
                </a:extLst>
              </a:tr>
              <a:tr h="897325">
                <a:tc>
                  <a:txBody>
                    <a:bodyPr/>
                    <a:lstStyle/>
                    <a:p>
                      <a:pPr marL="0" marR="0" lvl="0" indent="0" algn="just" rtl="0">
                        <a:spcBef>
                          <a:spcPts val="0"/>
                        </a:spcBef>
                        <a:spcAft>
                          <a:spcPts val="0"/>
                        </a:spcAft>
                        <a:buNone/>
                      </a:pPr>
                      <a:r>
                        <a:rPr lang="en-US" sz="1600"/>
                        <a:t>ArrayList uses Iterator interface to traverse the elements.</a:t>
                      </a:r>
                      <a:endParaRPr sz="1600" b="0" i="0">
                        <a:solidFill>
                          <a:srgbClr val="000000"/>
                        </a:solidFill>
                        <a:latin typeface="Monda"/>
                        <a:ea typeface="Monda"/>
                        <a:cs typeface="Monda"/>
                        <a:sym typeface="Monda"/>
                      </a:endParaRPr>
                    </a:p>
                  </a:txBody>
                  <a:tcPr marL="45700" marR="45700" marT="45700" marB="45700"/>
                </a:tc>
                <a:tc>
                  <a:txBody>
                    <a:bodyPr/>
                    <a:lstStyle/>
                    <a:p>
                      <a:pPr marL="0" marR="0" lvl="0" indent="0" algn="just" rtl="0">
                        <a:spcBef>
                          <a:spcPts val="0"/>
                        </a:spcBef>
                        <a:spcAft>
                          <a:spcPts val="0"/>
                        </a:spcAft>
                        <a:buNone/>
                      </a:pPr>
                      <a:r>
                        <a:rPr lang="en-US" sz="1600" dirty="0"/>
                        <a:t>Vector uses Enumeration interface to traverse the elements. But it can use Iterator also.</a:t>
                      </a:r>
                      <a:endParaRPr sz="1600" b="0" i="0" dirty="0">
                        <a:solidFill>
                          <a:srgbClr val="000000"/>
                        </a:solidFill>
                        <a:latin typeface="Monda"/>
                        <a:ea typeface="Monda"/>
                        <a:cs typeface="Monda"/>
                        <a:sym typeface="Monda"/>
                      </a:endParaRPr>
                    </a:p>
                  </a:txBody>
                  <a:tcPr marL="45700" marR="45700" marT="45700" marB="45700"/>
                </a:tc>
                <a:extLst>
                  <a:ext uri="{0D108BD9-81ED-4DB2-BD59-A6C34878D82A}">
                    <a16:rowId xmlns:a16="http://schemas.microsoft.com/office/drawing/2014/main" xmlns="" val="10005"/>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Shape 1459"/>
          <p:cNvSpPr txBox="1">
            <a:spLocks noGrp="1"/>
          </p:cNvSpPr>
          <p:nvPr>
            <p:ph type="body" idx="1"/>
          </p:nvPr>
        </p:nvSpPr>
        <p:spPr>
          <a:xfrm>
            <a:off x="757246" y="1618917"/>
            <a:ext cx="8116589" cy="479227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Definición</a:t>
            </a:r>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Iteración</a:t>
            </a:r>
            <a:endParaRPr/>
          </a:p>
        </p:txBody>
      </p:sp>
      <p:sp>
        <p:nvSpPr>
          <p:cNvPr id="1460" name="Shape 1460"/>
          <p:cNvSpPr txBox="1">
            <a:spLocks noGrp="1"/>
          </p:cNvSpPr>
          <p:nvPr>
            <p:ph type="title" idx="4294967295"/>
          </p:nvPr>
        </p:nvSpPr>
        <p:spPr>
          <a:xfrm>
            <a:off x="589751" y="387758"/>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Vectores</a:t>
            </a:r>
            <a:endParaRPr sz="3000" b="1" i="0" u="none" strike="noStrike" cap="none" dirty="0">
              <a:solidFill>
                <a:schemeClr val="dk1"/>
              </a:solidFill>
              <a:latin typeface="Arial"/>
              <a:ea typeface="Arial"/>
              <a:cs typeface="Arial"/>
              <a:sym typeface="Arial"/>
            </a:endParaRPr>
          </a:p>
        </p:txBody>
      </p:sp>
      <p:sp>
        <p:nvSpPr>
          <p:cNvPr id="1461" name="Shape 1461"/>
          <p:cNvSpPr/>
          <p:nvPr/>
        </p:nvSpPr>
        <p:spPr>
          <a:xfrm>
            <a:off x="2304781" y="1828102"/>
            <a:ext cx="4570942" cy="1200051"/>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Vector v = new Vector(3);</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v.addElement(anObject);</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Vector&lt;String&gt; vec = new Vector&lt;String&gt;(2);</a:t>
            </a:r>
            <a:endParaRPr/>
          </a:p>
        </p:txBody>
      </p:sp>
      <p:sp>
        <p:nvSpPr>
          <p:cNvPr id="1462" name="Shape 1462"/>
          <p:cNvSpPr/>
          <p:nvPr/>
        </p:nvSpPr>
        <p:spPr>
          <a:xfrm>
            <a:off x="2167939" y="3828358"/>
            <a:ext cx="4844625" cy="1476986"/>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Enumeration en = vec.elements();</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while(en.hasMoreElements())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System.out.print(en.nextElement() + "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Shape 1467"/>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68" name="Shape 1468"/>
          <p:cNvSpPr txBox="1">
            <a:spLocks noGrp="1"/>
          </p:cNvSpPr>
          <p:nvPr>
            <p:ph type="title" idx="4294967295"/>
          </p:nvPr>
        </p:nvSpPr>
        <p:spPr>
          <a:xfrm>
            <a:off x="571500" y="33081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Vectores</a:t>
            </a:r>
            <a:r>
              <a:rPr lang="en-US" sz="3000" b="1" i="0" u="none" strike="noStrike" cap="none" dirty="0">
                <a:solidFill>
                  <a:schemeClr val="dk1"/>
                </a:solidFill>
                <a:latin typeface="Arial"/>
                <a:ea typeface="Arial"/>
                <a:cs typeface="Arial"/>
                <a:sym typeface="Arial"/>
              </a:rPr>
              <a:t> - </a:t>
            </a:r>
            <a:r>
              <a:rPr lang="en-US" sz="3000" b="1" i="0" u="none" strike="noStrike" cap="none" dirty="0" err="1">
                <a:solidFill>
                  <a:schemeClr val="dk1"/>
                </a:solidFill>
                <a:latin typeface="Arial"/>
                <a:ea typeface="Arial"/>
                <a:cs typeface="Arial"/>
                <a:sym typeface="Arial"/>
              </a:rPr>
              <a:t>ejemplo</a:t>
            </a:r>
            <a:endParaRPr sz="3000" b="1" i="0" u="none" strike="noStrike" cap="none" dirty="0">
              <a:solidFill>
                <a:schemeClr val="dk1"/>
              </a:solidFill>
              <a:latin typeface="Arial"/>
              <a:ea typeface="Arial"/>
              <a:cs typeface="Arial"/>
              <a:sym typeface="Arial"/>
            </a:endParaRPr>
          </a:p>
        </p:txBody>
      </p:sp>
      <p:sp>
        <p:nvSpPr>
          <p:cNvPr id="1469" name="Shape 1469"/>
          <p:cNvSpPr/>
          <p:nvPr/>
        </p:nvSpPr>
        <p:spPr>
          <a:xfrm>
            <a:off x="2286529" y="1485234"/>
            <a:ext cx="4570942" cy="4246334"/>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import</a:t>
            </a:r>
            <a:r>
              <a:rPr lang="en-US" sz="1800">
                <a:solidFill>
                  <a:srgbClr val="000000"/>
                </a:solidFill>
                <a:latin typeface="Arial"/>
                <a:ea typeface="Arial"/>
                <a:cs typeface="Arial"/>
                <a:sym typeface="Arial"/>
              </a:rPr>
              <a:t> java.util.*;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TestVector1{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static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main(String args[]){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Vector&lt;String&gt; v=</a:t>
            </a:r>
            <a:r>
              <a:rPr lang="en-US" sz="1800" b="1">
                <a:solidFill>
                  <a:srgbClr val="006699"/>
                </a:solidFill>
                <a:latin typeface="Arial"/>
                <a:ea typeface="Arial"/>
                <a:cs typeface="Arial"/>
                <a:sym typeface="Arial"/>
              </a:rPr>
              <a:t>new</a:t>
            </a:r>
            <a:r>
              <a:rPr lang="en-US" sz="1800">
                <a:solidFill>
                  <a:srgbClr val="000000"/>
                </a:solidFill>
                <a:latin typeface="Arial"/>
                <a:ea typeface="Arial"/>
                <a:cs typeface="Arial"/>
                <a:sym typeface="Arial"/>
              </a:rPr>
              <a:t> Vector&lt;String&gt;();</a:t>
            </a:r>
            <a:r>
              <a:rPr lang="en-US" sz="1800">
                <a:solidFill>
                  <a:srgbClr val="008200"/>
                </a:solidFill>
                <a:latin typeface="Arial"/>
                <a:ea typeface="Arial"/>
                <a:cs typeface="Arial"/>
                <a:sym typeface="Arial"/>
              </a:rPr>
              <a:t>//creating vector</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v.add(</a:t>
            </a:r>
            <a:r>
              <a:rPr lang="en-US" sz="1800">
                <a:solidFill>
                  <a:srgbClr val="0000FF"/>
                </a:solidFill>
                <a:latin typeface="Arial"/>
                <a:ea typeface="Arial"/>
                <a:cs typeface="Arial"/>
                <a:sym typeface="Arial"/>
              </a:rPr>
              <a:t>"umesh"</a:t>
            </a:r>
            <a:r>
              <a:rPr lang="en-US" sz="1800">
                <a:solidFill>
                  <a:srgbClr val="000000"/>
                </a:solidFill>
                <a:latin typeface="Arial"/>
                <a:ea typeface="Arial"/>
                <a:cs typeface="Arial"/>
                <a:sym typeface="Arial"/>
              </a:rPr>
              <a:t>);</a:t>
            </a:r>
            <a:r>
              <a:rPr lang="en-US" sz="1800">
                <a:solidFill>
                  <a:srgbClr val="008200"/>
                </a:solidFill>
                <a:latin typeface="Arial"/>
                <a:ea typeface="Arial"/>
                <a:cs typeface="Arial"/>
                <a:sym typeface="Arial"/>
              </a:rPr>
              <a:t>//method of Collection</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v.addElement(</a:t>
            </a:r>
            <a:r>
              <a:rPr lang="en-US" sz="1800">
                <a:solidFill>
                  <a:srgbClr val="0000FF"/>
                </a:solidFill>
                <a:latin typeface="Arial"/>
                <a:ea typeface="Arial"/>
                <a:cs typeface="Arial"/>
                <a:sym typeface="Arial"/>
              </a:rPr>
              <a:t>"irfan"</a:t>
            </a:r>
            <a:r>
              <a:rPr lang="en-US" sz="1800">
                <a:solidFill>
                  <a:srgbClr val="000000"/>
                </a:solidFill>
                <a:latin typeface="Arial"/>
                <a:ea typeface="Arial"/>
                <a:cs typeface="Arial"/>
                <a:sym typeface="Arial"/>
              </a:rPr>
              <a:t>);</a:t>
            </a:r>
            <a:r>
              <a:rPr lang="en-US" sz="1800">
                <a:solidFill>
                  <a:srgbClr val="008200"/>
                </a:solidFill>
                <a:latin typeface="Arial"/>
                <a:ea typeface="Arial"/>
                <a:cs typeface="Arial"/>
                <a:sym typeface="Arial"/>
              </a:rPr>
              <a:t>//method of Vector</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v.addElement(</a:t>
            </a:r>
            <a:r>
              <a:rPr lang="en-US" sz="1800">
                <a:solidFill>
                  <a:srgbClr val="0000FF"/>
                </a:solidFill>
                <a:latin typeface="Arial"/>
                <a:ea typeface="Arial"/>
                <a:cs typeface="Arial"/>
                <a:sym typeface="Arial"/>
              </a:rPr>
              <a:t>"kumar"</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a:solidFill>
                  <a:srgbClr val="008200"/>
                </a:solidFill>
                <a:latin typeface="Arial"/>
                <a:ea typeface="Arial"/>
                <a:cs typeface="Arial"/>
                <a:sym typeface="Arial"/>
              </a:rPr>
              <a:t>//traversing elements using Enumeration</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Enumeration e=v.elements();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while</a:t>
            </a:r>
            <a:r>
              <a:rPr lang="en-US" sz="1800">
                <a:solidFill>
                  <a:srgbClr val="000000"/>
                </a:solidFill>
                <a:latin typeface="Arial"/>
                <a:ea typeface="Arial"/>
                <a:cs typeface="Arial"/>
                <a:sym typeface="Arial"/>
              </a:rPr>
              <a:t>(e.hasMoreElements()){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System.out.println(e.nextElement());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Shape 1474"/>
          <p:cNvSpPr txBox="1">
            <a:spLocks noGrp="1"/>
          </p:cNvSpPr>
          <p:nvPr>
            <p:ph type="body" idx="1"/>
          </p:nvPr>
        </p:nvSpPr>
        <p:spPr>
          <a:xfrm>
            <a:off x="663728" y="1753999"/>
            <a:ext cx="7939943" cy="486501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000" b="0" i="0" u="none" strike="noStrike" cap="none" dirty="0">
                <a:solidFill>
                  <a:schemeClr val="dk1"/>
                </a:solidFill>
                <a:latin typeface="Arial"/>
                <a:ea typeface="Arial"/>
                <a:cs typeface="Arial"/>
                <a:sym typeface="Arial"/>
              </a:rPr>
              <a:t>La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HashMap</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implementa</a:t>
            </a:r>
            <a:r>
              <a:rPr lang="en-US" sz="2000" b="0" i="0" u="none" strike="noStrike" cap="none" dirty="0">
                <a:solidFill>
                  <a:schemeClr val="dk1"/>
                </a:solidFill>
                <a:latin typeface="Arial"/>
                <a:ea typeface="Arial"/>
                <a:cs typeface="Arial"/>
                <a:sym typeface="Arial"/>
              </a:rPr>
              <a:t> la </a:t>
            </a:r>
            <a:r>
              <a:rPr lang="en-US" sz="2000" b="0" i="0" u="none" strike="noStrike" cap="none" dirty="0" err="1">
                <a:solidFill>
                  <a:schemeClr val="dk1"/>
                </a:solidFill>
                <a:latin typeface="Arial"/>
                <a:ea typeface="Arial"/>
                <a:cs typeface="Arial"/>
                <a:sym typeface="Arial"/>
              </a:rPr>
              <a:t>interfaz</a:t>
            </a:r>
            <a:r>
              <a:rPr lang="en-US" sz="2000" b="0" i="0" u="none" strike="noStrike" cap="none" dirty="0">
                <a:solidFill>
                  <a:schemeClr val="dk1"/>
                </a:solidFill>
                <a:latin typeface="Arial"/>
                <a:ea typeface="Arial"/>
                <a:cs typeface="Arial"/>
                <a:sym typeface="Arial"/>
              </a:rPr>
              <a:t> Map </a:t>
            </a:r>
            <a:r>
              <a:rPr lang="en-US" sz="2000" b="0" i="0" u="none" strike="noStrike" cap="none" dirty="0" err="1">
                <a:solidFill>
                  <a:schemeClr val="dk1"/>
                </a:solidFill>
                <a:latin typeface="Arial"/>
                <a:ea typeface="Arial"/>
                <a:cs typeface="Arial"/>
                <a:sym typeface="Arial"/>
              </a:rPr>
              <a:t>utilizando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tabla</a:t>
            </a:r>
            <a:r>
              <a:rPr lang="en-US" sz="2000" b="0" i="0" u="none" strike="noStrike" cap="none" dirty="0">
                <a:solidFill>
                  <a:schemeClr val="dk1"/>
                </a:solidFill>
                <a:latin typeface="Arial"/>
                <a:ea typeface="Arial"/>
                <a:cs typeface="Arial"/>
                <a:sym typeface="Arial"/>
              </a:rPr>
              <a:t> hash. </a:t>
            </a:r>
            <a:endParaRPr sz="1050" dirty="0"/>
          </a:p>
          <a:p>
            <a:pPr marL="0" marR="0" lvl="0" indent="0" algn="l" rtl="0">
              <a:lnSpc>
                <a:spcPct val="100000"/>
              </a:lnSpc>
              <a:spcBef>
                <a:spcPts val="600"/>
              </a:spcBef>
              <a:spcAft>
                <a:spcPts val="0"/>
              </a:spcAft>
              <a:buClr>
                <a:schemeClr val="dk1"/>
              </a:buClr>
              <a:buSzPts val="1800"/>
              <a:buFont typeface="Arial"/>
              <a:buNone/>
            </a:pPr>
            <a:r>
              <a:rPr lang="en-US" sz="2000" b="0" i="0" u="none" strike="noStrike" cap="none" dirty="0" err="1">
                <a:solidFill>
                  <a:schemeClr val="dk1"/>
                </a:solidFill>
                <a:latin typeface="Arial"/>
                <a:ea typeface="Arial"/>
                <a:cs typeface="Arial"/>
                <a:sym typeface="Arial"/>
              </a:rPr>
              <a:t>Hereda</a:t>
            </a:r>
            <a:r>
              <a:rPr lang="en-US" sz="2000" b="0" i="0" u="none" strike="noStrike" cap="none" dirty="0">
                <a:solidFill>
                  <a:schemeClr val="dk1"/>
                </a:solidFill>
                <a:latin typeface="Arial"/>
                <a:ea typeface="Arial"/>
                <a:cs typeface="Arial"/>
                <a:sym typeface="Arial"/>
              </a:rPr>
              <a:t> la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AbstractMap</a:t>
            </a:r>
            <a:r>
              <a:rPr lang="en-US" sz="2000" b="0" i="0" u="none" strike="noStrike" cap="none" dirty="0">
                <a:solidFill>
                  <a:schemeClr val="dk1"/>
                </a:solidFill>
                <a:latin typeface="Arial"/>
                <a:ea typeface="Arial"/>
                <a:cs typeface="Arial"/>
                <a:sym typeface="Arial"/>
              </a:rPr>
              <a:t> e </a:t>
            </a:r>
            <a:r>
              <a:rPr lang="en-US" sz="2000" b="0" i="0" u="none" strike="noStrike" cap="none" dirty="0" err="1">
                <a:solidFill>
                  <a:schemeClr val="dk1"/>
                </a:solidFill>
                <a:latin typeface="Arial"/>
                <a:ea typeface="Arial"/>
                <a:cs typeface="Arial"/>
                <a:sym typeface="Arial"/>
              </a:rPr>
              <a:t>implementa</a:t>
            </a:r>
            <a:r>
              <a:rPr lang="en-US" sz="2000" b="0" i="0" u="none" strike="noStrike" cap="none" dirty="0">
                <a:solidFill>
                  <a:schemeClr val="dk1"/>
                </a:solidFill>
                <a:latin typeface="Arial"/>
                <a:ea typeface="Arial"/>
                <a:cs typeface="Arial"/>
                <a:sym typeface="Arial"/>
              </a:rPr>
              <a:t> la </a:t>
            </a:r>
            <a:r>
              <a:rPr lang="en-US" sz="2000" b="0" i="0" u="none" strike="noStrike" cap="none" dirty="0" err="1">
                <a:solidFill>
                  <a:schemeClr val="dk1"/>
                </a:solidFill>
                <a:latin typeface="Arial"/>
                <a:ea typeface="Arial"/>
                <a:cs typeface="Arial"/>
                <a:sym typeface="Arial"/>
              </a:rPr>
              <a:t>interfaz</a:t>
            </a:r>
            <a:r>
              <a:rPr lang="en-US" sz="2000" b="0" i="0" u="none" strike="noStrike" cap="none" dirty="0">
                <a:solidFill>
                  <a:schemeClr val="dk1"/>
                </a:solidFill>
                <a:latin typeface="Arial"/>
                <a:ea typeface="Arial"/>
                <a:cs typeface="Arial"/>
                <a:sym typeface="Arial"/>
              </a:rPr>
              <a:t> de Map.</a:t>
            </a:r>
            <a:endParaRPr sz="1050" dirty="0"/>
          </a:p>
          <a:p>
            <a:pPr marL="0" marR="0" lvl="0" indent="0" algn="l" rtl="0">
              <a:lnSpc>
                <a:spcPct val="100000"/>
              </a:lnSpc>
              <a:spcBef>
                <a:spcPts val="600"/>
              </a:spcBef>
              <a:spcAft>
                <a:spcPts val="0"/>
              </a:spcAft>
              <a:buClr>
                <a:schemeClr val="dk1"/>
              </a:buClr>
              <a:buSzPts val="1800"/>
              <a:buFont typeface="Arial"/>
              <a:buNone/>
            </a:pPr>
            <a:r>
              <a:rPr lang="en-US" sz="2000" b="0" i="0" u="none" strike="noStrike" cap="none" dirty="0" err="1">
                <a:solidFill>
                  <a:schemeClr val="dk1"/>
                </a:solidFill>
                <a:latin typeface="Arial"/>
                <a:ea typeface="Arial"/>
                <a:cs typeface="Arial"/>
                <a:sym typeface="Arial"/>
              </a:rPr>
              <a:t>Detalles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importantes</a:t>
            </a:r>
            <a:r>
              <a:rPr lang="en-US" sz="2000" b="0" i="0" u="none" strike="noStrike" cap="none" dirty="0">
                <a:solidFill>
                  <a:schemeClr val="dk1"/>
                </a:solidFill>
                <a:latin typeface="Arial"/>
                <a:ea typeface="Arial"/>
                <a:cs typeface="Arial"/>
                <a:sym typeface="Arial"/>
              </a:rPr>
              <a:t>:</a:t>
            </a:r>
            <a:endParaRPr sz="1050" dirty="0"/>
          </a:p>
          <a:p>
            <a:pPr marL="0" marR="0" lvl="0" indent="0" algn="l" rtl="0">
              <a:lnSpc>
                <a:spcPct val="100000"/>
              </a:lnSpc>
              <a:spcBef>
                <a:spcPts val="600"/>
              </a:spcBef>
              <a:spcAft>
                <a:spcPts val="0"/>
              </a:spcAft>
              <a:buClr>
                <a:schemeClr val="dk1"/>
              </a:buClr>
              <a:buSzPts val="1800"/>
              <a:buFont typeface="Arial"/>
              <a:buNone/>
            </a:pPr>
            <a:endParaRPr sz="2000" b="0" i="0" u="none" strike="noStrike" cap="none" dirty="0">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a:solidFill>
                  <a:schemeClr val="dk1"/>
                </a:solidFill>
                <a:latin typeface="Arial"/>
                <a:ea typeface="Arial"/>
                <a:cs typeface="Arial"/>
                <a:sym typeface="Arial"/>
              </a:rPr>
              <a:t>Un </a:t>
            </a:r>
            <a:r>
              <a:rPr lang="en-US" sz="1800" b="0" i="0" u="none" strike="noStrike" cap="none" dirty="0" err="1">
                <a:solidFill>
                  <a:schemeClr val="dk1"/>
                </a:solidFill>
                <a:latin typeface="Arial"/>
                <a:ea typeface="Arial"/>
                <a:cs typeface="Arial"/>
                <a:sym typeface="Arial"/>
              </a:rPr>
              <a:t>HashMap</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contiene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valores</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basados</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en</a:t>
            </a:r>
            <a:r>
              <a:rPr lang="en-US" sz="1800" b="0" i="0" u="none" strike="noStrike" cap="none" dirty="0">
                <a:solidFill>
                  <a:schemeClr val="dk1"/>
                </a:solidFill>
                <a:latin typeface="Arial"/>
                <a:ea typeface="Arial"/>
                <a:cs typeface="Arial"/>
                <a:sym typeface="Arial"/>
              </a:rPr>
              <a:t> la clave.</a:t>
            </a:r>
            <a:endParaRPr sz="1800" dirty="0"/>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a:solidFill>
                  <a:schemeClr val="dk1"/>
                </a:solidFill>
                <a:latin typeface="Arial"/>
                <a:ea typeface="Arial"/>
                <a:cs typeface="Arial"/>
                <a:sym typeface="Arial"/>
              </a:rPr>
              <a:t>Las claves son </a:t>
            </a:r>
            <a:r>
              <a:rPr lang="en-US" sz="1800" b="0" i="0" u="none" strike="noStrike" cap="none" dirty="0" err="1">
                <a:solidFill>
                  <a:schemeClr val="dk1"/>
                </a:solidFill>
                <a:latin typeface="Arial"/>
                <a:ea typeface="Arial"/>
                <a:cs typeface="Arial"/>
                <a:sym typeface="Arial"/>
              </a:rPr>
              <a:t>elementos</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únicos</a:t>
            </a:r>
            <a:r>
              <a:rPr lang="en-US" sz="1800" b="0" i="0" u="none" strike="noStrike" cap="none" dirty="0">
                <a:solidFill>
                  <a:schemeClr val="dk1"/>
                </a:solidFill>
                <a:latin typeface="Arial"/>
                <a:ea typeface="Arial"/>
                <a:cs typeface="Arial"/>
                <a:sym typeface="Arial"/>
              </a:rPr>
              <a:t>.</a:t>
            </a:r>
            <a:endParaRPr sz="1800" dirty="0"/>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err="1">
                <a:solidFill>
                  <a:schemeClr val="dk1"/>
                </a:solidFill>
                <a:latin typeface="Arial"/>
                <a:ea typeface="Arial"/>
                <a:cs typeface="Arial"/>
                <a:sym typeface="Arial"/>
              </a:rPr>
              <a:t>Puede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tener</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una</a:t>
            </a:r>
            <a:r>
              <a:rPr lang="en-US" sz="1800" b="0" i="0" u="none" strike="noStrike" cap="none" dirty="0">
                <a:solidFill>
                  <a:schemeClr val="dk1"/>
                </a:solidFill>
                <a:latin typeface="Arial"/>
                <a:ea typeface="Arial"/>
                <a:cs typeface="Arial"/>
                <a:sym typeface="Arial"/>
              </a:rPr>
              <a:t> clave null y </a:t>
            </a:r>
            <a:r>
              <a:rPr lang="en-US" sz="1800" b="0" i="0" u="none" strike="noStrike" cap="none" dirty="0" err="1">
                <a:solidFill>
                  <a:schemeClr val="dk1"/>
                </a:solidFill>
                <a:latin typeface="Arial"/>
                <a:ea typeface="Arial"/>
                <a:cs typeface="Arial"/>
                <a:sym typeface="Arial"/>
              </a:rPr>
              <a:t>varios</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valores</a:t>
            </a:r>
            <a:r>
              <a:rPr lang="en-US" sz="1800" b="0" i="0" u="none" strike="noStrike" cap="none" dirty="0">
                <a:solidFill>
                  <a:schemeClr val="dk1"/>
                </a:solidFill>
                <a:latin typeface="Arial"/>
                <a:ea typeface="Arial"/>
                <a:cs typeface="Arial"/>
                <a:sym typeface="Arial"/>
              </a:rPr>
              <a:t> null</a:t>
            </a:r>
            <a:endParaRPr sz="1800" b="0" i="0" u="none" strike="noStrike" cap="none" dirty="0">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a:solidFill>
                  <a:schemeClr val="dk1"/>
                </a:solidFill>
                <a:latin typeface="Arial"/>
                <a:ea typeface="Arial"/>
                <a:cs typeface="Arial"/>
                <a:sym typeface="Arial"/>
              </a:rPr>
              <a:t>No </a:t>
            </a:r>
            <a:r>
              <a:rPr lang="en-US" sz="1800" b="0" i="0" u="none" strike="noStrike" cap="none" dirty="0" err="1">
                <a:solidFill>
                  <a:schemeClr val="dk1"/>
                </a:solidFill>
                <a:latin typeface="Arial"/>
                <a:ea typeface="Arial"/>
                <a:cs typeface="Arial"/>
                <a:sym typeface="Arial"/>
              </a:rPr>
              <a:t>mantiene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ningún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orden</a:t>
            </a:r>
            <a:r>
              <a:rPr lang="en-US" sz="1800" b="0" i="0" u="none" strike="noStrike" cap="none" dirty="0">
                <a:solidFill>
                  <a:schemeClr val="dk1"/>
                </a:solidFill>
                <a:latin typeface="Arial"/>
                <a:ea typeface="Arial"/>
                <a:cs typeface="Arial"/>
                <a:sym typeface="Arial"/>
              </a:rPr>
              <a:t>.</a:t>
            </a:r>
            <a:endParaRPr sz="1800" dirty="0"/>
          </a:p>
          <a:p>
            <a:pPr marL="0" marR="0" lvl="0" indent="0" algn="l" rtl="0">
              <a:lnSpc>
                <a:spcPct val="100000"/>
              </a:lnSpc>
              <a:spcBef>
                <a:spcPts val="600"/>
              </a:spcBef>
              <a:spcAft>
                <a:spcPts val="0"/>
              </a:spcAft>
              <a:buClr>
                <a:schemeClr val="dk1"/>
              </a:buClr>
              <a:buSzPts val="2000"/>
              <a:buFont typeface="Arial"/>
              <a:buNone/>
            </a:pPr>
            <a:endParaRPr sz="2000" b="1" i="0" u="none" strike="noStrike" cap="none" dirty="0">
              <a:solidFill>
                <a:schemeClr val="dk1"/>
              </a:solidFill>
              <a:latin typeface="Arial Narrow"/>
              <a:ea typeface="Arial Narrow"/>
              <a:cs typeface="Arial Narrow"/>
              <a:sym typeface="Arial Narrow"/>
            </a:endParaRPr>
          </a:p>
        </p:txBody>
      </p:sp>
      <p:sp>
        <p:nvSpPr>
          <p:cNvPr id="1475" name="Shape 1475"/>
          <p:cNvSpPr txBox="1">
            <a:spLocks noGrp="1"/>
          </p:cNvSpPr>
          <p:nvPr>
            <p:ph type="title" idx="4294967295"/>
          </p:nvPr>
        </p:nvSpPr>
        <p:spPr>
          <a:xfrm>
            <a:off x="602671" y="412377"/>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HashMap</a:t>
            </a:r>
            <a:endParaRPr sz="3000" b="1" i="0" u="none" strike="noStrike" cap="none" dirty="0">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Shape 1480"/>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81" name="Shape 1481"/>
          <p:cNvSpPr txBox="1">
            <a:spLocks noGrp="1"/>
          </p:cNvSpPr>
          <p:nvPr>
            <p:ph type="title" idx="4294967295"/>
          </p:nvPr>
        </p:nvSpPr>
        <p:spPr>
          <a:xfrm>
            <a:off x="529936" y="33506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HashMap</a:t>
            </a:r>
            <a:r>
              <a:rPr lang="en-US" sz="3000" b="1" i="0" u="none" strike="noStrike" cap="none" dirty="0">
                <a:solidFill>
                  <a:schemeClr val="dk1"/>
                </a:solidFill>
                <a:latin typeface="Arial"/>
                <a:ea typeface="Arial"/>
                <a:cs typeface="Arial"/>
                <a:sym typeface="Arial"/>
              </a:rPr>
              <a:t> - </a:t>
            </a:r>
            <a:r>
              <a:rPr lang="en-US" sz="3000" b="1" i="0" u="none" strike="noStrike" cap="none" dirty="0" err="1">
                <a:solidFill>
                  <a:schemeClr val="dk1"/>
                </a:solidFill>
                <a:latin typeface="Arial"/>
                <a:ea typeface="Arial"/>
                <a:cs typeface="Arial"/>
                <a:sym typeface="Arial"/>
              </a:rPr>
              <a:t>ejemplo</a:t>
            </a:r>
            <a:endParaRPr sz="3000" b="1" i="0" u="none" strike="noStrike" cap="none" dirty="0">
              <a:solidFill>
                <a:schemeClr val="dk1"/>
              </a:solidFill>
              <a:latin typeface="Arial"/>
              <a:ea typeface="Arial"/>
              <a:cs typeface="Arial"/>
              <a:sym typeface="Arial"/>
            </a:endParaRPr>
          </a:p>
        </p:txBody>
      </p:sp>
      <p:sp>
        <p:nvSpPr>
          <p:cNvPr id="1482" name="Shape 1482"/>
          <p:cNvSpPr/>
          <p:nvPr/>
        </p:nvSpPr>
        <p:spPr>
          <a:xfrm>
            <a:off x="1488474" y="1717291"/>
            <a:ext cx="6083924" cy="3692464"/>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import</a:t>
            </a:r>
            <a:r>
              <a:rPr lang="en-US" sz="1800">
                <a:solidFill>
                  <a:srgbClr val="000000"/>
                </a:solidFill>
                <a:latin typeface="Arial"/>
                <a:ea typeface="Arial"/>
                <a:cs typeface="Arial"/>
                <a:sym typeface="Arial"/>
              </a:rPr>
              <a:t> java.util.*;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TestCollection13{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static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main(String args[]){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HashMap&lt;Integer,String&gt; hm=</a:t>
            </a:r>
            <a:r>
              <a:rPr lang="en-US" sz="1800" b="1">
                <a:solidFill>
                  <a:srgbClr val="006699"/>
                </a:solidFill>
                <a:latin typeface="Arial"/>
                <a:ea typeface="Arial"/>
                <a:cs typeface="Arial"/>
                <a:sym typeface="Arial"/>
              </a:rPr>
              <a:t>new</a:t>
            </a:r>
            <a:r>
              <a:rPr lang="en-US" sz="1800">
                <a:solidFill>
                  <a:srgbClr val="000000"/>
                </a:solidFill>
                <a:latin typeface="Arial"/>
                <a:ea typeface="Arial"/>
                <a:cs typeface="Arial"/>
                <a:sym typeface="Arial"/>
              </a:rPr>
              <a:t> HashMap&lt;Integer,String&gt;();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hm.put(</a:t>
            </a:r>
            <a:r>
              <a:rPr lang="en-US" sz="1800">
                <a:solidFill>
                  <a:srgbClr val="C00000"/>
                </a:solidFill>
                <a:latin typeface="Arial"/>
                <a:ea typeface="Arial"/>
                <a:cs typeface="Arial"/>
                <a:sym typeface="Arial"/>
              </a:rPr>
              <a:t>100</a:t>
            </a:r>
            <a:r>
              <a:rPr lang="en-US" sz="1800">
                <a:solidFill>
                  <a:srgbClr val="000000"/>
                </a:solidFill>
                <a:latin typeface="Arial"/>
                <a:ea typeface="Arial"/>
                <a:cs typeface="Arial"/>
                <a:sym typeface="Arial"/>
              </a:rPr>
              <a:t>,</a:t>
            </a:r>
            <a:r>
              <a:rPr lang="en-US" sz="1800">
                <a:solidFill>
                  <a:srgbClr val="0000FF"/>
                </a:solidFill>
                <a:latin typeface="Arial"/>
                <a:ea typeface="Arial"/>
                <a:cs typeface="Arial"/>
                <a:sym typeface="Arial"/>
              </a:rPr>
              <a:t>"Amit"</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hm.put(</a:t>
            </a:r>
            <a:r>
              <a:rPr lang="en-US" sz="1800">
                <a:solidFill>
                  <a:srgbClr val="C00000"/>
                </a:solidFill>
                <a:latin typeface="Arial"/>
                <a:ea typeface="Arial"/>
                <a:cs typeface="Arial"/>
                <a:sym typeface="Arial"/>
              </a:rPr>
              <a:t>101</a:t>
            </a:r>
            <a:r>
              <a:rPr lang="en-US" sz="1800">
                <a:solidFill>
                  <a:srgbClr val="000000"/>
                </a:solidFill>
                <a:latin typeface="Arial"/>
                <a:ea typeface="Arial"/>
                <a:cs typeface="Arial"/>
                <a:sym typeface="Arial"/>
              </a:rPr>
              <a:t>,</a:t>
            </a:r>
            <a:r>
              <a:rPr lang="en-US" sz="1800">
                <a:solidFill>
                  <a:srgbClr val="0000FF"/>
                </a:solidFill>
                <a:latin typeface="Arial"/>
                <a:ea typeface="Arial"/>
                <a:cs typeface="Arial"/>
                <a:sym typeface="Arial"/>
              </a:rPr>
              <a:t>"Vijay"</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hm.put(</a:t>
            </a:r>
            <a:r>
              <a:rPr lang="en-US" sz="1800">
                <a:solidFill>
                  <a:srgbClr val="C00000"/>
                </a:solidFill>
                <a:latin typeface="Arial"/>
                <a:ea typeface="Arial"/>
                <a:cs typeface="Arial"/>
                <a:sym typeface="Arial"/>
              </a:rPr>
              <a:t>102</a:t>
            </a:r>
            <a:r>
              <a:rPr lang="en-US" sz="1800">
                <a:solidFill>
                  <a:srgbClr val="000000"/>
                </a:solidFill>
                <a:latin typeface="Arial"/>
                <a:ea typeface="Arial"/>
                <a:cs typeface="Arial"/>
                <a:sym typeface="Arial"/>
              </a:rPr>
              <a:t>,</a:t>
            </a:r>
            <a:r>
              <a:rPr lang="en-US" sz="1800">
                <a:solidFill>
                  <a:srgbClr val="0000FF"/>
                </a:solidFill>
                <a:latin typeface="Arial"/>
                <a:ea typeface="Arial"/>
                <a:cs typeface="Arial"/>
                <a:sym typeface="Arial"/>
              </a:rPr>
              <a:t>"Rahul"</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for</a:t>
            </a:r>
            <a:r>
              <a:rPr lang="en-US" sz="1800">
                <a:solidFill>
                  <a:srgbClr val="000000"/>
                </a:solidFill>
                <a:latin typeface="Arial"/>
                <a:ea typeface="Arial"/>
                <a:cs typeface="Arial"/>
                <a:sym typeface="Arial"/>
              </a:rPr>
              <a:t>(Map.Entry m:hm.entrySet()){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System.out.println(m.getKey()+</a:t>
            </a:r>
            <a:r>
              <a:rPr lang="en-US" sz="1800">
                <a:solidFill>
                  <a:srgbClr val="0000FF"/>
                </a:solidFill>
                <a:latin typeface="Arial"/>
                <a:ea typeface="Arial"/>
                <a:cs typeface="Arial"/>
                <a:sym typeface="Arial"/>
              </a:rPr>
              <a:t>" "</a:t>
            </a:r>
            <a:r>
              <a:rPr lang="en-US" sz="1800">
                <a:solidFill>
                  <a:srgbClr val="000000"/>
                </a:solidFill>
                <a:latin typeface="Arial"/>
                <a:ea typeface="Arial"/>
                <a:cs typeface="Arial"/>
                <a:sym typeface="Arial"/>
              </a:rPr>
              <a:t>+m.getValue());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Shape 1487"/>
          <p:cNvSpPr txBox="1">
            <a:spLocks noGrp="1"/>
          </p:cNvSpPr>
          <p:nvPr>
            <p:ph type="body" idx="1"/>
          </p:nvPr>
        </p:nvSpPr>
        <p:spPr>
          <a:xfrm>
            <a:off x="641520" y="1056041"/>
            <a:ext cx="7877598" cy="4137647"/>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panose="020B0604020202020204" pitchFamily="34" charset="0"/>
              <a:buChar char="•"/>
            </a:pPr>
            <a:r>
              <a:rPr lang="en-US" sz="2000" b="0" i="0" u="none" strike="noStrike" cap="none" dirty="0">
                <a:solidFill>
                  <a:schemeClr val="dk1"/>
                </a:solidFill>
                <a:latin typeface="+mn-lt"/>
                <a:sym typeface="Arial Narrow"/>
              </a:rPr>
              <a:t>La </a:t>
            </a:r>
            <a:r>
              <a:rPr lang="en-US" sz="2000" b="0" i="0" u="none" strike="noStrike" cap="none" dirty="0" err="1">
                <a:solidFill>
                  <a:schemeClr val="dk1"/>
                </a:solidFill>
                <a:latin typeface="+mn-lt"/>
                <a:sym typeface="Arial Narrow"/>
              </a:rPr>
              <a:t>clase</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Hashtable</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implementa</a:t>
            </a:r>
            <a:r>
              <a:rPr lang="en-US" sz="2000" b="0" i="0" u="none" strike="noStrike" cap="none" dirty="0">
                <a:solidFill>
                  <a:schemeClr val="dk1"/>
                </a:solidFill>
                <a:latin typeface="+mn-lt"/>
                <a:sym typeface="Arial Narrow"/>
              </a:rPr>
              <a:t> un </a:t>
            </a:r>
            <a:r>
              <a:rPr lang="en-US" sz="2000" b="0" i="0" u="none" strike="noStrike" cap="none" dirty="0" err="1">
                <a:solidFill>
                  <a:schemeClr val="dk1"/>
                </a:solidFill>
                <a:latin typeface="+mn-lt"/>
                <a:sym typeface="Arial Narrow"/>
              </a:rPr>
              <a:t>hashtable</a:t>
            </a:r>
            <a:r>
              <a:rPr lang="en-US" sz="2000" b="0" i="0" u="none" strike="noStrike" cap="none" dirty="0">
                <a:solidFill>
                  <a:schemeClr val="dk1"/>
                </a:solidFill>
                <a:latin typeface="+mn-lt"/>
                <a:sym typeface="Arial Narrow"/>
              </a:rPr>
              <a:t>, que </a:t>
            </a:r>
            <a:r>
              <a:rPr lang="en-US" sz="2000" b="0" i="0" u="none" strike="noStrike" cap="none" dirty="0" err="1">
                <a:solidFill>
                  <a:schemeClr val="dk1"/>
                </a:solidFill>
                <a:latin typeface="+mn-lt"/>
                <a:sym typeface="Arial Narrow"/>
              </a:rPr>
              <a:t>asigna</a:t>
            </a:r>
            <a:r>
              <a:rPr lang="en-US" sz="2000" b="0" i="0" u="none" strike="noStrike" cap="none" dirty="0">
                <a:solidFill>
                  <a:schemeClr val="dk1"/>
                </a:solidFill>
                <a:latin typeface="+mn-lt"/>
                <a:sym typeface="Arial Narrow"/>
              </a:rPr>
              <a:t> claves a </a:t>
            </a:r>
            <a:r>
              <a:rPr lang="en-US" sz="2000" b="0" i="0" u="none" strike="noStrike" cap="none" dirty="0" err="1">
                <a:solidFill>
                  <a:schemeClr val="dk1"/>
                </a:solidFill>
                <a:latin typeface="+mn-lt"/>
                <a:sym typeface="Arial Narrow"/>
              </a:rPr>
              <a:t>valores</a:t>
            </a:r>
            <a:r>
              <a:rPr lang="en-US" sz="2000" b="0" i="0" u="none" strike="noStrike" cap="none" dirty="0">
                <a:solidFill>
                  <a:schemeClr val="dk1"/>
                </a:solidFill>
                <a:latin typeface="+mn-lt"/>
                <a:sym typeface="Arial Narrow"/>
              </a:rPr>
              <a:t>. </a:t>
            </a:r>
            <a:endParaRPr b="0" dirty="0">
              <a:latin typeface="+mn-lt"/>
            </a:endParaRP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r>
              <a:rPr lang="en-US" sz="2000" b="0" i="0" u="none" strike="noStrike" cap="none" dirty="0" err="1">
                <a:solidFill>
                  <a:schemeClr val="dk1"/>
                </a:solidFill>
                <a:latin typeface="+mn-lt"/>
                <a:sym typeface="Arial Narrow"/>
              </a:rPr>
              <a:t>Hereda</a:t>
            </a:r>
            <a:r>
              <a:rPr lang="en-US" sz="2000" b="0" i="0" u="none" strike="noStrike" cap="none" dirty="0">
                <a:solidFill>
                  <a:schemeClr val="dk1"/>
                </a:solidFill>
                <a:latin typeface="+mn-lt"/>
                <a:sym typeface="Arial Narrow"/>
              </a:rPr>
              <a:t> la </a:t>
            </a:r>
            <a:r>
              <a:rPr lang="en-US" sz="2000" b="0" i="0" u="none" strike="noStrike" cap="none" dirty="0" err="1">
                <a:solidFill>
                  <a:schemeClr val="dk1"/>
                </a:solidFill>
                <a:latin typeface="+mn-lt"/>
                <a:sym typeface="Arial Narrow"/>
              </a:rPr>
              <a:t>clase</a:t>
            </a:r>
            <a:r>
              <a:rPr lang="en-US" sz="2000" b="0" i="0" u="none" strike="noStrike" cap="none" dirty="0">
                <a:solidFill>
                  <a:schemeClr val="dk1"/>
                </a:solidFill>
                <a:latin typeface="+mn-lt"/>
                <a:sym typeface="Arial Narrow"/>
              </a:rPr>
              <a:t> Dictionary e </a:t>
            </a:r>
            <a:r>
              <a:rPr lang="en-US" sz="2000" b="0" i="0" u="none" strike="noStrike" cap="none" dirty="0" err="1">
                <a:solidFill>
                  <a:schemeClr val="dk1"/>
                </a:solidFill>
                <a:latin typeface="+mn-lt"/>
                <a:sym typeface="Arial Narrow"/>
              </a:rPr>
              <a:t>implementa</a:t>
            </a:r>
            <a:r>
              <a:rPr lang="en-US" sz="2000" b="0" i="0" u="none" strike="noStrike" cap="none" dirty="0">
                <a:solidFill>
                  <a:schemeClr val="dk1"/>
                </a:solidFill>
                <a:latin typeface="+mn-lt"/>
                <a:sym typeface="Arial Narrow"/>
              </a:rPr>
              <a:t> la </a:t>
            </a:r>
            <a:r>
              <a:rPr lang="en-US" sz="2000" b="0" i="0" u="none" strike="noStrike" cap="none" dirty="0" err="1">
                <a:solidFill>
                  <a:schemeClr val="dk1"/>
                </a:solidFill>
                <a:latin typeface="+mn-lt"/>
                <a:sym typeface="Arial Narrow"/>
              </a:rPr>
              <a:t>interfaz</a:t>
            </a:r>
            <a:r>
              <a:rPr lang="en-US" sz="2000" b="0" i="0" u="none" strike="noStrike" cap="none" dirty="0">
                <a:solidFill>
                  <a:schemeClr val="dk1"/>
                </a:solidFill>
                <a:latin typeface="+mn-lt"/>
                <a:sym typeface="Arial Narrow"/>
              </a:rPr>
              <a:t> Map.</a:t>
            </a:r>
            <a:endParaRPr b="0" dirty="0">
              <a:latin typeface="+mn-lt"/>
            </a:endParaRP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r>
              <a:rPr lang="en-US" sz="2000" b="0" i="0" u="none" strike="noStrike" cap="none" dirty="0" err="1">
                <a:solidFill>
                  <a:schemeClr val="dk1"/>
                </a:solidFill>
                <a:latin typeface="+mn-lt"/>
                <a:sym typeface="Arial Narrow"/>
              </a:rPr>
              <a:t>Detalles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importantes</a:t>
            </a:r>
            <a:r>
              <a:rPr lang="en-US" sz="2000" b="0" i="0" u="none" strike="noStrike" cap="none" dirty="0" smtClean="0">
                <a:solidFill>
                  <a:schemeClr val="dk1"/>
                </a:solidFill>
                <a:latin typeface="+mn-lt"/>
                <a:sym typeface="Arial Narrow"/>
              </a:rPr>
              <a:t>:</a:t>
            </a: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endParaRPr b="0" dirty="0">
              <a:latin typeface="+mn-lt"/>
            </a:endParaRPr>
          </a:p>
          <a:p>
            <a:pPr marL="649224" lvl="2" indent="-192024">
              <a:buSzPts val="2000"/>
              <a:buFont typeface="Arial"/>
              <a:buChar char="▪"/>
            </a:pPr>
            <a:r>
              <a:rPr lang="en-US" sz="2000" b="0" i="0" u="none" strike="noStrike" cap="none" dirty="0">
                <a:solidFill>
                  <a:schemeClr val="dk1"/>
                </a:solidFill>
                <a:latin typeface="+mn-lt"/>
                <a:sym typeface="Arial"/>
              </a:rPr>
              <a:t>Un </a:t>
            </a:r>
            <a:r>
              <a:rPr lang="en-US" sz="2000" b="0" i="0" u="none" strike="noStrike" cap="none" dirty="0" err="1">
                <a:solidFill>
                  <a:schemeClr val="dk1"/>
                </a:solidFill>
                <a:latin typeface="+mn-lt"/>
                <a:sym typeface="Arial"/>
              </a:rPr>
              <a:t>Hashtable</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es</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una</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matriz</a:t>
            </a:r>
            <a:r>
              <a:rPr lang="en-US" sz="2000" b="0" i="0" u="none" strike="noStrike" cap="none" dirty="0">
                <a:solidFill>
                  <a:schemeClr val="dk1"/>
                </a:solidFill>
                <a:latin typeface="+mn-lt"/>
                <a:sym typeface="Arial"/>
              </a:rPr>
              <a:t> de </a:t>
            </a:r>
            <a:r>
              <a:rPr lang="en-US" sz="2000" b="0" i="0" u="none" strike="noStrike" cap="none" dirty="0" err="1">
                <a:solidFill>
                  <a:schemeClr val="dk1"/>
                </a:solidFill>
                <a:latin typeface="+mn-lt"/>
                <a:sym typeface="Arial"/>
              </a:rPr>
              <a:t>lista</a:t>
            </a:r>
            <a:r>
              <a:rPr lang="en-US" sz="2000" b="0" i="0" u="none" strike="noStrike" cap="none" dirty="0">
                <a:solidFill>
                  <a:schemeClr val="dk1"/>
                </a:solidFill>
                <a:latin typeface="+mn-lt"/>
                <a:sym typeface="Arial"/>
              </a:rPr>
              <a:t>. </a:t>
            </a:r>
            <a:endParaRPr sz="2000" dirty="0">
              <a:latin typeface="+mn-lt"/>
            </a:endParaRPr>
          </a:p>
          <a:p>
            <a:pPr marL="649224" lvl="2" indent="-192024">
              <a:buSzPts val="2000"/>
              <a:buFont typeface="Arial"/>
              <a:buChar char="▪"/>
            </a:pPr>
            <a:r>
              <a:rPr lang="en-US" sz="2000" b="0" i="0" u="none" strike="noStrike" cap="none" dirty="0" err="1">
                <a:solidFill>
                  <a:schemeClr val="dk1"/>
                </a:solidFill>
                <a:latin typeface="+mn-lt"/>
                <a:sym typeface="Arial"/>
              </a:rPr>
              <a:t>Cada</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lista</a:t>
            </a:r>
            <a:r>
              <a:rPr lang="en-US" sz="2000" b="0" i="0" u="none" strike="noStrike" cap="none" dirty="0">
                <a:solidFill>
                  <a:schemeClr val="dk1"/>
                </a:solidFill>
                <a:latin typeface="+mn-lt"/>
                <a:sym typeface="Arial"/>
              </a:rPr>
              <a:t> se </a:t>
            </a:r>
            <a:r>
              <a:rPr lang="en-US" sz="2000" b="0" i="0" u="none" strike="noStrike" cap="none" dirty="0" err="1">
                <a:solidFill>
                  <a:schemeClr val="dk1"/>
                </a:solidFill>
                <a:latin typeface="+mn-lt"/>
                <a:sym typeface="Arial"/>
              </a:rPr>
              <a:t>conoce</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como</a:t>
            </a:r>
            <a:r>
              <a:rPr lang="en-US" sz="2000" b="0" i="0" u="none" strike="noStrike" cap="none" dirty="0">
                <a:solidFill>
                  <a:schemeClr val="dk1"/>
                </a:solidFill>
                <a:latin typeface="+mn-lt"/>
                <a:sym typeface="Arial"/>
              </a:rPr>
              <a:t> un bucket. La </a:t>
            </a:r>
            <a:r>
              <a:rPr lang="en-US" sz="2000" b="0" i="0" u="none" strike="noStrike" cap="none" dirty="0" err="1">
                <a:solidFill>
                  <a:schemeClr val="dk1"/>
                </a:solidFill>
                <a:latin typeface="+mn-lt"/>
                <a:sym typeface="Arial"/>
              </a:rPr>
              <a:t>posición</a:t>
            </a:r>
            <a:r>
              <a:rPr lang="en-US" sz="2000" b="0" i="0" u="none" strike="noStrike" cap="none" dirty="0">
                <a:solidFill>
                  <a:schemeClr val="dk1"/>
                </a:solidFill>
                <a:latin typeface="+mn-lt"/>
                <a:sym typeface="Arial"/>
              </a:rPr>
              <a:t> de bucket se </a:t>
            </a:r>
            <a:r>
              <a:rPr lang="en-US" sz="2000" b="0" i="0" u="none" strike="noStrike" cap="none" dirty="0" err="1">
                <a:solidFill>
                  <a:schemeClr val="dk1"/>
                </a:solidFill>
                <a:latin typeface="+mn-lt"/>
                <a:sym typeface="Arial"/>
              </a:rPr>
              <a:t>identifica</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llamando</a:t>
            </a:r>
            <a:r>
              <a:rPr lang="en-US" sz="2000" b="0" i="0" u="none" strike="noStrike" cap="none" dirty="0">
                <a:solidFill>
                  <a:schemeClr val="dk1"/>
                </a:solidFill>
                <a:latin typeface="+mn-lt"/>
                <a:sym typeface="Arial"/>
              </a:rPr>
              <a:t> al </a:t>
            </a:r>
            <a:r>
              <a:rPr lang="en-US" sz="2000" b="0" i="0" u="none" strike="noStrike" cap="none" dirty="0" err="1">
                <a:solidFill>
                  <a:schemeClr val="dk1"/>
                </a:solidFill>
                <a:latin typeface="+mn-lt"/>
                <a:sym typeface="Arial"/>
              </a:rPr>
              <a:t>método</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hashcode</a:t>
            </a:r>
            <a:r>
              <a:rPr lang="en-US" sz="2000" b="0" i="0" u="none" strike="noStrike" cap="none" dirty="0">
                <a:solidFill>
                  <a:schemeClr val="dk1"/>
                </a:solidFill>
                <a:latin typeface="+mn-lt"/>
                <a:sym typeface="Arial"/>
              </a:rPr>
              <a:t> (). </a:t>
            </a:r>
            <a:endParaRPr sz="2000" dirty="0">
              <a:latin typeface="+mn-lt"/>
            </a:endParaRPr>
          </a:p>
          <a:p>
            <a:pPr marL="649224" lvl="2" indent="-192024">
              <a:buSzPts val="2000"/>
              <a:buFont typeface="Arial"/>
              <a:buChar char="▪"/>
            </a:pPr>
            <a:r>
              <a:rPr lang="en-US" sz="2000" b="0" i="0" u="none" strike="noStrike" cap="none" dirty="0">
                <a:solidFill>
                  <a:schemeClr val="dk1"/>
                </a:solidFill>
                <a:latin typeface="+mn-lt"/>
                <a:sym typeface="Arial"/>
              </a:rPr>
              <a:t>Un </a:t>
            </a:r>
            <a:r>
              <a:rPr lang="en-US" sz="2000" b="0" i="0" u="none" strike="noStrike" cap="none" dirty="0" err="1">
                <a:solidFill>
                  <a:schemeClr val="dk1"/>
                </a:solidFill>
                <a:latin typeface="+mn-lt"/>
                <a:sym typeface="Arial"/>
              </a:rPr>
              <a:t>Hashtable</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contiene</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valores</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basados</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en</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una</a:t>
            </a:r>
            <a:r>
              <a:rPr lang="en-US" sz="2000" b="0" i="0" u="none" strike="noStrike" cap="none" dirty="0">
                <a:solidFill>
                  <a:schemeClr val="dk1"/>
                </a:solidFill>
                <a:latin typeface="+mn-lt"/>
                <a:sym typeface="Arial"/>
              </a:rPr>
              <a:t> clave.</a:t>
            </a:r>
            <a:endParaRPr sz="2000" dirty="0">
              <a:latin typeface="+mn-lt"/>
            </a:endParaRPr>
          </a:p>
          <a:p>
            <a:pPr marL="649224" lvl="2" indent="-192024">
              <a:buSzPts val="2000"/>
              <a:buFont typeface="Arial"/>
              <a:buChar char="▪"/>
            </a:pPr>
            <a:r>
              <a:rPr lang="en-US" sz="2000" b="0" i="0" u="none" strike="noStrike" cap="none" dirty="0">
                <a:solidFill>
                  <a:schemeClr val="dk1"/>
                </a:solidFill>
                <a:latin typeface="+mn-lt"/>
                <a:sym typeface="Arial"/>
              </a:rPr>
              <a:t>Las claves son </a:t>
            </a:r>
            <a:r>
              <a:rPr lang="en-US" sz="2000" b="0" i="0" u="none" strike="noStrike" cap="none" dirty="0" err="1">
                <a:solidFill>
                  <a:schemeClr val="dk1"/>
                </a:solidFill>
                <a:latin typeface="+mn-lt"/>
                <a:sym typeface="Arial"/>
              </a:rPr>
              <a:t>elementos</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únicos</a:t>
            </a:r>
            <a:r>
              <a:rPr lang="en-US" sz="2000" b="0" i="0" u="none" strike="noStrike" cap="none" dirty="0">
                <a:solidFill>
                  <a:schemeClr val="dk1"/>
                </a:solidFill>
                <a:latin typeface="+mn-lt"/>
                <a:sym typeface="Arial"/>
              </a:rPr>
              <a:t>.</a:t>
            </a:r>
            <a:endParaRPr sz="2000" dirty="0">
              <a:latin typeface="+mn-lt"/>
            </a:endParaRPr>
          </a:p>
          <a:p>
            <a:pPr marL="649224" lvl="2" indent="-192024">
              <a:buSzPts val="2000"/>
              <a:buFont typeface="Arial"/>
              <a:buChar char="▪"/>
            </a:pPr>
            <a:r>
              <a:rPr lang="en-US" sz="2000" b="0" i="0" u="none" strike="noStrike" cap="none" dirty="0" err="1">
                <a:solidFill>
                  <a:schemeClr val="dk1"/>
                </a:solidFill>
                <a:latin typeface="+mn-lt"/>
                <a:sym typeface="Arial"/>
              </a:rPr>
              <a:t>Puede</a:t>
            </a:r>
            <a:r>
              <a:rPr lang="en-US" sz="2000" b="0" i="0" u="none" strike="noStrike" cap="none" dirty="0">
                <a:solidFill>
                  <a:schemeClr val="dk1"/>
                </a:solidFill>
                <a:latin typeface="+mn-lt"/>
                <a:sym typeface="Arial"/>
              </a:rPr>
              <a:t> no </a:t>
            </a:r>
            <a:r>
              <a:rPr lang="en-US" sz="2000" b="0" i="0" u="none" strike="noStrike" cap="none" dirty="0" err="1">
                <a:solidFill>
                  <a:schemeClr val="dk1"/>
                </a:solidFill>
                <a:latin typeface="+mn-lt"/>
                <a:sym typeface="Arial"/>
              </a:rPr>
              <a:t>tener</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ninguna</a:t>
            </a:r>
            <a:r>
              <a:rPr lang="en-US" sz="2000" b="0" i="0" u="none" strike="noStrike" cap="none" dirty="0">
                <a:solidFill>
                  <a:schemeClr val="dk1"/>
                </a:solidFill>
                <a:latin typeface="+mn-lt"/>
                <a:sym typeface="Arial"/>
              </a:rPr>
              <a:t> clave o valor null.</a:t>
            </a:r>
            <a:endParaRPr sz="2000" dirty="0">
              <a:latin typeface="+mn-lt"/>
            </a:endParaRPr>
          </a:p>
          <a:p>
            <a:pPr marL="649224" lvl="2" indent="-192024">
              <a:buSzPts val="2000"/>
              <a:buFont typeface="Arial"/>
              <a:buChar char="▪"/>
            </a:pPr>
            <a:r>
              <a:rPr lang="en-US" sz="2000" b="0" i="0" u="none" strike="noStrike" cap="none" dirty="0" err="1">
                <a:solidFill>
                  <a:schemeClr val="dk1"/>
                </a:solidFill>
                <a:latin typeface="+mn-lt"/>
                <a:sym typeface="Arial"/>
              </a:rPr>
              <a:t>Está</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sincronizada</a:t>
            </a:r>
            <a:r>
              <a:rPr lang="en-US" sz="2000" b="0" i="0" u="none" strike="noStrike" cap="none" dirty="0">
                <a:solidFill>
                  <a:schemeClr val="dk1"/>
                </a:solidFill>
                <a:latin typeface="+mn-lt"/>
                <a:sym typeface="Arial"/>
              </a:rPr>
              <a:t>.</a:t>
            </a:r>
            <a:endParaRPr sz="2000" dirty="0">
              <a:latin typeface="+mn-lt"/>
            </a:endParaRPr>
          </a:p>
        </p:txBody>
      </p:sp>
      <p:sp>
        <p:nvSpPr>
          <p:cNvPr id="1488" name="Shape 1488"/>
          <p:cNvSpPr txBox="1">
            <a:spLocks noGrp="1"/>
          </p:cNvSpPr>
          <p:nvPr>
            <p:ph type="title" idx="4294967295"/>
          </p:nvPr>
        </p:nvSpPr>
        <p:spPr>
          <a:xfrm>
            <a:off x="641520" y="340658"/>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Hashtable</a:t>
            </a:r>
            <a:endParaRPr sz="3000" b="1" i="0" u="none" strike="noStrike" cap="none" dirty="0">
              <a:solidFill>
                <a:schemeClr val="dk1"/>
              </a:solidFill>
              <a:latin typeface="Arial"/>
              <a:ea typeface="Arial"/>
              <a:cs typeface="Arial"/>
              <a:sym typeface="Arial"/>
            </a:endParaRPr>
          </a:p>
        </p:txBody>
      </p:sp>
      <p:sp>
        <p:nvSpPr>
          <p:cNvPr id="1489" name="Shape 1489"/>
          <p:cNvSpPr/>
          <p:nvPr/>
        </p:nvSpPr>
        <p:spPr>
          <a:xfrm>
            <a:off x="2863210" y="5193688"/>
            <a:ext cx="3434217" cy="923116"/>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err="1">
                <a:solidFill>
                  <a:schemeClr val="dk1"/>
                </a:solidFill>
                <a:latin typeface="Arial"/>
                <a:ea typeface="Arial"/>
                <a:cs typeface="Arial"/>
                <a:sym typeface="Arial"/>
              </a:rPr>
              <a:t>Hashtable</a:t>
            </a:r>
            <a:r>
              <a:rPr lang="en-US" sz="1800" dirty="0">
                <a:solidFill>
                  <a:schemeClr val="dk1"/>
                </a:solidFill>
                <a:latin typeface="Arial"/>
                <a:ea typeface="Arial"/>
                <a:cs typeface="Arial"/>
                <a:sym typeface="Arial"/>
              </a:rPr>
              <a:t> h = new </a:t>
            </a:r>
            <a:r>
              <a:rPr lang="en-US" sz="1800" dirty="0" err="1">
                <a:solidFill>
                  <a:schemeClr val="dk1"/>
                </a:solidFill>
                <a:latin typeface="Arial"/>
                <a:ea typeface="Arial"/>
                <a:cs typeface="Arial"/>
                <a:sym typeface="Arial"/>
              </a:rPr>
              <a:t>Hashtable</a:t>
            </a:r>
            <a:r>
              <a:rPr lang="en-US" sz="1800" dirty="0">
                <a:solidFill>
                  <a:schemeClr val="dk1"/>
                </a:solidFill>
                <a:latin typeface="Arial"/>
                <a:ea typeface="Arial"/>
                <a:cs typeface="Arial"/>
                <a:sym typeface="Arial"/>
              </a:rPr>
              <a:t>();</a:t>
            </a:r>
            <a:endParaRPr dirty="0"/>
          </a:p>
          <a:p>
            <a:pPr marL="0" marR="0" lvl="0" indent="0" algn="l" rtl="0">
              <a:spcBef>
                <a:spcPts val="0"/>
              </a:spcBef>
              <a:spcAft>
                <a:spcPts val="0"/>
              </a:spcAft>
              <a:buNone/>
            </a:pPr>
            <a:r>
              <a:rPr lang="en-US" sz="1800" dirty="0" err="1">
                <a:solidFill>
                  <a:schemeClr val="dk1"/>
                </a:solidFill>
                <a:latin typeface="Arial"/>
                <a:ea typeface="Arial"/>
                <a:cs typeface="Arial"/>
                <a:sym typeface="Arial"/>
              </a:rPr>
              <a:t>h.put</a:t>
            </a:r>
            <a:r>
              <a:rPr lang="en-US" sz="1800" dirty="0">
                <a:solidFill>
                  <a:schemeClr val="dk1"/>
                </a:solidFill>
                <a:latin typeface="Arial"/>
                <a:ea typeface="Arial"/>
                <a:cs typeface="Arial"/>
                <a:sym typeface="Arial"/>
              </a:rPr>
              <a:t>(</a:t>
            </a:r>
            <a:r>
              <a:rPr lang="en-US" sz="1800" dirty="0" err="1">
                <a:solidFill>
                  <a:schemeClr val="dk1"/>
                </a:solidFill>
                <a:latin typeface="Arial"/>
                <a:ea typeface="Arial"/>
                <a:cs typeface="Arial"/>
                <a:sym typeface="Arial"/>
              </a:rPr>
              <a:t>acode,anObject</a:t>
            </a:r>
            <a:r>
              <a:rPr lang="en-US" sz="1800"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en-US" sz="1800" dirty="0" err="1">
                <a:solidFill>
                  <a:schemeClr val="dk1"/>
                </a:solidFill>
                <a:latin typeface="Arial"/>
                <a:ea typeface="Arial"/>
                <a:cs typeface="Arial"/>
                <a:sym typeface="Arial"/>
              </a:rPr>
              <a:t>myObject</a:t>
            </a:r>
            <a:r>
              <a:rPr lang="en-US" sz="1800" dirty="0">
                <a:solidFill>
                  <a:schemeClr val="dk1"/>
                </a:solidFill>
                <a:latin typeface="Arial"/>
                <a:ea typeface="Arial"/>
                <a:cs typeface="Arial"/>
                <a:sym typeface="Arial"/>
              </a:rPr>
              <a:t>=</a:t>
            </a:r>
            <a:r>
              <a:rPr lang="en-US" sz="1800" dirty="0" err="1">
                <a:solidFill>
                  <a:schemeClr val="dk1"/>
                </a:solidFill>
                <a:latin typeface="Arial"/>
                <a:ea typeface="Arial"/>
                <a:cs typeface="Arial"/>
                <a:sym typeface="Arial"/>
              </a:rPr>
              <a:t>h.get</a:t>
            </a:r>
            <a:r>
              <a:rPr lang="en-US" sz="1800" dirty="0">
                <a:solidFill>
                  <a:schemeClr val="dk1"/>
                </a:solidFill>
                <a:latin typeface="Arial"/>
                <a:ea typeface="Arial"/>
                <a:cs typeface="Arial"/>
                <a:sym typeface="Arial"/>
              </a:rPr>
              <a:t>(</a:t>
            </a:r>
            <a:r>
              <a:rPr lang="en-US" sz="1800" dirty="0" err="1">
                <a:solidFill>
                  <a:schemeClr val="dk1"/>
                </a:solidFill>
                <a:latin typeface="Arial"/>
                <a:ea typeface="Arial"/>
                <a:cs typeface="Arial"/>
                <a:sym typeface="Arial"/>
              </a:rPr>
              <a:t>acode</a:t>
            </a:r>
            <a:r>
              <a:rPr lang="en-US" sz="1800" dirty="0">
                <a:solidFill>
                  <a:schemeClr val="dk1"/>
                </a:solidFill>
                <a:latin typeface="Arial"/>
                <a:ea typeface="Arial"/>
                <a:cs typeface="Arial"/>
                <a:sym typeface="Arial"/>
              </a:rPr>
              <a:t>);</a:t>
            </a:r>
            <a:endParaRP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Shape 1494"/>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495" name="Shape 1495"/>
          <p:cNvSpPr txBox="1">
            <a:spLocks noGrp="1"/>
          </p:cNvSpPr>
          <p:nvPr>
            <p:ph type="title" idx="4294967295"/>
          </p:nvPr>
        </p:nvSpPr>
        <p:spPr>
          <a:xfrm>
            <a:off x="580602" y="37431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Hashtable</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Iteración</a:t>
            </a:r>
            <a:endParaRPr sz="3000" b="1" i="0" u="none" strike="noStrike" cap="none" dirty="0">
              <a:solidFill>
                <a:schemeClr val="dk1"/>
              </a:solidFill>
              <a:latin typeface="Arial"/>
              <a:ea typeface="Arial"/>
              <a:cs typeface="Arial"/>
              <a:sym typeface="Arial"/>
            </a:endParaRPr>
          </a:p>
        </p:txBody>
      </p:sp>
      <p:sp>
        <p:nvSpPr>
          <p:cNvPr id="1496" name="Shape 1496"/>
          <p:cNvSpPr/>
          <p:nvPr/>
        </p:nvSpPr>
        <p:spPr>
          <a:xfrm>
            <a:off x="1991104" y="1629217"/>
            <a:ext cx="5183376" cy="1476986"/>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Enumeration en= h.keys();</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while(en.hasMoreElements())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String acode=(String) en.nextElement();</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System.out.print("“+h.get(acode) + "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title"/>
          </p:nvPr>
        </p:nvSpPr>
        <p:spPr>
          <a:xfrm>
            <a:off x="2263471" y="2690340"/>
            <a:ext cx="6478193"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Instalar JAVA – (10 minutos)</a:t>
            </a:r>
            <a:endParaRPr sz="3000" b="1" i="0" u="none" strike="noStrike" cap="none">
              <a:solidFill>
                <a:schemeClr val="lt1"/>
              </a:solidFill>
              <a:latin typeface="Arial"/>
              <a:ea typeface="Arial"/>
              <a:cs typeface="Arial"/>
              <a:sym typeface="Arial"/>
            </a:endParaRPr>
          </a:p>
        </p:txBody>
      </p:sp>
      <p:sp>
        <p:nvSpPr>
          <p:cNvPr id="499" name="Shape 499"/>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2</a:t>
            </a:r>
            <a:endParaRPr sz="8800" b="1">
              <a:solidFill>
                <a:schemeClr val="dk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Shape 1501"/>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02" name="Shape 1502"/>
          <p:cNvSpPr txBox="1">
            <a:spLocks noGrp="1"/>
          </p:cNvSpPr>
          <p:nvPr>
            <p:ph type="title" idx="4294967295"/>
          </p:nvPr>
        </p:nvSpPr>
        <p:spPr>
          <a:xfrm>
            <a:off x="580602" y="37431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Hashtable</a:t>
            </a:r>
            <a:r>
              <a:rPr lang="en-US" sz="3000" b="1" i="0" u="none" strike="noStrike" cap="none" dirty="0">
                <a:solidFill>
                  <a:schemeClr val="dk1"/>
                </a:solidFill>
                <a:latin typeface="Arial"/>
                <a:ea typeface="Arial"/>
                <a:cs typeface="Arial"/>
                <a:sym typeface="Arial"/>
              </a:rPr>
              <a:t> - </a:t>
            </a:r>
            <a:r>
              <a:rPr lang="en-US" sz="3000" b="1" i="0" u="none" strike="noStrike" cap="none" dirty="0" err="1">
                <a:solidFill>
                  <a:schemeClr val="dk1"/>
                </a:solidFill>
                <a:latin typeface="Arial"/>
                <a:ea typeface="Arial"/>
                <a:cs typeface="Arial"/>
                <a:sym typeface="Arial"/>
              </a:rPr>
              <a:t>ejemplo</a:t>
            </a:r>
            <a:endParaRPr sz="3000" b="1" i="0" u="none" strike="noStrike" cap="none" dirty="0">
              <a:solidFill>
                <a:schemeClr val="dk1"/>
              </a:solidFill>
              <a:latin typeface="Arial"/>
              <a:ea typeface="Arial"/>
              <a:cs typeface="Arial"/>
              <a:sym typeface="Arial"/>
            </a:endParaRPr>
          </a:p>
        </p:txBody>
      </p:sp>
      <p:sp>
        <p:nvSpPr>
          <p:cNvPr id="1503" name="Shape 1503"/>
          <p:cNvSpPr/>
          <p:nvPr/>
        </p:nvSpPr>
        <p:spPr>
          <a:xfrm>
            <a:off x="1392499" y="1701208"/>
            <a:ext cx="6359002" cy="4523268"/>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import</a:t>
            </a:r>
            <a:r>
              <a:rPr lang="en-US" sz="1800">
                <a:solidFill>
                  <a:srgbClr val="000000"/>
                </a:solidFill>
                <a:latin typeface="Arial"/>
                <a:ea typeface="Arial"/>
                <a:cs typeface="Arial"/>
                <a:sym typeface="Arial"/>
              </a:rPr>
              <a:t> java.util.*;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TestCollection16{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static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main(String args[]){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Hashtable&lt;Integer,String&gt; hm=</a:t>
            </a:r>
            <a:r>
              <a:rPr lang="en-US" sz="1800" b="1">
                <a:solidFill>
                  <a:srgbClr val="006699"/>
                </a:solidFill>
                <a:latin typeface="Arial"/>
                <a:ea typeface="Arial"/>
                <a:cs typeface="Arial"/>
                <a:sym typeface="Arial"/>
              </a:rPr>
              <a:t>new</a:t>
            </a:r>
            <a:r>
              <a:rPr lang="en-US" sz="1800">
                <a:solidFill>
                  <a:srgbClr val="000000"/>
                </a:solidFill>
                <a:latin typeface="Arial"/>
                <a:ea typeface="Arial"/>
                <a:cs typeface="Arial"/>
                <a:sym typeface="Arial"/>
              </a:rPr>
              <a:t> Hashtable&lt;Integer,String&gt;();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hm.put(</a:t>
            </a:r>
            <a:r>
              <a:rPr lang="en-US" sz="1800">
                <a:solidFill>
                  <a:srgbClr val="C00000"/>
                </a:solidFill>
                <a:latin typeface="Arial"/>
                <a:ea typeface="Arial"/>
                <a:cs typeface="Arial"/>
                <a:sym typeface="Arial"/>
              </a:rPr>
              <a:t>100</a:t>
            </a:r>
            <a:r>
              <a:rPr lang="en-US" sz="1800">
                <a:solidFill>
                  <a:srgbClr val="000000"/>
                </a:solidFill>
                <a:latin typeface="Arial"/>
                <a:ea typeface="Arial"/>
                <a:cs typeface="Arial"/>
                <a:sym typeface="Arial"/>
              </a:rPr>
              <a:t>,</a:t>
            </a:r>
            <a:r>
              <a:rPr lang="en-US" sz="1800">
                <a:solidFill>
                  <a:srgbClr val="0000FF"/>
                </a:solidFill>
                <a:latin typeface="Arial"/>
                <a:ea typeface="Arial"/>
                <a:cs typeface="Arial"/>
                <a:sym typeface="Arial"/>
              </a:rPr>
              <a:t>"Amit"</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hm.put(</a:t>
            </a:r>
            <a:r>
              <a:rPr lang="en-US" sz="1800">
                <a:solidFill>
                  <a:srgbClr val="C00000"/>
                </a:solidFill>
                <a:latin typeface="Arial"/>
                <a:ea typeface="Arial"/>
                <a:cs typeface="Arial"/>
                <a:sym typeface="Arial"/>
              </a:rPr>
              <a:t>102</a:t>
            </a:r>
            <a:r>
              <a:rPr lang="en-US" sz="1800">
                <a:solidFill>
                  <a:srgbClr val="000000"/>
                </a:solidFill>
                <a:latin typeface="Arial"/>
                <a:ea typeface="Arial"/>
                <a:cs typeface="Arial"/>
                <a:sym typeface="Arial"/>
              </a:rPr>
              <a:t>,</a:t>
            </a:r>
            <a:r>
              <a:rPr lang="en-US" sz="1800">
                <a:solidFill>
                  <a:srgbClr val="0000FF"/>
                </a:solidFill>
                <a:latin typeface="Arial"/>
                <a:ea typeface="Arial"/>
                <a:cs typeface="Arial"/>
                <a:sym typeface="Arial"/>
              </a:rPr>
              <a:t>"Ravi"</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hm.put(</a:t>
            </a:r>
            <a:r>
              <a:rPr lang="en-US" sz="1800">
                <a:solidFill>
                  <a:srgbClr val="C00000"/>
                </a:solidFill>
                <a:latin typeface="Arial"/>
                <a:ea typeface="Arial"/>
                <a:cs typeface="Arial"/>
                <a:sym typeface="Arial"/>
              </a:rPr>
              <a:t>101</a:t>
            </a:r>
            <a:r>
              <a:rPr lang="en-US" sz="1800">
                <a:solidFill>
                  <a:srgbClr val="000000"/>
                </a:solidFill>
                <a:latin typeface="Arial"/>
                <a:ea typeface="Arial"/>
                <a:cs typeface="Arial"/>
                <a:sym typeface="Arial"/>
              </a:rPr>
              <a:t>,</a:t>
            </a:r>
            <a:r>
              <a:rPr lang="en-US" sz="1800">
                <a:solidFill>
                  <a:srgbClr val="0000FF"/>
                </a:solidFill>
                <a:latin typeface="Arial"/>
                <a:ea typeface="Arial"/>
                <a:cs typeface="Arial"/>
                <a:sym typeface="Arial"/>
              </a:rPr>
              <a:t>"Vijay"</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hm.put(</a:t>
            </a:r>
            <a:r>
              <a:rPr lang="en-US" sz="1800">
                <a:solidFill>
                  <a:srgbClr val="C00000"/>
                </a:solidFill>
                <a:latin typeface="Arial"/>
                <a:ea typeface="Arial"/>
                <a:cs typeface="Arial"/>
                <a:sym typeface="Arial"/>
              </a:rPr>
              <a:t>103</a:t>
            </a:r>
            <a:r>
              <a:rPr lang="en-US" sz="1800">
                <a:solidFill>
                  <a:srgbClr val="000000"/>
                </a:solidFill>
                <a:latin typeface="Arial"/>
                <a:ea typeface="Arial"/>
                <a:cs typeface="Arial"/>
                <a:sym typeface="Arial"/>
              </a:rPr>
              <a:t>,</a:t>
            </a:r>
            <a:r>
              <a:rPr lang="en-US" sz="1800">
                <a:solidFill>
                  <a:srgbClr val="0000FF"/>
                </a:solidFill>
                <a:latin typeface="Arial"/>
                <a:ea typeface="Arial"/>
                <a:cs typeface="Arial"/>
                <a:sym typeface="Arial"/>
              </a:rPr>
              <a:t>"Rahul"</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for</a:t>
            </a:r>
            <a:r>
              <a:rPr lang="en-US" sz="1800">
                <a:solidFill>
                  <a:srgbClr val="000000"/>
                </a:solidFill>
                <a:latin typeface="Arial"/>
                <a:ea typeface="Arial"/>
                <a:cs typeface="Arial"/>
                <a:sym typeface="Arial"/>
              </a:rPr>
              <a:t>(Map.Entry m:hm.entrySet()){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System.out.println(m.getKey()+</a:t>
            </a:r>
            <a:r>
              <a:rPr lang="en-US" sz="1800">
                <a:solidFill>
                  <a:srgbClr val="0000FF"/>
                </a:solidFill>
                <a:latin typeface="Arial"/>
                <a:ea typeface="Arial"/>
                <a:cs typeface="Arial"/>
                <a:sym typeface="Arial"/>
              </a:rPr>
              <a:t>" "</a:t>
            </a:r>
            <a:r>
              <a:rPr lang="en-US" sz="1800">
                <a:solidFill>
                  <a:srgbClr val="000000"/>
                </a:solidFill>
                <a:latin typeface="Arial"/>
                <a:ea typeface="Arial"/>
                <a:cs typeface="Arial"/>
                <a:sym typeface="Arial"/>
              </a:rPr>
              <a:t>+m.getValue());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Shape 1509"/>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1510" name="Shape 1510"/>
          <p:cNvSpPr txBox="1"/>
          <p:nvPr/>
        </p:nvSpPr>
        <p:spPr>
          <a:xfrm>
            <a:off x="537773" y="1176051"/>
            <a:ext cx="8068453" cy="3785652"/>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Queremos que el programa principal use un mecanismo dinámico que le permita ir añadiendo coches a comparar.</a:t>
            </a:r>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1 hora</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800100" marR="0" lvl="0" indent="-342900" algn="l" rtl="0">
              <a:spcBef>
                <a:spcPts val="0"/>
              </a:spcBef>
              <a:spcAft>
                <a:spcPts val="0"/>
              </a:spcAft>
              <a:buClr>
                <a:schemeClr val="dk1"/>
              </a:buClr>
              <a:buSzPts val="2760"/>
              <a:buFont typeface="Arial"/>
              <a:buAutoNum type="arabicPeriod"/>
            </a:pPr>
            <a:r>
              <a:rPr lang="en-US" sz="2400">
                <a:solidFill>
                  <a:schemeClr val="dk1"/>
                </a:solidFill>
                <a:latin typeface="Arial"/>
                <a:ea typeface="Arial"/>
                <a:cs typeface="Arial"/>
                <a:sym typeface="Arial"/>
              </a:rPr>
              <a:t>Realiza las adecuaciones necesarias al programa, eligiendo primero el tipo de colección que te puede hacer más fácil la tarea.</a:t>
            </a:r>
            <a:endParaRPr/>
          </a:p>
          <a:p>
            <a:pPr marL="800100" marR="0" lvl="0" indent="-342900" algn="l" rtl="0">
              <a:spcBef>
                <a:spcPts val="0"/>
              </a:spcBef>
              <a:spcAft>
                <a:spcPts val="0"/>
              </a:spcAft>
              <a:buClr>
                <a:schemeClr val="dk1"/>
              </a:buClr>
              <a:buSzPts val="2760"/>
              <a:buFont typeface="Arial"/>
              <a:buAutoNum type="arabicPeriod"/>
            </a:pPr>
            <a:r>
              <a:rPr lang="en-US" sz="2400">
                <a:solidFill>
                  <a:schemeClr val="dk1"/>
                </a:solidFill>
                <a:latin typeface="Arial"/>
                <a:ea typeface="Arial"/>
                <a:cs typeface="Arial"/>
                <a:sym typeface="Arial"/>
              </a:rPr>
              <a:t>Asegúrate de que el programa pueda determinar cuál auto es el más rápido en recorrer los 100km.</a:t>
            </a:r>
            <a:endParaRPr sz="2400">
              <a:solidFill>
                <a:schemeClr val="dk1"/>
              </a:solidFill>
              <a:latin typeface="Arial"/>
              <a:ea typeface="Arial"/>
              <a:cs typeface="Arial"/>
              <a:sym typeface="Arial"/>
            </a:endParaRPr>
          </a:p>
        </p:txBody>
      </p:sp>
      <p:sp>
        <p:nvSpPr>
          <p:cNvPr id="1511" name="Shape 1511"/>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Shape 1517"/>
          <p:cNvSpPr txBox="1">
            <a:spLocks noGrp="1"/>
          </p:cNvSpPr>
          <p:nvPr>
            <p:ph type="title"/>
          </p:nvPr>
        </p:nvSpPr>
        <p:spPr>
          <a:xfrm>
            <a:off x="2437207" y="2644620"/>
            <a:ext cx="6478193" cy="1015655"/>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Aserciones, anotaciones y expresiones lambda - (1 hora)</a:t>
            </a:r>
            <a:endParaRPr sz="3000" b="1" i="0" u="none" strike="noStrike" cap="none">
              <a:solidFill>
                <a:schemeClr val="lt1"/>
              </a:solidFill>
              <a:latin typeface="Arial"/>
              <a:ea typeface="Arial"/>
              <a:cs typeface="Arial"/>
              <a:sym typeface="Arial"/>
            </a:endParaRPr>
          </a:p>
        </p:txBody>
      </p:sp>
      <p:sp>
        <p:nvSpPr>
          <p:cNvPr id="1518" name="Shape 1518"/>
          <p:cNvSpPr/>
          <p:nvPr/>
        </p:nvSpPr>
        <p:spPr>
          <a:xfrm>
            <a:off x="237744" y="2359169"/>
            <a:ext cx="2025727"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11</a:t>
            </a:r>
            <a:endParaRPr sz="8800" b="1">
              <a:solidFill>
                <a:schemeClr val="dk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Shape 1523"/>
          <p:cNvSpPr txBox="1">
            <a:spLocks noGrp="1"/>
          </p:cNvSpPr>
          <p:nvPr>
            <p:ph type="body" idx="1"/>
          </p:nvPr>
        </p:nvSpPr>
        <p:spPr>
          <a:xfrm>
            <a:off x="663729" y="1743608"/>
            <a:ext cx="7950334" cy="4095299"/>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aserción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declaración</a:t>
            </a:r>
            <a:r>
              <a:rPr lang="en-US" sz="2000" b="0" i="0" u="none" strike="noStrike" cap="none" dirty="0">
                <a:solidFill>
                  <a:schemeClr val="dk1"/>
                </a:solidFill>
                <a:latin typeface="Arial"/>
                <a:ea typeface="Arial"/>
                <a:cs typeface="Arial"/>
                <a:sym typeface="Arial"/>
              </a:rPr>
              <a:t> que se </a:t>
            </a:r>
            <a:r>
              <a:rPr lang="en-US" sz="2000" b="0" i="0" u="none" strike="noStrike" cap="none" dirty="0" err="1">
                <a:solidFill>
                  <a:schemeClr val="dk1"/>
                </a:solidFill>
                <a:latin typeface="Arial"/>
                <a:ea typeface="Arial"/>
                <a:cs typeface="Arial"/>
                <a:sym typeface="Arial"/>
              </a:rPr>
              <a:t>usa</a:t>
            </a:r>
            <a:r>
              <a:rPr lang="en-US" sz="2000" b="0" i="0" u="none" strike="noStrike" cap="none" dirty="0">
                <a:solidFill>
                  <a:schemeClr val="dk1"/>
                </a:solidFill>
                <a:latin typeface="Arial"/>
                <a:ea typeface="Arial"/>
                <a:cs typeface="Arial"/>
                <a:sym typeface="Arial"/>
              </a:rPr>
              <a:t> para </a:t>
            </a:r>
            <a:r>
              <a:rPr lang="en-US" sz="2000" b="0" i="0" u="none" strike="noStrike" cap="none" dirty="0" err="1">
                <a:solidFill>
                  <a:schemeClr val="dk1"/>
                </a:solidFill>
                <a:latin typeface="Arial"/>
                <a:ea typeface="Arial"/>
                <a:cs typeface="Arial"/>
                <a:sym typeface="Arial"/>
              </a:rPr>
              <a:t>probar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suposiciones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sobre</a:t>
            </a:r>
            <a:r>
              <a:rPr lang="en-US" sz="2000" b="0" i="0" u="none" strike="noStrike" cap="none" dirty="0">
                <a:solidFill>
                  <a:schemeClr val="dk1"/>
                </a:solidFill>
                <a:latin typeface="Arial"/>
                <a:ea typeface="Arial"/>
                <a:cs typeface="Arial"/>
                <a:sym typeface="Arial"/>
              </a:rPr>
              <a:t> el </a:t>
            </a:r>
            <a:r>
              <a:rPr lang="en-US" sz="2000" b="0" i="0" u="none" strike="noStrike" cap="none" dirty="0" err="1">
                <a:solidFill>
                  <a:schemeClr val="dk1"/>
                </a:solidFill>
                <a:latin typeface="Arial"/>
                <a:ea typeface="Arial"/>
                <a:cs typeface="Arial"/>
                <a:sym typeface="Arial"/>
              </a:rPr>
              <a:t>programa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por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ejemplo</a:t>
            </a:r>
            <a:r>
              <a:rPr lang="en-US" sz="2000" b="0" i="0" u="none" strike="noStrike" cap="none" dirty="0">
                <a:solidFill>
                  <a:schemeClr val="dk1"/>
                </a:solidFill>
                <a:latin typeface="Arial"/>
                <a:ea typeface="Arial"/>
                <a:cs typeface="Arial"/>
                <a:sym typeface="Arial"/>
              </a:rPr>
              <a:t> de valor).</a:t>
            </a:r>
            <a:endParaRPr sz="1050" dirty="0"/>
          </a:p>
          <a:p>
            <a:pPr marL="285750" marR="0" lvl="0" indent="-285750" algn="l" rtl="0">
              <a:lnSpc>
                <a:spcPct val="100000"/>
              </a:lnSpc>
              <a:spcBef>
                <a:spcPts val="600"/>
              </a:spcBef>
              <a:spcAft>
                <a:spcPts val="0"/>
              </a:spcAft>
              <a:buClr>
                <a:schemeClr val="dk1"/>
              </a:buClr>
              <a:buSzPts val="1800"/>
              <a:buFont typeface="Arial"/>
              <a:buChar char="•"/>
            </a:pPr>
            <a:r>
              <a:rPr lang="en-US" sz="2000" b="0" i="0" u="none" strike="noStrike" cap="none" dirty="0" err="1">
                <a:solidFill>
                  <a:schemeClr val="dk1"/>
                </a:solidFill>
                <a:latin typeface="Arial"/>
                <a:ea typeface="Arial"/>
                <a:cs typeface="Arial"/>
                <a:sym typeface="Arial"/>
              </a:rPr>
              <a:t>Mientras</a:t>
            </a:r>
            <a:r>
              <a:rPr lang="en-US" sz="2000" b="0" i="0" u="none" strike="noStrike" cap="none" dirty="0">
                <a:solidFill>
                  <a:schemeClr val="dk1"/>
                </a:solidFill>
                <a:latin typeface="Arial"/>
                <a:ea typeface="Arial"/>
                <a:cs typeface="Arial"/>
                <a:sym typeface="Arial"/>
              </a:rPr>
              <a:t> se </a:t>
            </a:r>
            <a:r>
              <a:rPr lang="en-US" sz="2000" b="0" i="0" u="none" strike="noStrike" cap="none" dirty="0" err="1">
                <a:solidFill>
                  <a:schemeClr val="dk1"/>
                </a:solidFill>
                <a:latin typeface="Arial"/>
                <a:ea typeface="Arial"/>
                <a:cs typeface="Arial"/>
                <a:sym typeface="Arial"/>
              </a:rPr>
              <a:t>ejecuta</a:t>
            </a:r>
            <a:r>
              <a:rPr lang="en-US" sz="2000" b="0" i="0" u="none" strike="noStrike" cap="none" dirty="0">
                <a:solidFill>
                  <a:schemeClr val="dk1"/>
                </a:solidFill>
                <a:latin typeface="Arial"/>
                <a:ea typeface="Arial"/>
                <a:cs typeface="Arial"/>
                <a:sym typeface="Arial"/>
              </a:rPr>
              <a:t> la </a:t>
            </a:r>
            <a:r>
              <a:rPr lang="en-US" sz="2000" b="0" i="0" u="none" strike="noStrike" cap="none" dirty="0" err="1">
                <a:solidFill>
                  <a:schemeClr val="dk1"/>
                </a:solidFill>
                <a:latin typeface="Arial"/>
                <a:ea typeface="Arial"/>
                <a:cs typeface="Arial"/>
                <a:sym typeface="Arial"/>
              </a:rPr>
              <a:t>aserción</a:t>
            </a:r>
            <a:r>
              <a:rPr lang="en-US" sz="2000" b="0" i="0" u="none" strike="noStrike" cap="none" dirty="0">
                <a:solidFill>
                  <a:schemeClr val="dk1"/>
                </a:solidFill>
                <a:latin typeface="Arial"/>
                <a:ea typeface="Arial"/>
                <a:cs typeface="Arial"/>
                <a:sym typeface="Arial"/>
              </a:rPr>
              <a:t>, se </a:t>
            </a:r>
            <a:r>
              <a:rPr lang="en-US" sz="2000" b="0" i="0" u="none" strike="noStrike" cap="none" dirty="0" err="1">
                <a:solidFill>
                  <a:schemeClr val="dk1"/>
                </a:solidFill>
                <a:latin typeface="Arial"/>
                <a:ea typeface="Arial"/>
                <a:cs typeface="Arial"/>
                <a:sym typeface="Arial"/>
              </a:rPr>
              <a:t>considera</a:t>
            </a:r>
            <a:r>
              <a:rPr lang="en-US" sz="2000" b="0" i="0" u="none" strike="noStrike" cap="none" dirty="0">
                <a:solidFill>
                  <a:schemeClr val="dk1"/>
                </a:solidFill>
                <a:latin typeface="Arial"/>
                <a:ea typeface="Arial"/>
                <a:cs typeface="Arial"/>
                <a:sym typeface="Arial"/>
              </a:rPr>
              <a:t> que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verdadera</a:t>
            </a:r>
            <a:r>
              <a:rPr lang="en-US" sz="2000" b="0" i="0" u="none" strike="noStrike" cap="none" dirty="0">
                <a:solidFill>
                  <a:schemeClr val="dk1"/>
                </a:solidFill>
                <a:latin typeface="Arial"/>
                <a:ea typeface="Arial"/>
                <a:cs typeface="Arial"/>
                <a:sym typeface="Arial"/>
              </a:rPr>
              <a:t>. Si la </a:t>
            </a:r>
            <a:r>
              <a:rPr lang="en-US" sz="2000" b="0" i="0" u="none" strike="noStrike" cap="none" dirty="0" err="1">
                <a:solidFill>
                  <a:schemeClr val="dk1"/>
                </a:solidFill>
                <a:latin typeface="Arial"/>
                <a:ea typeface="Arial"/>
                <a:cs typeface="Arial"/>
                <a:sym typeface="Arial"/>
              </a:rPr>
              <a:t>aserción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falla</a:t>
            </a:r>
            <a:r>
              <a:rPr lang="en-US" sz="2000" b="0" i="0" u="none" strike="noStrike" cap="none" dirty="0">
                <a:solidFill>
                  <a:schemeClr val="dk1"/>
                </a:solidFill>
                <a:latin typeface="Arial"/>
                <a:ea typeface="Arial"/>
                <a:cs typeface="Arial"/>
                <a:sym typeface="Arial"/>
              </a:rPr>
              <a:t>, JVM </a:t>
            </a:r>
            <a:r>
              <a:rPr lang="en-US" sz="2000" b="0" i="0" u="none" strike="noStrike" cap="none" dirty="0" err="1">
                <a:solidFill>
                  <a:schemeClr val="dk1"/>
                </a:solidFill>
                <a:latin typeface="Arial"/>
                <a:ea typeface="Arial"/>
                <a:cs typeface="Arial"/>
                <a:sym typeface="Arial"/>
              </a:rPr>
              <a:t>lanza</a:t>
            </a:r>
            <a:r>
              <a:rPr lang="en-US" sz="2000" b="0" i="0" u="none" strike="noStrike" cap="none" dirty="0">
                <a:solidFill>
                  <a:schemeClr val="dk1"/>
                </a:solidFill>
                <a:latin typeface="Arial"/>
                <a:ea typeface="Arial"/>
                <a:cs typeface="Arial"/>
                <a:sym typeface="Arial"/>
              </a:rPr>
              <a:t> un error </a:t>
            </a:r>
            <a:r>
              <a:rPr lang="en-US" sz="2000" b="0" i="0" u="none" strike="noStrike" cap="none" dirty="0" err="1">
                <a:solidFill>
                  <a:schemeClr val="dk1"/>
                </a:solidFill>
                <a:latin typeface="Arial"/>
                <a:ea typeface="Arial"/>
                <a:cs typeface="Arial"/>
                <a:sym typeface="Arial"/>
              </a:rPr>
              <a:t>llamado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AssertionError</a:t>
            </a:r>
            <a:r>
              <a:rPr lang="en-US" sz="2000" b="0" i="0" u="none" strike="noStrike" cap="none" dirty="0">
                <a:solidFill>
                  <a:schemeClr val="dk1"/>
                </a:solidFill>
                <a:latin typeface="Arial"/>
                <a:ea typeface="Arial"/>
                <a:cs typeface="Arial"/>
                <a:sym typeface="Arial"/>
              </a:rPr>
              <a:t>. </a:t>
            </a:r>
            <a:endParaRPr sz="1050" dirty="0"/>
          </a:p>
          <a:p>
            <a:pPr marL="285750" marR="0" lvl="0" indent="-285750" algn="l" rtl="0">
              <a:lnSpc>
                <a:spcPct val="100000"/>
              </a:lnSpc>
              <a:spcBef>
                <a:spcPts val="600"/>
              </a:spcBef>
              <a:spcAft>
                <a:spcPts val="0"/>
              </a:spcAft>
              <a:buClr>
                <a:schemeClr val="dk1"/>
              </a:buClr>
              <a:buSzPts val="1800"/>
              <a:buFont typeface="Arial"/>
              <a:buChar char="•"/>
            </a:pPr>
            <a:r>
              <a:rPr lang="en-US" sz="2000" b="0" i="0" u="none" strike="noStrike" cap="none" dirty="0">
                <a:solidFill>
                  <a:schemeClr val="dk1"/>
                </a:solidFill>
                <a:latin typeface="Arial"/>
                <a:ea typeface="Arial"/>
                <a:cs typeface="Arial"/>
                <a:sym typeface="Arial"/>
              </a:rPr>
              <a:t>Las </a:t>
            </a:r>
            <a:r>
              <a:rPr lang="en-US" sz="2000" b="0" i="0" u="none" strike="noStrike" cap="none" dirty="0" err="1">
                <a:solidFill>
                  <a:schemeClr val="dk1"/>
                </a:solidFill>
                <a:latin typeface="Arial"/>
                <a:ea typeface="Arial"/>
                <a:cs typeface="Arial"/>
                <a:sym typeface="Arial"/>
              </a:rPr>
              <a:t>aserciones</a:t>
            </a:r>
            <a:r>
              <a:rPr lang="en-US" sz="2000" b="0" i="0" u="none" strike="noStrike" cap="none" dirty="0">
                <a:solidFill>
                  <a:schemeClr val="dk1"/>
                </a:solidFill>
                <a:latin typeface="Arial"/>
                <a:ea typeface="Arial"/>
                <a:cs typeface="Arial"/>
                <a:sym typeface="Arial"/>
              </a:rPr>
              <a:t> se </a:t>
            </a:r>
            <a:r>
              <a:rPr lang="en-US" sz="2000" b="0" i="0" u="none" strike="noStrike" cap="none" dirty="0" err="1">
                <a:solidFill>
                  <a:schemeClr val="dk1"/>
                </a:solidFill>
                <a:latin typeface="Arial"/>
                <a:ea typeface="Arial"/>
                <a:cs typeface="Arial"/>
                <a:sym typeface="Arial"/>
              </a:rPr>
              <a:t>usan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principalmente</a:t>
            </a:r>
            <a:r>
              <a:rPr lang="en-US" sz="2000" b="0" i="0" u="none" strike="noStrike" cap="none" dirty="0">
                <a:solidFill>
                  <a:schemeClr val="dk1"/>
                </a:solidFill>
                <a:latin typeface="Arial"/>
                <a:ea typeface="Arial"/>
                <a:cs typeface="Arial"/>
                <a:sym typeface="Arial"/>
              </a:rPr>
              <a:t> para el </a:t>
            </a:r>
            <a:r>
              <a:rPr lang="en-US" sz="2000" b="0" i="0" u="none" strike="noStrike" cap="none" dirty="0" err="1">
                <a:solidFill>
                  <a:schemeClr val="dk1"/>
                </a:solidFill>
                <a:latin typeface="Arial"/>
                <a:ea typeface="Arial"/>
                <a:cs typeface="Arial"/>
                <a:sym typeface="Arial"/>
              </a:rPr>
              <a:t>propósito</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pruebas</a:t>
            </a:r>
            <a:r>
              <a:rPr lang="en-US" sz="2000" b="0" i="0" u="none" strike="noStrike" cap="none" dirty="0">
                <a:solidFill>
                  <a:schemeClr val="dk1"/>
                </a:solidFill>
                <a:latin typeface="Arial"/>
                <a:ea typeface="Arial"/>
                <a:cs typeface="Arial"/>
                <a:sym typeface="Arial"/>
              </a:rPr>
              <a:t>.</a:t>
            </a:r>
            <a:endParaRPr sz="1050" dirty="0"/>
          </a:p>
          <a:p>
            <a:pPr marL="285750" marR="0" lvl="0" indent="-285750" algn="l" rtl="0">
              <a:lnSpc>
                <a:spcPct val="100000"/>
              </a:lnSpc>
              <a:spcBef>
                <a:spcPts val="600"/>
              </a:spcBef>
              <a:spcAft>
                <a:spcPts val="0"/>
              </a:spcAft>
              <a:buClr>
                <a:schemeClr val="dk1"/>
              </a:buClr>
              <a:buSzPts val="1800"/>
              <a:buFont typeface="Arial"/>
              <a:buChar char="•"/>
            </a:pPr>
            <a:r>
              <a:rPr lang="en-US" sz="2000" b="0" i="0" u="none" strike="noStrike" cap="none" dirty="0">
                <a:solidFill>
                  <a:schemeClr val="dk1"/>
                </a:solidFill>
                <a:latin typeface="Arial"/>
                <a:ea typeface="Arial"/>
                <a:cs typeface="Arial"/>
                <a:sym typeface="Arial"/>
              </a:rPr>
              <a:t>Para </a:t>
            </a:r>
            <a:r>
              <a:rPr lang="en-US" sz="2000" b="0" i="0" u="none" strike="noStrike" cap="none" dirty="0" err="1">
                <a:solidFill>
                  <a:schemeClr val="dk1"/>
                </a:solidFill>
                <a:latin typeface="Arial"/>
                <a:ea typeface="Arial"/>
                <a:cs typeface="Arial"/>
                <a:sym typeface="Arial"/>
              </a:rPr>
              <a:t>habilitar</a:t>
            </a:r>
            <a:r>
              <a:rPr lang="en-US" sz="2000" b="0" i="0" u="none" strike="noStrike" cap="none" dirty="0">
                <a:solidFill>
                  <a:schemeClr val="dk1"/>
                </a:solidFill>
                <a:latin typeface="Arial"/>
                <a:ea typeface="Arial"/>
                <a:cs typeface="Arial"/>
                <a:sym typeface="Arial"/>
              </a:rPr>
              <a:t> las </a:t>
            </a:r>
            <a:r>
              <a:rPr lang="en-US" sz="2000" b="0" i="0" u="none" strike="noStrike" cap="none" dirty="0" err="1">
                <a:solidFill>
                  <a:schemeClr val="dk1"/>
                </a:solidFill>
                <a:latin typeface="Arial"/>
                <a:ea typeface="Arial"/>
                <a:cs typeface="Arial"/>
                <a:sym typeface="Arial"/>
              </a:rPr>
              <a:t>aserciones</a:t>
            </a:r>
            <a:r>
              <a:rPr lang="en-US" sz="2000" b="0" i="0" u="none" strike="noStrike" cap="none" dirty="0">
                <a:solidFill>
                  <a:schemeClr val="dk1"/>
                </a:solidFill>
                <a:latin typeface="Arial"/>
                <a:ea typeface="Arial"/>
                <a:cs typeface="Arial"/>
                <a:sym typeface="Arial"/>
              </a:rPr>
              <a:t>, se </a:t>
            </a:r>
            <a:r>
              <a:rPr lang="en-US" sz="2000" b="0" i="0" u="none" strike="noStrike" cap="none" dirty="0" err="1">
                <a:solidFill>
                  <a:schemeClr val="dk1"/>
                </a:solidFill>
                <a:latin typeface="Arial"/>
                <a:ea typeface="Arial"/>
                <a:cs typeface="Arial"/>
                <a:sym typeface="Arial"/>
              </a:rPr>
              <a:t>debe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usar</a:t>
            </a:r>
            <a:r>
              <a:rPr lang="en-US" sz="2000" b="0" i="0" u="none" strike="noStrike" cap="none" dirty="0">
                <a:solidFill>
                  <a:schemeClr val="dk1"/>
                </a:solidFill>
                <a:latin typeface="Arial"/>
                <a:ea typeface="Arial"/>
                <a:cs typeface="Arial"/>
                <a:sym typeface="Arial"/>
              </a:rPr>
              <a:t> el </a:t>
            </a:r>
            <a:r>
              <a:rPr lang="en-US" sz="2000" b="0" i="0" u="none" strike="noStrike" cap="none" dirty="0" err="1">
                <a:solidFill>
                  <a:schemeClr val="dk1"/>
                </a:solidFill>
                <a:latin typeface="Arial"/>
                <a:ea typeface="Arial"/>
                <a:cs typeface="Arial"/>
                <a:sym typeface="Arial"/>
              </a:rPr>
              <a:t>parámetro</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ejecución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ea</a:t>
            </a:r>
            <a:r>
              <a:rPr lang="en-US" sz="2000" b="0" i="0" u="none" strike="noStrike" cap="none" dirty="0">
                <a:solidFill>
                  <a:schemeClr val="dk1"/>
                </a:solidFill>
                <a:latin typeface="Arial"/>
                <a:ea typeface="Arial"/>
                <a:cs typeface="Arial"/>
                <a:sym typeface="Arial"/>
              </a:rPr>
              <a:t> or -</a:t>
            </a:r>
            <a:r>
              <a:rPr lang="en-US" sz="2000" b="0" i="0" u="none" strike="noStrike" cap="none" dirty="0" err="1">
                <a:solidFill>
                  <a:schemeClr val="dk1"/>
                </a:solidFill>
                <a:latin typeface="Arial"/>
                <a:ea typeface="Arial"/>
                <a:cs typeface="Arial"/>
                <a:sym typeface="Arial"/>
              </a:rPr>
              <a:t>enableassertions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la VM arguments)</a:t>
            </a:r>
            <a:endParaRPr sz="1050" dirty="0"/>
          </a:p>
        </p:txBody>
      </p:sp>
      <p:sp>
        <p:nvSpPr>
          <p:cNvPr id="1524" name="Shape 1524"/>
          <p:cNvSpPr txBox="1">
            <a:spLocks noGrp="1"/>
          </p:cNvSpPr>
          <p:nvPr>
            <p:ph type="title" idx="4294967295"/>
          </p:nvPr>
        </p:nvSpPr>
        <p:spPr>
          <a:xfrm>
            <a:off x="713566" y="44475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Aserciones</a:t>
            </a:r>
            <a:endParaRPr sz="3000" b="1" i="0" u="none" strike="noStrike" cap="none" dirty="0">
              <a:solidFill>
                <a:schemeClr val="dk1"/>
              </a:solidFill>
              <a:latin typeface="Arial"/>
              <a:ea typeface="Arial"/>
              <a:cs typeface="Arial"/>
              <a:sym typeface="Arial"/>
            </a:endParaRPr>
          </a:p>
        </p:txBody>
      </p:sp>
      <p:sp>
        <p:nvSpPr>
          <p:cNvPr id="1525" name="Shape 1525"/>
          <p:cNvSpPr/>
          <p:nvPr/>
        </p:nvSpPr>
        <p:spPr>
          <a:xfrm>
            <a:off x="1021976" y="4724844"/>
            <a:ext cx="2841290" cy="36924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dirty="0">
                <a:solidFill>
                  <a:srgbClr val="006699"/>
                </a:solidFill>
                <a:latin typeface="Monda"/>
                <a:ea typeface="Monda"/>
                <a:cs typeface="Monda"/>
                <a:sym typeface="Monda"/>
              </a:rPr>
              <a:t>assert</a:t>
            </a:r>
            <a:r>
              <a:rPr lang="en-US" sz="2000" dirty="0">
                <a:solidFill>
                  <a:srgbClr val="000000"/>
                </a:solidFill>
                <a:latin typeface="Monda"/>
                <a:ea typeface="Monda"/>
                <a:cs typeface="Monda"/>
                <a:sym typeface="Monda"/>
              </a:rPr>
              <a:t> expression;  </a:t>
            </a:r>
            <a:endParaRPr sz="1600" dirty="0"/>
          </a:p>
        </p:txBody>
      </p:sp>
      <p:sp>
        <p:nvSpPr>
          <p:cNvPr id="1526" name="Shape 1526"/>
          <p:cNvSpPr/>
          <p:nvPr/>
        </p:nvSpPr>
        <p:spPr>
          <a:xfrm>
            <a:off x="4143624" y="4724844"/>
            <a:ext cx="4570942" cy="36924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dirty="0">
                <a:solidFill>
                  <a:srgbClr val="006699"/>
                </a:solidFill>
                <a:latin typeface="Monda"/>
                <a:ea typeface="Monda"/>
                <a:cs typeface="Monda"/>
                <a:sym typeface="Monda"/>
              </a:rPr>
              <a:t>assert</a:t>
            </a:r>
            <a:r>
              <a:rPr lang="en-US" sz="2000" dirty="0">
                <a:solidFill>
                  <a:srgbClr val="000000"/>
                </a:solidFill>
                <a:latin typeface="Monda"/>
                <a:ea typeface="Monda"/>
                <a:cs typeface="Monda"/>
                <a:sym typeface="Monda"/>
              </a:rPr>
              <a:t> expression1 : expression2;  </a:t>
            </a:r>
            <a:endParaRPr sz="1600" dirty="0"/>
          </a:p>
        </p:txBody>
      </p:sp>
      <p:cxnSp>
        <p:nvCxnSpPr>
          <p:cNvPr id="1527" name="Shape 1527"/>
          <p:cNvCxnSpPr/>
          <p:nvPr/>
        </p:nvCxnSpPr>
        <p:spPr>
          <a:xfrm>
            <a:off x="3845994" y="4564796"/>
            <a:ext cx="0" cy="791905"/>
          </a:xfrm>
          <a:prstGeom prst="straightConnector1">
            <a:avLst/>
          </a:prstGeom>
          <a:noFill/>
          <a:ln w="17125" cap="flat" cmpd="sng">
            <a:solidFill>
              <a:srgbClr val="385070">
                <a:alpha val="49803"/>
              </a:srgbClr>
            </a:solidFill>
            <a:prstDash val="solid"/>
            <a:round/>
            <a:headEnd type="none" w="med" len="med"/>
            <a:tailEnd type="none" w="med" len="med"/>
          </a:ln>
        </p:spPr>
      </p:cxn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Shape 1532"/>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33" name="Shape 1533"/>
          <p:cNvSpPr txBox="1">
            <a:spLocks noGrp="1"/>
          </p:cNvSpPr>
          <p:nvPr>
            <p:ph type="title" idx="4294967295"/>
          </p:nvPr>
        </p:nvSpPr>
        <p:spPr>
          <a:xfrm>
            <a:off x="580602" y="33506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Aserciones</a:t>
            </a:r>
            <a:r>
              <a:rPr lang="en-US" sz="3000" b="1" i="0" u="none" strike="noStrike" cap="none" dirty="0">
                <a:solidFill>
                  <a:schemeClr val="dk1"/>
                </a:solidFill>
                <a:latin typeface="Arial"/>
                <a:ea typeface="Arial"/>
                <a:cs typeface="Arial"/>
                <a:sym typeface="Arial"/>
              </a:rPr>
              <a:t> - </a:t>
            </a:r>
            <a:r>
              <a:rPr lang="en-US" sz="3000" b="1" i="0" u="none" strike="noStrike" cap="none" dirty="0" err="1">
                <a:solidFill>
                  <a:schemeClr val="dk1"/>
                </a:solidFill>
                <a:latin typeface="Arial"/>
                <a:ea typeface="Arial"/>
                <a:cs typeface="Arial"/>
                <a:sym typeface="Arial"/>
              </a:rPr>
              <a:t>ejemplo</a:t>
            </a:r>
            <a:endParaRPr sz="3000" b="1" i="0" u="none" strike="noStrike" cap="none" dirty="0">
              <a:solidFill>
                <a:schemeClr val="dk1"/>
              </a:solidFill>
              <a:latin typeface="Arial"/>
              <a:ea typeface="Arial"/>
              <a:cs typeface="Arial"/>
              <a:sym typeface="Arial"/>
            </a:endParaRPr>
          </a:p>
        </p:txBody>
      </p:sp>
      <p:sp>
        <p:nvSpPr>
          <p:cNvPr id="1534" name="Shape 1534"/>
          <p:cNvSpPr/>
          <p:nvPr/>
        </p:nvSpPr>
        <p:spPr>
          <a:xfrm>
            <a:off x="2286529" y="1269260"/>
            <a:ext cx="4949150" cy="4800203"/>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import</a:t>
            </a:r>
            <a:r>
              <a:rPr lang="en-US" sz="1800">
                <a:solidFill>
                  <a:srgbClr val="000000"/>
                </a:solidFill>
                <a:latin typeface="Arial"/>
                <a:ea typeface="Arial"/>
                <a:cs typeface="Arial"/>
                <a:sym typeface="Arial"/>
              </a:rPr>
              <a:t> java.util.Scanner;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AssertionExample{ </a:t>
            </a:r>
            <a:endParaRPr/>
          </a:p>
          <a:p>
            <a:pPr marL="0" marR="0" lvl="0" indent="0" algn="just" rtl="0">
              <a:spcBef>
                <a:spcPts val="0"/>
              </a:spcBef>
              <a:spcAft>
                <a:spcPts val="0"/>
              </a:spcAft>
              <a:buNone/>
            </a:pPr>
            <a:endParaRPr sz="1800">
              <a:solidFill>
                <a:srgbClr val="000000"/>
              </a:solidFill>
              <a:latin typeface="Arial"/>
              <a:ea typeface="Arial"/>
              <a:cs typeface="Arial"/>
              <a:sym typeface="Arial"/>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static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main( String args[]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Scanner scanner = </a:t>
            </a:r>
            <a:r>
              <a:rPr lang="en-US" sz="1800" b="1">
                <a:solidFill>
                  <a:srgbClr val="006699"/>
                </a:solidFill>
                <a:latin typeface="Arial"/>
                <a:ea typeface="Arial"/>
                <a:cs typeface="Arial"/>
                <a:sym typeface="Arial"/>
              </a:rPr>
              <a:t>new</a:t>
            </a:r>
            <a:r>
              <a:rPr lang="en-US" sz="1800">
                <a:solidFill>
                  <a:srgbClr val="000000"/>
                </a:solidFill>
                <a:latin typeface="Arial"/>
                <a:ea typeface="Arial"/>
                <a:cs typeface="Arial"/>
                <a:sym typeface="Arial"/>
              </a:rPr>
              <a:t> Scanner( System.in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a:t>
            </a:r>
            <a:r>
              <a:rPr lang="en-US" sz="1800">
                <a:solidFill>
                  <a:srgbClr val="0000FF"/>
                </a:solidFill>
                <a:latin typeface="Arial"/>
                <a:ea typeface="Arial"/>
                <a:cs typeface="Arial"/>
                <a:sym typeface="Arial"/>
              </a:rPr>
              <a:t>"Enter your age "</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int</a:t>
            </a:r>
            <a:r>
              <a:rPr lang="en-US" sz="1800">
                <a:solidFill>
                  <a:srgbClr val="000000"/>
                </a:solidFill>
                <a:latin typeface="Arial"/>
                <a:ea typeface="Arial"/>
                <a:cs typeface="Arial"/>
                <a:sym typeface="Arial"/>
              </a:rPr>
              <a:t> value = scanner.nextInt();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assert</a:t>
            </a:r>
            <a:r>
              <a:rPr lang="en-US" sz="1800">
                <a:solidFill>
                  <a:srgbClr val="000000"/>
                </a:solidFill>
                <a:latin typeface="Arial"/>
                <a:ea typeface="Arial"/>
                <a:cs typeface="Arial"/>
                <a:sym typeface="Arial"/>
              </a:rPr>
              <a:t> value&gt;=</a:t>
            </a:r>
            <a:r>
              <a:rPr lang="en-US" sz="1800">
                <a:solidFill>
                  <a:srgbClr val="C00000"/>
                </a:solidFill>
                <a:latin typeface="Arial"/>
                <a:ea typeface="Arial"/>
                <a:cs typeface="Arial"/>
                <a:sym typeface="Arial"/>
              </a:rPr>
              <a:t>18</a:t>
            </a:r>
            <a:r>
              <a:rPr lang="en-US" sz="1800">
                <a:solidFill>
                  <a:srgbClr val="000000"/>
                </a:solidFill>
                <a:latin typeface="Arial"/>
                <a:ea typeface="Arial"/>
                <a:cs typeface="Arial"/>
                <a:sym typeface="Arial"/>
              </a:rPr>
              <a:t>:</a:t>
            </a:r>
            <a:r>
              <a:rPr lang="en-US" sz="1800">
                <a:solidFill>
                  <a:srgbClr val="0000FF"/>
                </a:solidFill>
                <a:latin typeface="Arial"/>
                <a:ea typeface="Arial"/>
                <a:cs typeface="Arial"/>
                <a:sym typeface="Arial"/>
              </a:rPr>
              <a:t>" Not valid"</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a:t>
            </a:r>
            <a:r>
              <a:rPr lang="en-US" sz="1800">
                <a:solidFill>
                  <a:srgbClr val="0000FF"/>
                </a:solidFill>
                <a:latin typeface="Arial"/>
                <a:ea typeface="Arial"/>
                <a:cs typeface="Arial"/>
                <a:sym typeface="Arial"/>
              </a:rPr>
              <a:t>"value is "</a:t>
            </a:r>
            <a:r>
              <a:rPr lang="en-US" sz="1800">
                <a:solidFill>
                  <a:srgbClr val="000000"/>
                </a:solidFill>
                <a:latin typeface="Arial"/>
                <a:ea typeface="Arial"/>
                <a:cs typeface="Arial"/>
                <a:sym typeface="Arial"/>
              </a:rPr>
              <a:t>+value);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endParaRPr sz="1800">
              <a:solidFill>
                <a:srgbClr val="000000"/>
              </a:solidFill>
              <a:latin typeface="Arial"/>
              <a:ea typeface="Arial"/>
              <a:cs typeface="Arial"/>
              <a:sym typeface="Arial"/>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Shape 1539"/>
          <p:cNvSpPr txBox="1">
            <a:spLocks noGrp="1"/>
          </p:cNvSpPr>
          <p:nvPr>
            <p:ph type="body" idx="1"/>
          </p:nvPr>
        </p:nvSpPr>
        <p:spPr>
          <a:xfrm>
            <a:off x="643168" y="1057807"/>
            <a:ext cx="4252793" cy="5800193"/>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Una anotación es una etiqueta que representa metadatos</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Se adjunta a la clase, la interfaz, los métodos o los campos para indicar alguna información adicional que puede ser utilizada por el compilador java y JVM.</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Hay varias anotaciones integradas en java. Algunas anotaciones se aplican al código java </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@Override</a:t>
            </a:r>
            <a:endParaRPr sz="1600" b="0" i="0" u="none" strike="noStrike" cap="none">
              <a:solidFill>
                <a:schemeClr val="dk1"/>
              </a:solidFill>
              <a:latin typeface="Arial"/>
              <a:ea typeface="Arial"/>
              <a:cs typeface="Arial"/>
              <a:sym typeface="Arial"/>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@SuppressWarnings</a:t>
            </a:r>
            <a:endParaRPr sz="1600" b="0" i="0" u="none" strike="noStrike" cap="none">
              <a:solidFill>
                <a:schemeClr val="dk1"/>
              </a:solidFill>
              <a:latin typeface="Arial"/>
              <a:ea typeface="Arial"/>
              <a:cs typeface="Arial"/>
              <a:sym typeface="Arial"/>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@Deprecated</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y otras, a otras anotaciones.</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@Target</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@Retention</a:t>
            </a:r>
            <a:endParaRPr sz="1600" b="0" i="0" u="none" strike="noStrike" cap="none">
              <a:solidFill>
                <a:schemeClr val="dk1"/>
              </a:solidFill>
              <a:latin typeface="Arial"/>
              <a:ea typeface="Arial"/>
              <a:cs typeface="Arial"/>
              <a:sym typeface="Arial"/>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@Inherited</a:t>
            </a:r>
            <a:endParaRPr sz="1600" b="0" i="0" u="none" strike="noStrike" cap="none">
              <a:solidFill>
                <a:schemeClr val="dk1"/>
              </a:solidFill>
              <a:latin typeface="Arial"/>
              <a:ea typeface="Arial"/>
              <a:cs typeface="Arial"/>
              <a:sym typeface="Arial"/>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@Documented</a:t>
            </a:r>
            <a:endParaRPr sz="1600" b="0" i="0" u="none" strike="noStrike" cap="none">
              <a:solidFill>
                <a:schemeClr val="dk1"/>
              </a:solidFill>
              <a:latin typeface="Arial"/>
              <a:ea typeface="Arial"/>
              <a:cs typeface="Arial"/>
              <a:sym typeface="Arial"/>
            </a:endParaRPr>
          </a:p>
        </p:txBody>
      </p:sp>
      <p:sp>
        <p:nvSpPr>
          <p:cNvPr id="1540" name="Shape 1540"/>
          <p:cNvSpPr txBox="1">
            <a:spLocks noGrp="1"/>
          </p:cNvSpPr>
          <p:nvPr>
            <p:ph type="title" idx="4294967295"/>
          </p:nvPr>
        </p:nvSpPr>
        <p:spPr>
          <a:xfrm>
            <a:off x="446809" y="376995"/>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Anotaciones</a:t>
            </a:r>
            <a:endParaRPr sz="3000" b="1" i="0" u="none" strike="noStrike" cap="none">
              <a:solidFill>
                <a:schemeClr val="dk1"/>
              </a:solidFill>
              <a:latin typeface="Arial"/>
              <a:ea typeface="Arial"/>
              <a:cs typeface="Arial"/>
              <a:sym typeface="Arial"/>
            </a:endParaRPr>
          </a:p>
        </p:txBody>
      </p:sp>
      <p:sp>
        <p:nvSpPr>
          <p:cNvPr id="1541" name="Shape 1541"/>
          <p:cNvSpPr/>
          <p:nvPr/>
        </p:nvSpPr>
        <p:spPr>
          <a:xfrm>
            <a:off x="5651870" y="1161601"/>
            <a:ext cx="2709100" cy="64618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Monda"/>
                <a:ea typeface="Monda"/>
                <a:cs typeface="Monda"/>
                <a:sym typeface="Monda"/>
              </a:rPr>
              <a:t>@Annotation</a:t>
            </a:r>
            <a:endParaRPr sz="1800" b="1">
              <a:solidFill>
                <a:srgbClr val="006699"/>
              </a:solidFill>
              <a:latin typeface="Monda"/>
              <a:ea typeface="Monda"/>
              <a:cs typeface="Monda"/>
              <a:sym typeface="Monda"/>
            </a:endParaRPr>
          </a:p>
          <a:p>
            <a:pPr marL="0" marR="0" lvl="0" indent="0" algn="just" rtl="0">
              <a:spcBef>
                <a:spcPts val="0"/>
              </a:spcBef>
              <a:spcAft>
                <a:spcPts val="0"/>
              </a:spcAft>
              <a:buNone/>
            </a:pPr>
            <a:r>
              <a:rPr lang="en-US" sz="1800">
                <a:solidFill>
                  <a:srgbClr val="000000"/>
                </a:solidFill>
                <a:latin typeface="Monda"/>
                <a:ea typeface="Monda"/>
                <a:cs typeface="Monda"/>
                <a:sym typeface="Monda"/>
              </a:rPr>
              <a:t>class aClass{…}</a:t>
            </a:r>
            <a:endParaRPr/>
          </a:p>
        </p:txBody>
      </p:sp>
      <p:sp>
        <p:nvSpPr>
          <p:cNvPr id="1542" name="Shape 1542"/>
          <p:cNvSpPr/>
          <p:nvPr/>
        </p:nvSpPr>
        <p:spPr>
          <a:xfrm>
            <a:off x="5651870" y="2025867"/>
            <a:ext cx="2709100" cy="203085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rgbClr val="000000"/>
                </a:solidFill>
                <a:latin typeface="Monda"/>
                <a:ea typeface="Monda"/>
                <a:cs typeface="Monda"/>
                <a:sym typeface="Monda"/>
              </a:rPr>
              <a:t>class aClass{</a:t>
            </a:r>
            <a:endParaRPr/>
          </a:p>
          <a:p>
            <a:pPr marL="457152" marR="0" lvl="1" indent="0" algn="just" rtl="0">
              <a:spcBef>
                <a:spcPts val="0"/>
              </a:spcBef>
              <a:spcAft>
                <a:spcPts val="0"/>
              </a:spcAft>
              <a:buNone/>
            </a:pPr>
            <a:r>
              <a:rPr lang="en-US" sz="1800" b="1" i="0" u="none" strike="noStrike" cap="none">
                <a:solidFill>
                  <a:srgbClr val="006699"/>
                </a:solidFill>
                <a:latin typeface="Monda"/>
                <a:ea typeface="Monda"/>
                <a:cs typeface="Monda"/>
                <a:sym typeface="Monda"/>
              </a:rPr>
              <a:t>@Annotation</a:t>
            </a:r>
            <a:endParaRPr sz="1800" b="1" i="0" u="none" strike="noStrike" cap="none">
              <a:solidFill>
                <a:srgbClr val="006699"/>
              </a:solidFill>
              <a:latin typeface="Monda"/>
              <a:ea typeface="Monda"/>
              <a:cs typeface="Monda"/>
              <a:sym typeface="Monda"/>
            </a:endParaRPr>
          </a:p>
          <a:p>
            <a:pPr marL="457152" marR="0" lvl="1" indent="0" algn="just" rtl="0">
              <a:spcBef>
                <a:spcPts val="0"/>
              </a:spcBef>
              <a:spcAft>
                <a:spcPts val="0"/>
              </a:spcAft>
              <a:buNone/>
            </a:pPr>
            <a:r>
              <a:rPr lang="en-US" sz="1800" b="0" i="0" u="none" strike="noStrike" cap="none">
                <a:solidFill>
                  <a:srgbClr val="000000"/>
                </a:solidFill>
                <a:latin typeface="Monda"/>
                <a:ea typeface="Monda"/>
                <a:cs typeface="Monda"/>
                <a:sym typeface="Monda"/>
              </a:rPr>
              <a:t>aField;</a:t>
            </a:r>
            <a:endParaRPr/>
          </a:p>
          <a:p>
            <a:pPr marL="0" marR="0" lvl="0" indent="0" algn="just" rtl="0">
              <a:spcBef>
                <a:spcPts val="0"/>
              </a:spcBef>
              <a:spcAft>
                <a:spcPts val="0"/>
              </a:spcAft>
              <a:buNone/>
            </a:pPr>
            <a:endParaRPr sz="1800">
              <a:solidFill>
                <a:srgbClr val="000000"/>
              </a:solidFill>
              <a:latin typeface="Monda"/>
              <a:ea typeface="Monda"/>
              <a:cs typeface="Monda"/>
              <a:sym typeface="Monda"/>
            </a:endParaRPr>
          </a:p>
          <a:p>
            <a:pPr marL="457152" marR="0" lvl="1" indent="0" algn="just" rtl="0">
              <a:spcBef>
                <a:spcPts val="0"/>
              </a:spcBef>
              <a:spcAft>
                <a:spcPts val="0"/>
              </a:spcAft>
              <a:buNone/>
            </a:pPr>
            <a:r>
              <a:rPr lang="en-US" sz="1800" b="1" i="0" u="none" strike="noStrike" cap="none">
                <a:solidFill>
                  <a:srgbClr val="006699"/>
                </a:solidFill>
                <a:latin typeface="Monda"/>
                <a:ea typeface="Monda"/>
                <a:cs typeface="Monda"/>
                <a:sym typeface="Monda"/>
              </a:rPr>
              <a:t>@Annotation</a:t>
            </a:r>
            <a:endParaRPr sz="1800" b="1" i="0" u="none" strike="noStrike" cap="none">
              <a:solidFill>
                <a:srgbClr val="006699"/>
              </a:solidFill>
              <a:latin typeface="Monda"/>
              <a:ea typeface="Monda"/>
              <a:cs typeface="Monda"/>
              <a:sym typeface="Monda"/>
            </a:endParaRPr>
          </a:p>
          <a:p>
            <a:pPr marL="457152" marR="0" lvl="1" indent="0" algn="just" rtl="0">
              <a:spcBef>
                <a:spcPts val="0"/>
              </a:spcBef>
              <a:spcAft>
                <a:spcPts val="0"/>
              </a:spcAft>
              <a:buNone/>
            </a:pPr>
            <a:r>
              <a:rPr lang="en-US" sz="1800" b="0" i="0" u="none" strike="noStrike" cap="none">
                <a:solidFill>
                  <a:srgbClr val="000000"/>
                </a:solidFill>
                <a:latin typeface="Monda"/>
                <a:ea typeface="Monda"/>
                <a:cs typeface="Monda"/>
                <a:sym typeface="Monda"/>
              </a:rPr>
              <a:t>aMethod(){…}</a:t>
            </a:r>
            <a:endParaRPr/>
          </a:p>
          <a:p>
            <a:pPr marL="0" marR="0" lvl="0" indent="0" algn="just" rtl="0">
              <a:spcBef>
                <a:spcPts val="0"/>
              </a:spcBef>
              <a:spcAft>
                <a:spcPts val="0"/>
              </a:spcAft>
              <a:buNone/>
            </a:pPr>
            <a:r>
              <a:rPr lang="en-US" sz="1800">
                <a:solidFill>
                  <a:srgbClr val="000000"/>
                </a:solidFill>
                <a:latin typeface="Monda"/>
                <a:ea typeface="Monda"/>
                <a:cs typeface="Monda"/>
                <a:sym typeface="Monda"/>
              </a:rPr>
              <a: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Shape 1547"/>
          <p:cNvSpPr txBox="1">
            <a:spLocks noGrp="1"/>
          </p:cNvSpPr>
          <p:nvPr>
            <p:ph type="body" idx="1"/>
          </p:nvPr>
        </p:nvSpPr>
        <p:spPr>
          <a:xfrm>
            <a:off x="259773" y="1044524"/>
            <a:ext cx="8593282" cy="172695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mn-lt"/>
                <a:ea typeface="Arial"/>
                <a:cs typeface="Arial"/>
                <a:sym typeface="Arial"/>
              </a:rPr>
              <a:t>La </a:t>
            </a:r>
            <a:r>
              <a:rPr lang="en-US" sz="1800" b="0" i="0" u="none" strike="noStrike" cap="none" dirty="0" err="1">
                <a:solidFill>
                  <a:schemeClr val="dk1"/>
                </a:solidFill>
                <a:latin typeface="+mn-lt"/>
                <a:ea typeface="Arial"/>
                <a:cs typeface="Arial"/>
                <a:sym typeface="Arial"/>
              </a:rPr>
              <a:t>anotación</a:t>
            </a:r>
            <a:r>
              <a:rPr lang="en-US" sz="1800" b="0" i="0" u="none" strike="noStrike" cap="none" dirty="0">
                <a:solidFill>
                  <a:schemeClr val="dk1"/>
                </a:solidFill>
                <a:latin typeface="+mn-lt"/>
                <a:ea typeface="Arial"/>
                <a:cs typeface="Arial"/>
                <a:sym typeface="Arial"/>
              </a:rPr>
              <a:t> @Override </a:t>
            </a:r>
            <a:r>
              <a:rPr lang="en-US" sz="1800" b="0" i="0" u="none" strike="noStrike" cap="none" dirty="0" err="1">
                <a:solidFill>
                  <a:schemeClr val="dk1"/>
                </a:solidFill>
                <a:latin typeface="+mn-lt"/>
                <a:ea typeface="Arial"/>
                <a:cs typeface="Arial"/>
                <a:sym typeface="Arial"/>
              </a:rPr>
              <a:t>asegura</a:t>
            </a:r>
            <a:r>
              <a:rPr lang="en-US" sz="1800" b="0" i="0" u="none" strike="noStrike" cap="none" dirty="0">
                <a:solidFill>
                  <a:schemeClr val="dk1"/>
                </a:solidFill>
                <a:latin typeface="+mn-lt"/>
                <a:ea typeface="Arial"/>
                <a:cs typeface="Arial"/>
                <a:sym typeface="Arial"/>
              </a:rPr>
              <a:t> que el </a:t>
            </a:r>
            <a:r>
              <a:rPr lang="en-US" sz="1800" b="0" i="0" u="none" strike="noStrike" cap="none" dirty="0" err="1">
                <a:solidFill>
                  <a:schemeClr val="dk1"/>
                </a:solidFill>
                <a:latin typeface="+mn-lt"/>
                <a:ea typeface="Arial"/>
                <a:cs typeface="Arial"/>
                <a:sym typeface="Arial"/>
              </a:rPr>
              <a:t>método</a:t>
            </a:r>
            <a:r>
              <a:rPr lang="en-US" sz="1800" b="0" i="0" u="none" strike="noStrike" cap="none" dirty="0">
                <a:solidFill>
                  <a:schemeClr val="dk1"/>
                </a:solidFill>
                <a:latin typeface="+mn-lt"/>
                <a:ea typeface="Arial"/>
                <a:cs typeface="Arial"/>
                <a:sym typeface="Arial"/>
              </a:rPr>
              <a:t> de </a:t>
            </a:r>
            <a:r>
              <a:rPr lang="en-US" sz="1800" b="0" i="0" u="none" strike="noStrike" cap="none" dirty="0" err="1">
                <a:solidFill>
                  <a:schemeClr val="dk1"/>
                </a:solidFill>
                <a:latin typeface="+mn-lt"/>
                <a:ea typeface="Arial"/>
                <a:cs typeface="Arial"/>
                <a:sym typeface="Arial"/>
              </a:rPr>
              <a:t>subclase</a:t>
            </a:r>
            <a:r>
              <a:rPr lang="en-US" sz="1800" b="0" i="0" u="none" strike="noStrike" cap="none" dirty="0">
                <a:solidFill>
                  <a:schemeClr val="dk1"/>
                </a:solidFill>
                <a:latin typeface="+mn-lt"/>
                <a:ea typeface="Arial"/>
                <a:cs typeface="Arial"/>
                <a:sym typeface="Arial"/>
              </a:rPr>
              <a:t> </a:t>
            </a:r>
            <a:r>
              <a:rPr lang="en-US" sz="1800" b="0" i="0" u="none" strike="noStrike" cap="none" dirty="0" err="1">
                <a:solidFill>
                  <a:schemeClr val="dk1"/>
                </a:solidFill>
                <a:latin typeface="+mn-lt"/>
                <a:ea typeface="Arial"/>
                <a:cs typeface="Arial"/>
                <a:sym typeface="Arial"/>
              </a:rPr>
              <a:t>reemplazará</a:t>
            </a:r>
            <a:r>
              <a:rPr lang="en-US" sz="1800" b="0" i="0" u="none" strike="noStrike" cap="none" dirty="0">
                <a:solidFill>
                  <a:schemeClr val="dk1"/>
                </a:solidFill>
                <a:latin typeface="+mn-lt"/>
                <a:ea typeface="Arial"/>
                <a:cs typeface="Arial"/>
                <a:sym typeface="Arial"/>
              </a:rPr>
              <a:t> el </a:t>
            </a:r>
            <a:r>
              <a:rPr lang="en-US" sz="1800" b="0" i="0" u="none" strike="noStrike" cap="none" dirty="0" err="1">
                <a:solidFill>
                  <a:schemeClr val="dk1"/>
                </a:solidFill>
                <a:latin typeface="+mn-lt"/>
                <a:ea typeface="Arial"/>
                <a:cs typeface="Arial"/>
                <a:sym typeface="Arial"/>
              </a:rPr>
              <a:t>método</a:t>
            </a:r>
            <a:r>
              <a:rPr lang="en-US" sz="1800" b="0" i="0" u="none" strike="noStrike" cap="none" dirty="0">
                <a:solidFill>
                  <a:schemeClr val="dk1"/>
                </a:solidFill>
                <a:latin typeface="+mn-lt"/>
                <a:ea typeface="Arial"/>
                <a:cs typeface="Arial"/>
                <a:sym typeface="Arial"/>
              </a:rPr>
              <a:t> de </a:t>
            </a:r>
            <a:r>
              <a:rPr lang="en-US" sz="1800" b="0" i="0" u="none" strike="noStrike" cap="none" dirty="0" err="1">
                <a:solidFill>
                  <a:schemeClr val="dk1"/>
                </a:solidFill>
                <a:latin typeface="+mn-lt"/>
                <a:ea typeface="Arial"/>
                <a:cs typeface="Arial"/>
                <a:sym typeface="Arial"/>
              </a:rPr>
              <a:t>clase</a:t>
            </a:r>
            <a:r>
              <a:rPr lang="en-US" sz="1800" b="0" i="0" u="none" strike="noStrike" cap="none" dirty="0">
                <a:solidFill>
                  <a:schemeClr val="dk1"/>
                </a:solidFill>
                <a:latin typeface="+mn-lt"/>
                <a:ea typeface="Arial"/>
                <a:cs typeface="Arial"/>
                <a:sym typeface="Arial"/>
              </a:rPr>
              <a:t> padre. </a:t>
            </a:r>
            <a:endParaRPr dirty="0">
              <a:latin typeface="+mn-lt"/>
            </a:endParaRPr>
          </a:p>
          <a:p>
            <a:pPr marL="0" marR="0" lvl="0" indent="0" algn="l" rtl="0">
              <a:lnSpc>
                <a:spcPct val="100000"/>
              </a:lnSpc>
              <a:spcBef>
                <a:spcPts val="600"/>
              </a:spcBef>
              <a:spcAft>
                <a:spcPts val="0"/>
              </a:spcAft>
              <a:buClr>
                <a:schemeClr val="dk1"/>
              </a:buClr>
              <a:buSzPts val="2000"/>
              <a:buFont typeface="Arial"/>
              <a:buNone/>
            </a:pPr>
            <a:r>
              <a:rPr lang="en-US" sz="2000" b="1" i="0" u="none" strike="noStrike" cap="none" dirty="0">
                <a:solidFill>
                  <a:schemeClr val="dk1"/>
                </a:solidFill>
                <a:latin typeface="+mn-lt"/>
                <a:sym typeface="Arial Narrow"/>
              </a:rPr>
              <a:t>Si no </a:t>
            </a:r>
            <a:r>
              <a:rPr lang="en-US" sz="2000" b="1" i="0" u="none" strike="noStrike" cap="none" dirty="0" err="1">
                <a:solidFill>
                  <a:schemeClr val="dk1"/>
                </a:solidFill>
                <a:latin typeface="+mn-lt"/>
                <a:sym typeface="Arial Narrow"/>
              </a:rPr>
              <a:t>es</a:t>
            </a:r>
            <a:r>
              <a:rPr lang="en-US" sz="2000" b="1" i="0" u="none" strike="noStrike" cap="none" dirty="0">
                <a:solidFill>
                  <a:schemeClr val="dk1"/>
                </a:solidFill>
                <a:latin typeface="+mn-lt"/>
                <a:sym typeface="Arial Narrow"/>
              </a:rPr>
              <a:t> </a:t>
            </a:r>
            <a:r>
              <a:rPr lang="en-US" sz="2000" b="1" i="0" u="none" strike="noStrike" cap="none" dirty="0" err="1">
                <a:solidFill>
                  <a:schemeClr val="dk1"/>
                </a:solidFill>
                <a:latin typeface="+mn-lt"/>
                <a:sym typeface="Arial Narrow"/>
              </a:rPr>
              <a:t>así</a:t>
            </a:r>
            <a:r>
              <a:rPr lang="en-US" sz="2000" b="1" i="0" u="none" strike="noStrike" cap="none" dirty="0">
                <a:solidFill>
                  <a:schemeClr val="dk1"/>
                </a:solidFill>
                <a:latin typeface="+mn-lt"/>
                <a:sym typeface="Arial Narrow"/>
              </a:rPr>
              <a:t>, se produce error de </a:t>
            </a:r>
            <a:r>
              <a:rPr lang="en-US" sz="2000" b="1" i="0" u="none" strike="noStrike" cap="none" dirty="0" err="1">
                <a:solidFill>
                  <a:schemeClr val="dk1"/>
                </a:solidFill>
                <a:latin typeface="+mn-lt"/>
                <a:sym typeface="Arial Narrow"/>
              </a:rPr>
              <a:t>tiempo</a:t>
            </a:r>
            <a:r>
              <a:rPr lang="en-US" sz="2000" b="1" i="0" u="none" strike="noStrike" cap="none" dirty="0">
                <a:solidFill>
                  <a:schemeClr val="dk1"/>
                </a:solidFill>
                <a:latin typeface="+mn-lt"/>
                <a:sym typeface="Arial Narrow"/>
              </a:rPr>
              <a:t> de </a:t>
            </a:r>
            <a:r>
              <a:rPr lang="en-US" sz="2000" b="1" i="0" u="none" strike="noStrike" cap="none" dirty="0" err="1">
                <a:solidFill>
                  <a:schemeClr val="dk1"/>
                </a:solidFill>
                <a:latin typeface="+mn-lt"/>
                <a:sym typeface="Arial Narrow"/>
              </a:rPr>
              <a:t>compilación</a:t>
            </a:r>
            <a:r>
              <a:rPr lang="en-US" sz="2000" b="1" i="0" u="none" strike="noStrike" cap="none" dirty="0">
                <a:solidFill>
                  <a:schemeClr val="dk1"/>
                </a:solidFill>
                <a:latin typeface="+mn-lt"/>
                <a:sym typeface="Arial Narrow"/>
              </a:rPr>
              <a:t>:</a:t>
            </a:r>
            <a:endParaRPr dirty="0">
              <a:latin typeface="+mn-lt"/>
            </a:endParaRPr>
          </a:p>
          <a:p>
            <a:pPr marL="192024" marR="0" lvl="1" indent="-192024" algn="l" rtl="0">
              <a:lnSpc>
                <a:spcPct val="100000"/>
              </a:lnSpc>
              <a:spcBef>
                <a:spcPts val="0"/>
              </a:spcBef>
              <a:spcAft>
                <a:spcPts val="0"/>
              </a:spcAft>
              <a:buClr>
                <a:schemeClr val="dk1"/>
              </a:buClr>
              <a:buSzPts val="2000"/>
              <a:buFont typeface="Arial"/>
              <a:buChar char="▪"/>
            </a:pPr>
            <a:r>
              <a:rPr lang="en-US" b="0" i="0" u="none" strike="noStrike" cap="none" dirty="0" err="1">
                <a:solidFill>
                  <a:schemeClr val="dk1"/>
                </a:solidFill>
                <a:latin typeface="+mn-lt"/>
                <a:sym typeface="Arial"/>
              </a:rPr>
              <a:t>Por</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ejemplo</a:t>
            </a:r>
            <a:r>
              <a:rPr lang="en-US" b="0" i="0" u="none" strike="noStrike" cap="none" dirty="0">
                <a:solidFill>
                  <a:schemeClr val="dk1"/>
                </a:solidFill>
                <a:latin typeface="+mn-lt"/>
                <a:sym typeface="Arial"/>
              </a:rPr>
              <a:t>, ante un error de </a:t>
            </a:r>
            <a:r>
              <a:rPr lang="en-US" b="0" i="0" u="none" strike="noStrike" cap="none" dirty="0" err="1">
                <a:solidFill>
                  <a:schemeClr val="dk1"/>
                </a:solidFill>
                <a:latin typeface="+mn-lt"/>
                <a:sym typeface="Arial"/>
              </a:rPr>
              <a:t>ortografía</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etc</a:t>
            </a:r>
            <a:r>
              <a:rPr lang="en-US" b="0" i="0" u="none" strike="noStrike" cap="none" dirty="0">
                <a:solidFill>
                  <a:schemeClr val="dk1"/>
                </a:solidFill>
                <a:latin typeface="+mn-lt"/>
                <a:sym typeface="Arial"/>
              </a:rPr>
              <a:t> </a:t>
            </a:r>
            <a:endParaRPr dirty="0">
              <a:latin typeface="+mn-lt"/>
            </a:endParaRPr>
          </a:p>
          <a:p>
            <a:pPr marL="192024" marR="0" lvl="1" indent="-192024" algn="l" rtl="0">
              <a:lnSpc>
                <a:spcPct val="100000"/>
              </a:lnSpc>
              <a:spcBef>
                <a:spcPts val="0"/>
              </a:spcBef>
              <a:spcAft>
                <a:spcPts val="0"/>
              </a:spcAft>
              <a:buClr>
                <a:schemeClr val="dk1"/>
              </a:buClr>
              <a:buSzPts val="2000"/>
              <a:buFont typeface="Arial"/>
              <a:buChar char="▪"/>
            </a:pPr>
            <a:r>
              <a:rPr lang="en-US" b="0" i="0" u="none" strike="noStrike" cap="none" dirty="0" err="1">
                <a:solidFill>
                  <a:schemeClr val="dk1"/>
                </a:solidFill>
                <a:latin typeface="+mn-lt"/>
                <a:sym typeface="Arial"/>
              </a:rPr>
              <a:t>Por</a:t>
            </a:r>
            <a:r>
              <a:rPr lang="en-US" b="0" i="0" u="none" strike="noStrike" cap="none" dirty="0">
                <a:solidFill>
                  <a:schemeClr val="dk1"/>
                </a:solidFill>
                <a:latin typeface="+mn-lt"/>
                <a:sym typeface="Arial"/>
              </a:rPr>
              <a:t> lo </a:t>
            </a:r>
            <a:r>
              <a:rPr lang="en-US" b="0" i="0" u="none" strike="noStrike" cap="none" dirty="0" err="1">
                <a:solidFill>
                  <a:schemeClr val="dk1"/>
                </a:solidFill>
                <a:latin typeface="+mn-lt"/>
                <a:sym typeface="Arial"/>
              </a:rPr>
              <a:t>tanto</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es</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mejor</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marcar</a:t>
            </a:r>
            <a:r>
              <a:rPr lang="en-US" b="0" i="0" u="none" strike="noStrike" cap="none" dirty="0">
                <a:solidFill>
                  <a:schemeClr val="dk1"/>
                </a:solidFill>
                <a:latin typeface="+mn-lt"/>
                <a:sym typeface="Arial"/>
              </a:rPr>
              <a:t> la </a:t>
            </a:r>
            <a:r>
              <a:rPr lang="en-US" b="0" i="0" u="none" strike="noStrike" cap="none" dirty="0" err="1">
                <a:solidFill>
                  <a:schemeClr val="dk1"/>
                </a:solidFill>
                <a:latin typeface="+mn-lt"/>
                <a:sym typeface="Arial"/>
              </a:rPr>
              <a:t>anotación</a:t>
            </a:r>
            <a:r>
              <a:rPr lang="en-US" b="0" i="0" u="none" strike="noStrike" cap="none" dirty="0">
                <a:solidFill>
                  <a:schemeClr val="dk1"/>
                </a:solidFill>
                <a:latin typeface="+mn-lt"/>
                <a:sym typeface="Arial"/>
              </a:rPr>
              <a:t> @Override que </a:t>
            </a:r>
            <a:r>
              <a:rPr lang="en-US" b="0" i="0" u="none" strike="noStrike" cap="none" dirty="0" err="1">
                <a:solidFill>
                  <a:schemeClr val="dk1"/>
                </a:solidFill>
                <a:latin typeface="+mn-lt"/>
                <a:sym typeface="Arial"/>
              </a:rPr>
              <a:t>proporciona</a:t>
            </a:r>
            <a:r>
              <a:rPr lang="en-US" b="0" i="0" u="none" strike="noStrike" cap="none" dirty="0">
                <a:solidFill>
                  <a:schemeClr val="dk1"/>
                </a:solidFill>
                <a:latin typeface="+mn-lt"/>
                <a:sym typeface="Arial"/>
              </a:rPr>
              <a:t> la </a:t>
            </a:r>
            <a:r>
              <a:rPr lang="en-US" b="0" i="0" u="none" strike="noStrike" cap="none" dirty="0" err="1">
                <a:solidFill>
                  <a:schemeClr val="dk1"/>
                </a:solidFill>
                <a:latin typeface="+mn-lt"/>
                <a:sym typeface="Arial"/>
              </a:rPr>
              <a:t>seguridad</a:t>
            </a:r>
            <a:r>
              <a:rPr lang="en-US" b="0" i="0" u="none" strike="noStrike" cap="none" dirty="0">
                <a:solidFill>
                  <a:schemeClr val="dk1"/>
                </a:solidFill>
                <a:latin typeface="+mn-lt"/>
                <a:sym typeface="Arial"/>
              </a:rPr>
              <a:t> de que el </a:t>
            </a:r>
            <a:r>
              <a:rPr lang="en-US" b="0" i="0" u="none" strike="noStrike" cap="none" dirty="0" err="1">
                <a:solidFill>
                  <a:schemeClr val="dk1"/>
                </a:solidFill>
                <a:latin typeface="+mn-lt"/>
                <a:sym typeface="Arial"/>
              </a:rPr>
              <a:t>método</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es</a:t>
            </a:r>
            <a:r>
              <a:rPr lang="en-US" b="0" i="0" u="none" strike="noStrike" cap="none" dirty="0">
                <a:solidFill>
                  <a:schemeClr val="dk1"/>
                </a:solidFill>
                <a:latin typeface="+mn-lt"/>
                <a:sym typeface="Arial"/>
              </a:rPr>
              <a:t> </a:t>
            </a:r>
            <a:r>
              <a:rPr lang="en-US" b="0" i="0" u="none" strike="noStrike" cap="none" dirty="0" err="1">
                <a:solidFill>
                  <a:schemeClr val="dk1"/>
                </a:solidFill>
                <a:latin typeface="+mn-lt"/>
                <a:sym typeface="Arial"/>
              </a:rPr>
              <a:t>anulado</a:t>
            </a:r>
            <a:r>
              <a:rPr lang="en-US" b="0" i="0" u="none" strike="noStrike" cap="none" dirty="0">
                <a:solidFill>
                  <a:schemeClr val="dk1"/>
                </a:solidFill>
                <a:latin typeface="+mn-lt"/>
                <a:sym typeface="Arial"/>
              </a:rPr>
              <a:t>.</a:t>
            </a:r>
            <a:endParaRPr dirty="0">
              <a:latin typeface="+mn-lt"/>
            </a:endParaRPr>
          </a:p>
        </p:txBody>
      </p:sp>
      <p:sp>
        <p:nvSpPr>
          <p:cNvPr id="1548" name="Shape 1548"/>
          <p:cNvSpPr txBox="1">
            <a:spLocks noGrp="1"/>
          </p:cNvSpPr>
          <p:nvPr>
            <p:ph type="title" idx="4294967295"/>
          </p:nvPr>
        </p:nvSpPr>
        <p:spPr>
          <a:xfrm>
            <a:off x="259773" y="426027"/>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@Override</a:t>
            </a:r>
            <a:endParaRPr sz="3000" b="1" i="0" u="none" strike="noStrike" cap="none">
              <a:solidFill>
                <a:schemeClr val="dk1"/>
              </a:solidFill>
              <a:latin typeface="Arial"/>
              <a:ea typeface="Arial"/>
              <a:cs typeface="Arial"/>
              <a:sym typeface="Arial"/>
            </a:endParaRPr>
          </a:p>
        </p:txBody>
      </p:sp>
      <p:sp>
        <p:nvSpPr>
          <p:cNvPr id="1549" name="Shape 1549"/>
          <p:cNvSpPr/>
          <p:nvPr/>
        </p:nvSpPr>
        <p:spPr>
          <a:xfrm>
            <a:off x="1226127" y="2812185"/>
            <a:ext cx="6955085" cy="3539430"/>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b="1">
                <a:solidFill>
                  <a:srgbClr val="006699"/>
                </a:solidFill>
                <a:latin typeface="Arial"/>
                <a:ea typeface="Arial"/>
                <a:cs typeface="Arial"/>
                <a:sym typeface="Arial"/>
              </a:rPr>
              <a:t>class</a:t>
            </a:r>
            <a:r>
              <a:rPr lang="en-US" sz="1400">
                <a:solidFill>
                  <a:srgbClr val="000000"/>
                </a:solidFill>
                <a:latin typeface="Arial"/>
                <a:ea typeface="Arial"/>
                <a:cs typeface="Arial"/>
                <a:sym typeface="Arial"/>
              </a:rPr>
              <a:t> Animal{  </a:t>
            </a:r>
            <a:endParaRPr/>
          </a:p>
          <a:p>
            <a:pPr marL="457152" marR="0" lvl="1" indent="0" algn="just" rtl="0">
              <a:spcBef>
                <a:spcPts val="0"/>
              </a:spcBef>
              <a:spcAft>
                <a:spcPts val="0"/>
              </a:spcAft>
              <a:buNone/>
            </a:pPr>
            <a:r>
              <a:rPr lang="en-US" sz="1400" b="1" i="0" u="none" strike="noStrike" cap="none">
                <a:solidFill>
                  <a:srgbClr val="006699"/>
                </a:solidFill>
                <a:latin typeface="Arial"/>
                <a:ea typeface="Arial"/>
                <a:cs typeface="Arial"/>
                <a:sym typeface="Arial"/>
              </a:rPr>
              <a:t>void</a:t>
            </a:r>
            <a:r>
              <a:rPr lang="en-US" sz="1400" b="0" i="0" u="none" strike="noStrike" cap="none">
                <a:solidFill>
                  <a:srgbClr val="000000"/>
                </a:solidFill>
                <a:latin typeface="Arial"/>
                <a:ea typeface="Arial"/>
                <a:cs typeface="Arial"/>
                <a:sym typeface="Arial"/>
              </a:rPr>
              <a:t> eatSomething(){System.out.println(</a:t>
            </a:r>
            <a:r>
              <a:rPr lang="en-US" sz="1400" b="0" i="0" u="none" strike="noStrike" cap="none">
                <a:solidFill>
                  <a:srgbClr val="0000FF"/>
                </a:solidFill>
                <a:latin typeface="Arial"/>
                <a:ea typeface="Arial"/>
                <a:cs typeface="Arial"/>
                <a:sym typeface="Arial"/>
              </a:rPr>
              <a:t>"eating something"</a:t>
            </a:r>
            <a:r>
              <a:rPr lang="en-US" sz="1400" b="0" i="0" u="none" strike="noStrike" cap="none">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b="1">
                <a:solidFill>
                  <a:srgbClr val="006699"/>
                </a:solidFill>
                <a:latin typeface="Arial"/>
                <a:ea typeface="Arial"/>
                <a:cs typeface="Arial"/>
                <a:sym typeface="Arial"/>
              </a:rPr>
              <a:t>class</a:t>
            </a:r>
            <a:r>
              <a:rPr lang="en-US" sz="1400">
                <a:solidFill>
                  <a:srgbClr val="000000"/>
                </a:solidFill>
                <a:latin typeface="Arial"/>
                <a:ea typeface="Arial"/>
                <a:cs typeface="Arial"/>
                <a:sym typeface="Arial"/>
              </a:rPr>
              <a:t> Dog </a:t>
            </a:r>
            <a:r>
              <a:rPr lang="en-US" sz="1400" b="1">
                <a:solidFill>
                  <a:srgbClr val="006699"/>
                </a:solidFill>
                <a:latin typeface="Arial"/>
                <a:ea typeface="Arial"/>
                <a:cs typeface="Arial"/>
                <a:sym typeface="Arial"/>
              </a:rPr>
              <a:t>extends</a:t>
            </a:r>
            <a:r>
              <a:rPr lang="en-US" sz="1400">
                <a:solidFill>
                  <a:srgbClr val="000000"/>
                </a:solidFill>
                <a:latin typeface="Arial"/>
                <a:ea typeface="Arial"/>
                <a:cs typeface="Arial"/>
                <a:sym typeface="Arial"/>
              </a:rPr>
              <a:t> Animal{  </a:t>
            </a:r>
            <a:endParaRPr/>
          </a:p>
          <a:p>
            <a:pPr marL="457152" marR="0" lvl="1" indent="0" algn="just" rtl="0">
              <a:spcBef>
                <a:spcPts val="0"/>
              </a:spcBef>
              <a:spcAft>
                <a:spcPts val="0"/>
              </a:spcAft>
              <a:buNone/>
            </a:pPr>
            <a:r>
              <a:rPr lang="en-US" sz="1400" b="0" i="0" u="none" strike="noStrike" cap="none">
                <a:solidFill>
                  <a:srgbClr val="646464"/>
                </a:solidFill>
                <a:latin typeface="Arial"/>
                <a:ea typeface="Arial"/>
                <a:cs typeface="Arial"/>
                <a:sym typeface="Arial"/>
              </a:rPr>
              <a:t>@Override</a:t>
            </a:r>
            <a:r>
              <a:rPr lang="en-US" sz="14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400" b="1" i="0" u="none" strike="noStrike" cap="none">
                <a:solidFill>
                  <a:srgbClr val="006699"/>
                </a:solidFill>
                <a:latin typeface="Arial"/>
                <a:ea typeface="Arial"/>
                <a:cs typeface="Arial"/>
                <a:sym typeface="Arial"/>
              </a:rPr>
              <a:t>void</a:t>
            </a:r>
            <a:r>
              <a:rPr lang="en-US" sz="1400" b="0" i="0" u="none" strike="noStrike" cap="none">
                <a:solidFill>
                  <a:srgbClr val="000000"/>
                </a:solidFill>
                <a:latin typeface="Arial"/>
                <a:ea typeface="Arial"/>
                <a:cs typeface="Arial"/>
                <a:sym typeface="Arial"/>
              </a:rPr>
              <a:t> eatsomething(){System.out.println(</a:t>
            </a:r>
            <a:r>
              <a:rPr lang="en-US" sz="1400" b="0" i="0" u="none" strike="noStrike" cap="none">
                <a:solidFill>
                  <a:srgbClr val="0000FF"/>
                </a:solidFill>
                <a:latin typeface="Arial"/>
                <a:ea typeface="Arial"/>
                <a:cs typeface="Arial"/>
                <a:sym typeface="Arial"/>
              </a:rPr>
              <a:t>"eating foods"</a:t>
            </a:r>
            <a:r>
              <a:rPr lang="en-US" sz="1400" b="0" i="0" u="none" strike="noStrike" cap="none">
                <a:solidFill>
                  <a:srgbClr val="000000"/>
                </a:solidFill>
                <a:latin typeface="Arial"/>
                <a:ea typeface="Arial"/>
                <a:cs typeface="Arial"/>
                <a:sym typeface="Arial"/>
              </a:rPr>
              <a:t>);}</a:t>
            </a:r>
            <a:r>
              <a:rPr lang="en-US" sz="1400" b="0" i="0" u="none" strike="noStrike" cap="none">
                <a:solidFill>
                  <a:srgbClr val="008200"/>
                </a:solidFill>
                <a:latin typeface="Arial"/>
                <a:ea typeface="Arial"/>
                <a:cs typeface="Arial"/>
                <a:sym typeface="Arial"/>
              </a:rPr>
              <a:t>//should be eatSomething</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b="1">
                <a:solidFill>
                  <a:srgbClr val="006699"/>
                </a:solidFill>
                <a:latin typeface="Arial"/>
                <a:ea typeface="Arial"/>
                <a:cs typeface="Arial"/>
                <a:sym typeface="Arial"/>
              </a:rPr>
              <a:t>class</a:t>
            </a:r>
            <a:r>
              <a:rPr lang="en-US" sz="1400">
                <a:solidFill>
                  <a:srgbClr val="000000"/>
                </a:solidFill>
                <a:latin typeface="Arial"/>
                <a:ea typeface="Arial"/>
                <a:cs typeface="Arial"/>
                <a:sym typeface="Arial"/>
              </a:rPr>
              <a:t> TestAnnotation1{  </a:t>
            </a:r>
            <a:endParaRPr/>
          </a:p>
          <a:p>
            <a:pPr marL="457152" marR="0" lvl="1" indent="0" algn="just" rtl="0">
              <a:spcBef>
                <a:spcPts val="0"/>
              </a:spcBef>
              <a:spcAft>
                <a:spcPts val="0"/>
              </a:spcAft>
              <a:buNone/>
            </a:pPr>
            <a:r>
              <a:rPr lang="en-US" sz="1400" b="1" i="0" u="none" strike="noStrike" cap="none">
                <a:solidFill>
                  <a:srgbClr val="006699"/>
                </a:solidFill>
                <a:latin typeface="Arial"/>
                <a:ea typeface="Arial"/>
                <a:cs typeface="Arial"/>
                <a:sym typeface="Arial"/>
              </a:rPr>
              <a:t>public</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6699"/>
                </a:solidFill>
                <a:latin typeface="Arial"/>
                <a:ea typeface="Arial"/>
                <a:cs typeface="Arial"/>
                <a:sym typeface="Arial"/>
              </a:rPr>
              <a:t>static</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6699"/>
                </a:solidFill>
                <a:latin typeface="Arial"/>
                <a:ea typeface="Arial"/>
                <a:cs typeface="Arial"/>
                <a:sym typeface="Arial"/>
              </a:rPr>
              <a:t>void</a:t>
            </a:r>
            <a:r>
              <a:rPr lang="en-US" sz="1400" b="0" i="0" u="none" strike="noStrike" cap="none">
                <a:solidFill>
                  <a:srgbClr val="000000"/>
                </a:solidFill>
                <a:latin typeface="Arial"/>
                <a:ea typeface="Arial"/>
                <a:cs typeface="Arial"/>
                <a:sym typeface="Arial"/>
              </a:rPr>
              <a:t> main(String args[]){  </a:t>
            </a:r>
            <a:endParaRPr/>
          </a:p>
          <a:p>
            <a:pPr marL="914303" marR="0" lvl="2" indent="0" algn="just" rtl="0">
              <a:spcBef>
                <a:spcPts val="0"/>
              </a:spcBef>
              <a:spcAft>
                <a:spcPts val="0"/>
              </a:spcAft>
              <a:buNone/>
            </a:pPr>
            <a:r>
              <a:rPr lang="en-US" sz="1400" b="0" i="0" u="none" strike="noStrike" cap="none">
                <a:solidFill>
                  <a:srgbClr val="000000"/>
                </a:solidFill>
                <a:latin typeface="Arial"/>
                <a:ea typeface="Arial"/>
                <a:cs typeface="Arial"/>
                <a:sym typeface="Arial"/>
              </a:rPr>
              <a:t>Animal a=</a:t>
            </a:r>
            <a:r>
              <a:rPr lang="en-US" sz="1400" b="1" i="0" u="none" strike="noStrike" cap="none">
                <a:solidFill>
                  <a:srgbClr val="006699"/>
                </a:solidFill>
                <a:latin typeface="Arial"/>
                <a:ea typeface="Arial"/>
                <a:cs typeface="Arial"/>
                <a:sym typeface="Arial"/>
              </a:rPr>
              <a:t>new</a:t>
            </a:r>
            <a:r>
              <a:rPr lang="en-US" sz="1400" b="0" i="0" u="none" strike="noStrike" cap="none">
                <a:solidFill>
                  <a:srgbClr val="000000"/>
                </a:solidFill>
                <a:latin typeface="Arial"/>
                <a:ea typeface="Arial"/>
                <a:cs typeface="Arial"/>
                <a:sym typeface="Arial"/>
              </a:rPr>
              <a:t> Dog();  </a:t>
            </a:r>
            <a:endParaRPr/>
          </a:p>
          <a:p>
            <a:pPr marL="914303" marR="0" lvl="2" indent="0" algn="just" rtl="0">
              <a:spcBef>
                <a:spcPts val="0"/>
              </a:spcBef>
              <a:spcAft>
                <a:spcPts val="0"/>
              </a:spcAft>
              <a:buNone/>
            </a:pPr>
            <a:r>
              <a:rPr lang="en-US" sz="1400" b="0" i="0" u="none" strike="noStrike" cap="none">
                <a:solidFill>
                  <a:srgbClr val="000000"/>
                </a:solidFill>
                <a:latin typeface="Arial"/>
                <a:ea typeface="Arial"/>
                <a:cs typeface="Arial"/>
                <a:sym typeface="Arial"/>
              </a:rPr>
              <a:t>a.eatSomething();  </a:t>
            </a:r>
            <a:endParaRPr/>
          </a:p>
          <a:p>
            <a:pPr marL="457152" marR="0" lvl="1" indent="0" algn="just" rtl="0">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Shape 1554"/>
          <p:cNvSpPr txBox="1">
            <a:spLocks noGrp="1"/>
          </p:cNvSpPr>
          <p:nvPr>
            <p:ph type="body" idx="1"/>
          </p:nvPr>
        </p:nvSpPr>
        <p:spPr>
          <a:xfrm>
            <a:off x="653338" y="1125819"/>
            <a:ext cx="7846426" cy="83806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Se utiliza para suprimir las advertencias emitidas por el compilador.</a:t>
            </a:r>
            <a:endParaRPr sz="1400" b="0" i="0" u="none" strike="noStrike" cap="none">
              <a:solidFill>
                <a:schemeClr val="dk1"/>
              </a:solidFill>
              <a:latin typeface="Arial"/>
              <a:ea typeface="Arial"/>
              <a:cs typeface="Arial"/>
              <a:sym typeface="Arial"/>
            </a:endParaRPr>
          </a:p>
        </p:txBody>
      </p:sp>
      <p:sp>
        <p:nvSpPr>
          <p:cNvPr id="1555" name="Shape 1555"/>
          <p:cNvSpPr txBox="1">
            <a:spLocks noGrp="1"/>
          </p:cNvSpPr>
          <p:nvPr>
            <p:ph type="title" idx="4294967295"/>
          </p:nvPr>
        </p:nvSpPr>
        <p:spPr>
          <a:xfrm>
            <a:off x="310438" y="285779"/>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@SuppressWarnings</a:t>
            </a:r>
            <a:endParaRPr sz="3000" b="1" i="0" u="none" strike="noStrike" cap="none">
              <a:solidFill>
                <a:schemeClr val="dk1"/>
              </a:solidFill>
              <a:latin typeface="Arial"/>
              <a:ea typeface="Arial"/>
              <a:cs typeface="Arial"/>
              <a:sym typeface="Arial"/>
            </a:endParaRPr>
          </a:p>
        </p:txBody>
      </p:sp>
      <p:sp>
        <p:nvSpPr>
          <p:cNvPr id="1556" name="Shape 1556"/>
          <p:cNvSpPr/>
          <p:nvPr/>
        </p:nvSpPr>
        <p:spPr>
          <a:xfrm>
            <a:off x="2213264" y="1724891"/>
            <a:ext cx="4696162" cy="3970318"/>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import</a:t>
            </a:r>
            <a:r>
              <a:rPr lang="en-US" sz="1800">
                <a:solidFill>
                  <a:srgbClr val="000000"/>
                </a:solidFill>
                <a:latin typeface="Arial"/>
                <a:ea typeface="Arial"/>
                <a:cs typeface="Arial"/>
                <a:sym typeface="Arial"/>
              </a:rPr>
              <a:t> java.util.*;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TestAnnotation2{  </a:t>
            </a:r>
            <a:endParaRPr/>
          </a:p>
          <a:p>
            <a:pPr marL="457152" marR="0" lvl="1" indent="0" algn="just" rtl="0">
              <a:spcBef>
                <a:spcPts val="0"/>
              </a:spcBef>
              <a:spcAft>
                <a:spcPts val="0"/>
              </a:spcAft>
              <a:buNone/>
            </a:pPr>
            <a:r>
              <a:rPr lang="en-US" sz="1800" b="0" i="0" u="none" strike="noStrike" cap="none">
                <a:solidFill>
                  <a:srgbClr val="646464"/>
                </a:solidFill>
                <a:latin typeface="Arial"/>
                <a:ea typeface="Arial"/>
                <a:cs typeface="Arial"/>
                <a:sym typeface="Arial"/>
              </a:rPr>
              <a:t>@SuppressWarnings</a:t>
            </a:r>
            <a:r>
              <a:rPr lang="en-US" sz="1800" b="0" i="0" u="none" strike="noStrike" cap="none">
                <a:solidFill>
                  <a:srgbClr val="000000"/>
                </a:solidFill>
                <a:latin typeface="Arial"/>
                <a:ea typeface="Arial"/>
                <a:cs typeface="Arial"/>
                <a:sym typeface="Arial"/>
              </a:rPr>
              <a:t>(</a:t>
            </a:r>
            <a:r>
              <a:rPr lang="en-US" sz="1800" b="0" i="0" u="none" strike="noStrike" cap="none">
                <a:solidFill>
                  <a:srgbClr val="0000FF"/>
                </a:solidFill>
                <a:latin typeface="Arial"/>
                <a:ea typeface="Arial"/>
                <a:cs typeface="Arial"/>
                <a:sym typeface="Arial"/>
              </a:rPr>
              <a:t>"unchecked"</a:t>
            </a: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public</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6699"/>
                </a:solidFill>
                <a:latin typeface="Arial"/>
                <a:ea typeface="Arial"/>
                <a:cs typeface="Arial"/>
                <a:sym typeface="Arial"/>
              </a:rPr>
              <a:t>static</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main(String args[]){  </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ArrayList list=</a:t>
            </a:r>
            <a:r>
              <a:rPr lang="en-US" sz="1800" b="1" i="0" u="none" strike="noStrike" cap="none">
                <a:solidFill>
                  <a:srgbClr val="006699"/>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ArrayList();  </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list.add(</a:t>
            </a:r>
            <a:r>
              <a:rPr lang="en-US" sz="1800" b="0" i="0" u="none" strike="noStrike" cap="none">
                <a:solidFill>
                  <a:srgbClr val="0000FF"/>
                </a:solidFill>
                <a:latin typeface="Arial"/>
                <a:ea typeface="Arial"/>
                <a:cs typeface="Arial"/>
                <a:sym typeface="Arial"/>
              </a:rPr>
              <a:t>"sonoo"</a:t>
            </a:r>
            <a:r>
              <a:rPr lang="en-US" sz="1800" b="0" i="0" u="none" strike="noStrike" cap="none">
                <a:solidFill>
                  <a:srgbClr val="000000"/>
                </a:solidFill>
                <a:latin typeface="Arial"/>
                <a:ea typeface="Arial"/>
                <a:cs typeface="Arial"/>
                <a:sym typeface="Arial"/>
              </a:rPr>
              <a:t>);  </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list.add(</a:t>
            </a:r>
            <a:r>
              <a:rPr lang="en-US" sz="1800" b="0" i="0" u="none" strike="noStrike" cap="none">
                <a:solidFill>
                  <a:srgbClr val="0000FF"/>
                </a:solidFill>
                <a:latin typeface="Arial"/>
                <a:ea typeface="Arial"/>
                <a:cs typeface="Arial"/>
                <a:sym typeface="Arial"/>
              </a:rPr>
              <a:t>"vimal"</a:t>
            </a:r>
            <a:r>
              <a:rPr lang="en-US" sz="1800" b="0" i="0" u="none" strike="noStrike" cap="none">
                <a:solidFill>
                  <a:srgbClr val="000000"/>
                </a:solidFill>
                <a:latin typeface="Arial"/>
                <a:ea typeface="Arial"/>
                <a:cs typeface="Arial"/>
                <a:sym typeface="Arial"/>
              </a:rPr>
              <a:t>);  </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list.add(</a:t>
            </a:r>
            <a:r>
              <a:rPr lang="en-US" sz="1800" b="0" i="0" u="none" strike="noStrike" cap="none">
                <a:solidFill>
                  <a:srgbClr val="0000FF"/>
                </a:solidFill>
                <a:latin typeface="Arial"/>
                <a:ea typeface="Arial"/>
                <a:cs typeface="Arial"/>
                <a:sym typeface="Arial"/>
              </a:rPr>
              <a:t>"ratan"</a:t>
            </a:r>
            <a:r>
              <a:rPr lang="en-US" sz="1800" b="0" i="0" u="none" strike="noStrike" cap="none">
                <a:solidFill>
                  <a:srgbClr val="000000"/>
                </a:solidFill>
                <a:latin typeface="Arial"/>
                <a:ea typeface="Arial"/>
                <a:cs typeface="Arial"/>
                <a:sym typeface="Arial"/>
              </a:rPr>
              <a:t>);  </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914303" marR="0" lvl="2" indent="0" algn="just" rtl="0">
              <a:spcBef>
                <a:spcPts val="0"/>
              </a:spcBef>
              <a:spcAft>
                <a:spcPts val="0"/>
              </a:spcAft>
              <a:buNone/>
            </a:pPr>
            <a:r>
              <a:rPr lang="en-US" sz="1800" b="1" i="0" u="none" strike="noStrike" cap="none">
                <a:solidFill>
                  <a:srgbClr val="006699"/>
                </a:solidFill>
                <a:latin typeface="Arial"/>
                <a:ea typeface="Arial"/>
                <a:cs typeface="Arial"/>
                <a:sym typeface="Arial"/>
              </a:rPr>
              <a:t>for</a:t>
            </a:r>
            <a:r>
              <a:rPr lang="en-US" sz="1800" b="0" i="0" u="none" strike="noStrike" cap="none">
                <a:solidFill>
                  <a:srgbClr val="000000"/>
                </a:solidFill>
                <a:latin typeface="Arial"/>
                <a:ea typeface="Arial"/>
                <a:cs typeface="Arial"/>
                <a:sym typeface="Arial"/>
              </a:rPr>
              <a:t>(Object obj:list)  </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System.out.println(obj);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Shape 1561"/>
          <p:cNvSpPr txBox="1">
            <a:spLocks noGrp="1"/>
          </p:cNvSpPr>
          <p:nvPr>
            <p:ph type="body" idx="1"/>
          </p:nvPr>
        </p:nvSpPr>
        <p:spPr>
          <a:xfrm>
            <a:off x="570210" y="1161353"/>
            <a:ext cx="8023072" cy="76060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Indica que el método está obsoleto y por tanto puede ser eliminado en versiones futuras.</a:t>
            </a:r>
            <a:endParaRPr sz="1400" b="0" i="0" u="none" strike="noStrike" cap="none">
              <a:solidFill>
                <a:schemeClr val="dk1"/>
              </a:solidFill>
              <a:latin typeface="Arial"/>
              <a:ea typeface="Arial"/>
              <a:cs typeface="Arial"/>
              <a:sym typeface="Arial"/>
            </a:endParaRPr>
          </a:p>
        </p:txBody>
      </p:sp>
      <p:sp>
        <p:nvSpPr>
          <p:cNvPr id="1562" name="Shape 1562"/>
          <p:cNvSpPr txBox="1">
            <a:spLocks noGrp="1"/>
          </p:cNvSpPr>
          <p:nvPr>
            <p:ph type="title" idx="4294967295"/>
          </p:nvPr>
        </p:nvSpPr>
        <p:spPr>
          <a:xfrm>
            <a:off x="384464" y="47798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@Deprecated</a:t>
            </a:r>
            <a:endParaRPr sz="3000" b="1" i="0" u="none" strike="noStrike" cap="none">
              <a:solidFill>
                <a:schemeClr val="dk1"/>
              </a:solidFill>
              <a:latin typeface="Arial"/>
              <a:ea typeface="Arial"/>
              <a:cs typeface="Arial"/>
              <a:sym typeface="Arial"/>
            </a:endParaRPr>
          </a:p>
        </p:txBody>
      </p:sp>
      <p:sp>
        <p:nvSpPr>
          <p:cNvPr id="1563" name="Shape 1563"/>
          <p:cNvSpPr/>
          <p:nvPr/>
        </p:nvSpPr>
        <p:spPr>
          <a:xfrm>
            <a:off x="2450711" y="1541654"/>
            <a:ext cx="4570942" cy="4800203"/>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A{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m(){System.out.println(</a:t>
            </a:r>
            <a:r>
              <a:rPr lang="en-US" sz="1800" b="0" i="0" u="none" strike="noStrike" cap="none">
                <a:solidFill>
                  <a:srgbClr val="0000FF"/>
                </a:solidFill>
                <a:latin typeface="Arial"/>
                <a:ea typeface="Arial"/>
                <a:cs typeface="Arial"/>
                <a:sym typeface="Arial"/>
              </a:rPr>
              <a:t>"hello m"</a:t>
            </a: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800" b="0" i="0" u="none" strike="noStrike" cap="none">
                <a:solidFill>
                  <a:srgbClr val="646464"/>
                </a:solidFill>
                <a:latin typeface="Arial"/>
                <a:ea typeface="Arial"/>
                <a:cs typeface="Arial"/>
                <a:sym typeface="Arial"/>
              </a:rPr>
              <a:t>@Deprecated</a:t>
            </a: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n(){System.out.println(</a:t>
            </a:r>
            <a:r>
              <a:rPr lang="en-US" sz="1800" b="0" i="0" u="none" strike="noStrike" cap="none">
                <a:solidFill>
                  <a:srgbClr val="0000FF"/>
                </a:solidFill>
                <a:latin typeface="Arial"/>
                <a:ea typeface="Arial"/>
                <a:cs typeface="Arial"/>
                <a:sym typeface="Arial"/>
              </a:rPr>
              <a:t>"hello n"</a:t>
            </a:r>
            <a:r>
              <a:rPr lang="en-US" sz="1800" b="0" i="0" u="none" strike="noStrike" cap="none">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TestAnnotation3{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public</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6699"/>
                </a:solidFill>
                <a:latin typeface="Arial"/>
                <a:ea typeface="Arial"/>
                <a:cs typeface="Arial"/>
                <a:sym typeface="Arial"/>
              </a:rPr>
              <a:t>static</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main(String args[]){  </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A a=</a:t>
            </a:r>
            <a:r>
              <a:rPr lang="en-US" sz="1800" b="1" i="0" u="none" strike="noStrike" cap="none">
                <a:solidFill>
                  <a:srgbClr val="006699"/>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A();  </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a.n();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Shape 1568"/>
          <p:cNvSpPr txBox="1">
            <a:spLocks noGrp="1"/>
          </p:cNvSpPr>
          <p:nvPr>
            <p:ph type="body" idx="1"/>
          </p:nvPr>
        </p:nvSpPr>
        <p:spPr>
          <a:xfrm>
            <a:off x="555822" y="1080655"/>
            <a:ext cx="8043853" cy="3098556"/>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Enum es un tipo de datos que contiene conjunto fijo de constantes.</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Puede usarse para los días de la semana (DOMINGO, LUNES, MARTES, MIÉRCOLES, JUEVES, VIERNES y SÁBADOS), direcciones (NORTE, SUR, ORIENTE y OESTE) etc. </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Las constantes del enum son estáticas y finales implícitamente. </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Los Enums de Java se pueden considerar como clases que tienen conjunto fijo de constantes.</a:t>
            </a:r>
            <a:endParaRPr/>
          </a:p>
        </p:txBody>
      </p:sp>
      <p:sp>
        <p:nvSpPr>
          <p:cNvPr id="1569" name="Shape 1569"/>
          <p:cNvSpPr txBox="1">
            <a:spLocks noGrp="1"/>
          </p:cNvSpPr>
          <p:nvPr>
            <p:ph type="title" idx="4294967295"/>
          </p:nvPr>
        </p:nvSpPr>
        <p:spPr>
          <a:xfrm>
            <a:off x="555822" y="36036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Enum</a:t>
            </a:r>
            <a:endParaRPr sz="3000" b="1" i="0" u="none" strike="noStrike" cap="none">
              <a:solidFill>
                <a:schemeClr val="dk1"/>
              </a:solidFill>
              <a:latin typeface="Arial"/>
              <a:ea typeface="Arial"/>
              <a:cs typeface="Arial"/>
              <a:sym typeface="Arial"/>
            </a:endParaRPr>
          </a:p>
        </p:txBody>
      </p:sp>
      <p:sp>
        <p:nvSpPr>
          <p:cNvPr id="1570" name="Shape 1570"/>
          <p:cNvSpPr/>
          <p:nvPr/>
        </p:nvSpPr>
        <p:spPr>
          <a:xfrm>
            <a:off x="1454946" y="3507223"/>
            <a:ext cx="6202752" cy="2584725"/>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EnumExample1{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public</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6699"/>
                </a:solidFill>
                <a:latin typeface="Arial"/>
                <a:ea typeface="Arial"/>
                <a:cs typeface="Arial"/>
                <a:sym typeface="Arial"/>
              </a:rPr>
              <a:t>enum</a:t>
            </a:r>
            <a:r>
              <a:rPr lang="en-US" sz="1800" b="0" i="0" u="none" strike="noStrike" cap="none">
                <a:solidFill>
                  <a:srgbClr val="000000"/>
                </a:solidFill>
                <a:latin typeface="Arial"/>
                <a:ea typeface="Arial"/>
                <a:cs typeface="Arial"/>
                <a:sym typeface="Arial"/>
              </a:rPr>
              <a:t> Season { WINTER, SPRING, SUMMER, FALL }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public</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6699"/>
                </a:solidFill>
                <a:latin typeface="Arial"/>
                <a:ea typeface="Arial"/>
                <a:cs typeface="Arial"/>
                <a:sym typeface="Arial"/>
              </a:rPr>
              <a:t>static</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main(String[] args) {  </a:t>
            </a:r>
            <a:endParaRPr/>
          </a:p>
          <a:p>
            <a:pPr marL="914303" marR="0" lvl="2" indent="0" algn="just" rtl="0">
              <a:spcBef>
                <a:spcPts val="0"/>
              </a:spcBef>
              <a:spcAft>
                <a:spcPts val="0"/>
              </a:spcAft>
              <a:buNone/>
            </a:pPr>
            <a:r>
              <a:rPr lang="en-US" sz="1800" b="1" i="0" u="none" strike="noStrike" cap="none">
                <a:solidFill>
                  <a:srgbClr val="006699"/>
                </a:solidFill>
                <a:latin typeface="Arial"/>
                <a:ea typeface="Arial"/>
                <a:cs typeface="Arial"/>
                <a:sym typeface="Arial"/>
              </a:rPr>
              <a:t>for</a:t>
            </a:r>
            <a:r>
              <a:rPr lang="en-US" sz="1800" b="0" i="0" u="none" strike="noStrike" cap="none">
                <a:solidFill>
                  <a:srgbClr val="000000"/>
                </a:solidFill>
                <a:latin typeface="Arial"/>
                <a:ea typeface="Arial"/>
                <a:cs typeface="Arial"/>
                <a:sym typeface="Arial"/>
              </a:rPr>
              <a:t> (Season s : Season.values())  System.out.println(s);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b="1" i="0" u="none" strike="noStrike" cap="none">
                <a:solidFill>
                  <a:schemeClr val="dk1"/>
                </a:solidFill>
                <a:latin typeface="Arial"/>
                <a:ea typeface="Arial"/>
                <a:cs typeface="Arial"/>
                <a:sym typeface="Arial"/>
              </a:rPr>
              <a:t>Actividad/Práctica</a:t>
            </a:r>
            <a:endParaRPr/>
          </a:p>
        </p:txBody>
      </p:sp>
      <p:sp>
        <p:nvSpPr>
          <p:cNvPr id="506" name="Shape 506"/>
          <p:cNvSpPr txBox="1"/>
          <p:nvPr/>
        </p:nvSpPr>
        <p:spPr>
          <a:xfrm>
            <a:off x="537773" y="1176051"/>
            <a:ext cx="8068453" cy="5632311"/>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000"/>
              <a:buFont typeface="Arial"/>
              <a:buChar char="❏"/>
            </a:pPr>
            <a:r>
              <a:rPr lang="en-US" sz="2000" b="1" dirty="0">
                <a:solidFill>
                  <a:schemeClr val="dk1"/>
                </a:solidFill>
                <a:latin typeface="+mn-lt"/>
              </a:rPr>
              <a:t>Meta:</a:t>
            </a:r>
            <a:r>
              <a:rPr lang="en-US" sz="2000" dirty="0">
                <a:solidFill>
                  <a:schemeClr val="dk1"/>
                </a:solidFill>
                <a:latin typeface="+mn-lt"/>
                <a:sym typeface="Arial"/>
              </a:rPr>
              <a:t> </a:t>
            </a:r>
            <a:r>
              <a:rPr lang="en-US" sz="2000" dirty="0" err="1">
                <a:solidFill>
                  <a:schemeClr val="dk1"/>
                </a:solidFill>
                <a:latin typeface="+mn-lt"/>
                <a:sym typeface="Arial"/>
              </a:rPr>
              <a:t>Construir</a:t>
            </a:r>
            <a:r>
              <a:rPr lang="en-US" sz="2000" dirty="0">
                <a:solidFill>
                  <a:schemeClr val="dk1"/>
                </a:solidFill>
                <a:latin typeface="+mn-lt"/>
                <a:sym typeface="Arial"/>
              </a:rPr>
              <a:t> un </a:t>
            </a:r>
            <a:r>
              <a:rPr lang="en-US" sz="2000" dirty="0" err="1">
                <a:solidFill>
                  <a:schemeClr val="dk1"/>
                </a:solidFill>
                <a:latin typeface="+mn-lt"/>
                <a:sym typeface="Arial"/>
              </a:rPr>
              <a:t>diagrama</a:t>
            </a:r>
            <a:r>
              <a:rPr lang="en-US" sz="2000" dirty="0">
                <a:solidFill>
                  <a:schemeClr val="dk1"/>
                </a:solidFill>
                <a:latin typeface="+mn-lt"/>
                <a:sym typeface="Arial"/>
              </a:rPr>
              <a:t> de </a:t>
            </a:r>
            <a:r>
              <a:rPr lang="en-US" sz="2000" dirty="0" err="1">
                <a:solidFill>
                  <a:schemeClr val="dk1"/>
                </a:solidFill>
                <a:latin typeface="+mn-lt"/>
                <a:sym typeface="Arial"/>
              </a:rPr>
              <a:t>clases</a:t>
            </a:r>
            <a:r>
              <a:rPr lang="en-US" sz="2000" dirty="0">
                <a:solidFill>
                  <a:schemeClr val="dk1"/>
                </a:solidFill>
                <a:latin typeface="+mn-lt"/>
                <a:sym typeface="Arial"/>
              </a:rPr>
              <a:t> de un </a:t>
            </a:r>
            <a:r>
              <a:rPr lang="en-US" sz="2000" dirty="0" err="1">
                <a:solidFill>
                  <a:schemeClr val="dk1"/>
                </a:solidFill>
                <a:latin typeface="+mn-lt"/>
                <a:sym typeface="Arial"/>
              </a:rPr>
              <a:t>problema</a:t>
            </a:r>
            <a:r>
              <a:rPr lang="en-US" sz="2000" dirty="0">
                <a:solidFill>
                  <a:schemeClr val="dk1"/>
                </a:solidFill>
                <a:latin typeface="+mn-lt"/>
                <a:sym typeface="Arial"/>
              </a:rPr>
              <a:t> </a:t>
            </a:r>
            <a:r>
              <a:rPr lang="en-US" sz="2000" dirty="0" err="1">
                <a:solidFill>
                  <a:schemeClr val="dk1"/>
                </a:solidFill>
                <a:latin typeface="+mn-lt"/>
                <a:sym typeface="Arial"/>
              </a:rPr>
              <a:t>planteado</a:t>
            </a:r>
            <a:endParaRPr sz="2000" dirty="0">
              <a:solidFill>
                <a:schemeClr val="dk1"/>
              </a:solidFill>
              <a:latin typeface="+mn-lt"/>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latin typeface="+mn-lt"/>
              </a:rPr>
              <a:t>Tiempo</a:t>
            </a:r>
            <a:r>
              <a:rPr lang="en-US" sz="2000" b="1" dirty="0">
                <a:solidFill>
                  <a:schemeClr val="dk1"/>
                </a:solidFill>
                <a:latin typeface="+mn-lt"/>
              </a:rPr>
              <a:t>:</a:t>
            </a:r>
            <a:r>
              <a:rPr lang="en-US" sz="2000" dirty="0">
                <a:solidFill>
                  <a:schemeClr val="dk1"/>
                </a:solidFill>
                <a:latin typeface="+mn-lt"/>
                <a:sym typeface="Arial"/>
              </a:rPr>
              <a:t> 10 </a:t>
            </a:r>
            <a:r>
              <a:rPr lang="en-US" sz="2000" dirty="0" err="1">
                <a:solidFill>
                  <a:schemeClr val="dk1"/>
                </a:solidFill>
                <a:latin typeface="+mn-lt"/>
                <a:sym typeface="Arial"/>
              </a:rPr>
              <a:t>minutos</a:t>
            </a:r>
            <a:endParaRPr sz="2000" dirty="0">
              <a:solidFill>
                <a:schemeClr val="dk1"/>
              </a:solidFill>
              <a:latin typeface="+mn-lt"/>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latin typeface="+mn-lt"/>
              </a:rPr>
              <a:t>Pasos</a:t>
            </a:r>
            <a:endParaRPr sz="2000" b="1" dirty="0">
              <a:latin typeface="+mn-lt"/>
            </a:endParaRPr>
          </a:p>
          <a:p>
            <a:pPr marL="457200" marR="0" lvl="0" indent="-457200" algn="l" rtl="0">
              <a:spcBef>
                <a:spcPts val="0"/>
              </a:spcBef>
              <a:spcAft>
                <a:spcPts val="0"/>
              </a:spcAft>
              <a:buClr>
                <a:schemeClr val="dk1"/>
              </a:buClr>
              <a:buSzPts val="1800"/>
              <a:buFont typeface="Arial"/>
              <a:buAutoNum type="arabicPeriod"/>
            </a:pPr>
            <a:r>
              <a:rPr lang="en-US" sz="2000" dirty="0" err="1">
                <a:solidFill>
                  <a:schemeClr val="dk1"/>
                </a:solidFill>
                <a:latin typeface="+mn-lt"/>
                <a:sym typeface="Arial"/>
              </a:rPr>
              <a:t>Descarga</a:t>
            </a:r>
            <a:r>
              <a:rPr lang="en-US" sz="2000" dirty="0">
                <a:solidFill>
                  <a:schemeClr val="dk1"/>
                </a:solidFill>
                <a:latin typeface="+mn-lt"/>
                <a:sym typeface="Arial"/>
              </a:rPr>
              <a:t> el JAVA SDK del </a:t>
            </a:r>
            <a:r>
              <a:rPr lang="en-US" sz="2000" dirty="0" err="1">
                <a:solidFill>
                  <a:schemeClr val="dk1"/>
                </a:solidFill>
                <a:latin typeface="+mn-lt"/>
                <a:sym typeface="Arial"/>
              </a:rPr>
              <a:t>sitio</a:t>
            </a:r>
            <a:r>
              <a:rPr lang="en-US" sz="2000" dirty="0">
                <a:solidFill>
                  <a:schemeClr val="dk1"/>
                </a:solidFill>
                <a:latin typeface="+mn-lt"/>
                <a:sym typeface="Arial"/>
              </a:rPr>
              <a:t> </a:t>
            </a:r>
            <a:r>
              <a:rPr lang="en-US" sz="2000" u="sng" dirty="0">
                <a:solidFill>
                  <a:schemeClr val="hlink"/>
                </a:solidFill>
                <a:latin typeface="+mn-lt"/>
                <a:sym typeface="Arial"/>
                <a:hlinkClick r:id="rId3"/>
              </a:rPr>
              <a:t>http://www.oracle.com/technetwork/java/javase/downloads/jdk8-downloads-2133151.html</a:t>
            </a:r>
            <a:endParaRPr sz="2000" dirty="0">
              <a:solidFill>
                <a:schemeClr val="dk1"/>
              </a:solidFill>
              <a:latin typeface="+mn-lt"/>
              <a:sym typeface="Arial"/>
            </a:endParaRPr>
          </a:p>
          <a:p>
            <a:pPr marL="457200" marR="0" lvl="0" indent="-457200" algn="l" rtl="0">
              <a:spcBef>
                <a:spcPts val="0"/>
              </a:spcBef>
              <a:spcAft>
                <a:spcPts val="0"/>
              </a:spcAft>
              <a:buClr>
                <a:schemeClr val="dk1"/>
              </a:buClr>
              <a:buSzPts val="1800"/>
              <a:buFont typeface="Arial"/>
              <a:buAutoNum type="arabicPeriod"/>
            </a:pPr>
            <a:r>
              <a:rPr lang="en-US" sz="2000" dirty="0" err="1">
                <a:solidFill>
                  <a:schemeClr val="dk1"/>
                </a:solidFill>
                <a:latin typeface="+mn-lt"/>
                <a:sym typeface="Arial"/>
              </a:rPr>
              <a:t>Ejecuta</a:t>
            </a:r>
            <a:r>
              <a:rPr lang="en-US" sz="2000" dirty="0">
                <a:solidFill>
                  <a:schemeClr val="dk1"/>
                </a:solidFill>
                <a:latin typeface="+mn-lt"/>
                <a:sym typeface="Arial"/>
              </a:rPr>
              <a:t> el </a:t>
            </a:r>
            <a:r>
              <a:rPr lang="en-US" sz="2000" dirty="0" err="1">
                <a:solidFill>
                  <a:schemeClr val="dk1"/>
                </a:solidFill>
                <a:latin typeface="+mn-lt"/>
                <a:sym typeface="Arial"/>
              </a:rPr>
              <a:t>programa</a:t>
            </a:r>
            <a:r>
              <a:rPr lang="en-US" sz="2000" dirty="0">
                <a:solidFill>
                  <a:schemeClr val="dk1"/>
                </a:solidFill>
                <a:latin typeface="+mn-lt"/>
                <a:sym typeface="Arial"/>
              </a:rPr>
              <a:t> y </a:t>
            </a:r>
            <a:r>
              <a:rPr lang="en-US" sz="2000" dirty="0" err="1">
                <a:solidFill>
                  <a:schemeClr val="dk1"/>
                </a:solidFill>
                <a:latin typeface="+mn-lt"/>
                <a:sym typeface="Arial"/>
              </a:rPr>
              <a:t>sigue</a:t>
            </a:r>
            <a:r>
              <a:rPr lang="en-US" sz="2000" dirty="0">
                <a:solidFill>
                  <a:schemeClr val="dk1"/>
                </a:solidFill>
                <a:latin typeface="+mn-lt"/>
                <a:sym typeface="Arial"/>
              </a:rPr>
              <a:t> </a:t>
            </a:r>
            <a:r>
              <a:rPr lang="en-US" sz="2000" dirty="0" err="1">
                <a:solidFill>
                  <a:schemeClr val="dk1"/>
                </a:solidFill>
                <a:latin typeface="+mn-lt"/>
                <a:sym typeface="Arial"/>
              </a:rPr>
              <a:t>los</a:t>
            </a:r>
            <a:r>
              <a:rPr lang="en-US" sz="2000" dirty="0">
                <a:solidFill>
                  <a:schemeClr val="dk1"/>
                </a:solidFill>
                <a:latin typeface="+mn-lt"/>
                <a:sym typeface="Arial"/>
              </a:rPr>
              <a:t> </a:t>
            </a:r>
            <a:r>
              <a:rPr lang="en-US" sz="2000" dirty="0" err="1">
                <a:solidFill>
                  <a:schemeClr val="dk1"/>
                </a:solidFill>
                <a:latin typeface="+mn-lt"/>
                <a:sym typeface="Arial"/>
              </a:rPr>
              <a:t>pasos</a:t>
            </a:r>
            <a:r>
              <a:rPr lang="en-US" sz="2000" dirty="0">
                <a:solidFill>
                  <a:schemeClr val="dk1"/>
                </a:solidFill>
                <a:latin typeface="+mn-lt"/>
                <a:sym typeface="Arial"/>
              </a:rPr>
              <a:t> de </a:t>
            </a:r>
            <a:r>
              <a:rPr lang="en-US" sz="2000" dirty="0" err="1">
                <a:solidFill>
                  <a:schemeClr val="dk1"/>
                </a:solidFill>
                <a:latin typeface="+mn-lt"/>
                <a:sym typeface="Arial"/>
              </a:rPr>
              <a:t>instalación</a:t>
            </a:r>
            <a:endParaRPr sz="2000" dirty="0">
              <a:latin typeface="+mn-lt"/>
            </a:endParaRPr>
          </a:p>
          <a:p>
            <a:pPr marL="457200" marR="0" lvl="0" indent="-457200" algn="l" rtl="0">
              <a:spcBef>
                <a:spcPts val="0"/>
              </a:spcBef>
              <a:spcAft>
                <a:spcPts val="0"/>
              </a:spcAft>
              <a:buClr>
                <a:schemeClr val="dk1"/>
              </a:buClr>
              <a:buSzPts val="1800"/>
              <a:buFont typeface="Arial"/>
              <a:buAutoNum type="arabicPeriod"/>
            </a:pPr>
            <a:r>
              <a:rPr lang="en-US" sz="2000" dirty="0">
                <a:solidFill>
                  <a:schemeClr val="dk1"/>
                </a:solidFill>
                <a:latin typeface="+mn-lt"/>
                <a:sym typeface="Arial"/>
              </a:rPr>
              <a:t>Una </a:t>
            </a:r>
            <a:r>
              <a:rPr lang="en-US" sz="2000" dirty="0" err="1">
                <a:solidFill>
                  <a:schemeClr val="dk1"/>
                </a:solidFill>
                <a:latin typeface="+mn-lt"/>
                <a:sym typeface="Arial"/>
              </a:rPr>
              <a:t>vez</a:t>
            </a:r>
            <a:r>
              <a:rPr lang="en-US" sz="2000" dirty="0">
                <a:solidFill>
                  <a:schemeClr val="dk1"/>
                </a:solidFill>
                <a:latin typeface="+mn-lt"/>
                <a:sym typeface="Arial"/>
              </a:rPr>
              <a:t> </a:t>
            </a:r>
            <a:r>
              <a:rPr lang="en-US" sz="2000" dirty="0" err="1">
                <a:solidFill>
                  <a:schemeClr val="dk1"/>
                </a:solidFill>
                <a:latin typeface="+mn-lt"/>
                <a:sym typeface="Arial"/>
              </a:rPr>
              <a:t>terminada</a:t>
            </a:r>
            <a:r>
              <a:rPr lang="en-US" sz="2000" dirty="0">
                <a:solidFill>
                  <a:schemeClr val="dk1"/>
                </a:solidFill>
                <a:latin typeface="+mn-lt"/>
                <a:sym typeface="Arial"/>
              </a:rPr>
              <a:t> la </a:t>
            </a:r>
            <a:r>
              <a:rPr lang="en-US" sz="2000" dirty="0" err="1">
                <a:solidFill>
                  <a:schemeClr val="dk1"/>
                </a:solidFill>
                <a:latin typeface="+mn-lt"/>
                <a:sym typeface="Arial"/>
              </a:rPr>
              <a:t>instalación</a:t>
            </a:r>
            <a:r>
              <a:rPr lang="en-US" sz="2000" dirty="0">
                <a:solidFill>
                  <a:schemeClr val="dk1"/>
                </a:solidFill>
                <a:latin typeface="+mn-lt"/>
                <a:sym typeface="Arial"/>
              </a:rPr>
              <a:t>, </a:t>
            </a:r>
            <a:r>
              <a:rPr lang="en-US" sz="2000" dirty="0" err="1">
                <a:solidFill>
                  <a:schemeClr val="dk1"/>
                </a:solidFill>
                <a:latin typeface="+mn-lt"/>
                <a:sym typeface="Arial"/>
              </a:rPr>
              <a:t>abrimos</a:t>
            </a:r>
            <a:r>
              <a:rPr lang="en-US" sz="2000" dirty="0">
                <a:solidFill>
                  <a:schemeClr val="dk1"/>
                </a:solidFill>
                <a:latin typeface="+mn-lt"/>
                <a:sym typeface="Arial"/>
              </a:rPr>
              <a:t> </a:t>
            </a:r>
            <a:r>
              <a:rPr lang="en-US" sz="2000" dirty="0" err="1">
                <a:solidFill>
                  <a:schemeClr val="dk1"/>
                </a:solidFill>
                <a:latin typeface="+mn-lt"/>
                <a:sym typeface="Arial"/>
              </a:rPr>
              <a:t>una</a:t>
            </a:r>
            <a:r>
              <a:rPr lang="en-US" sz="2000" dirty="0">
                <a:solidFill>
                  <a:schemeClr val="dk1"/>
                </a:solidFill>
                <a:latin typeface="+mn-lt"/>
                <a:sym typeface="Arial"/>
              </a:rPr>
              <a:t> </a:t>
            </a:r>
            <a:r>
              <a:rPr lang="en-US" sz="2000" dirty="0" err="1">
                <a:solidFill>
                  <a:schemeClr val="dk1"/>
                </a:solidFill>
                <a:latin typeface="+mn-lt"/>
                <a:sym typeface="Arial"/>
              </a:rPr>
              <a:t>ventana</a:t>
            </a:r>
            <a:r>
              <a:rPr lang="en-US" sz="2000" dirty="0">
                <a:solidFill>
                  <a:schemeClr val="dk1"/>
                </a:solidFill>
                <a:latin typeface="+mn-lt"/>
                <a:sym typeface="Arial"/>
              </a:rPr>
              <a:t> de </a:t>
            </a:r>
            <a:r>
              <a:rPr lang="en-US" sz="2000" dirty="0" err="1">
                <a:solidFill>
                  <a:schemeClr val="dk1"/>
                </a:solidFill>
                <a:latin typeface="+mn-lt"/>
                <a:sym typeface="Arial"/>
              </a:rPr>
              <a:t>comandos</a:t>
            </a:r>
            <a:endParaRPr sz="2000" dirty="0">
              <a:latin typeface="+mn-lt"/>
            </a:endParaRPr>
          </a:p>
          <a:p>
            <a:pPr marL="457200" marR="0" lvl="0" indent="-457200" algn="l" rtl="0">
              <a:spcBef>
                <a:spcPts val="0"/>
              </a:spcBef>
              <a:spcAft>
                <a:spcPts val="0"/>
              </a:spcAft>
              <a:buClr>
                <a:schemeClr val="dk1"/>
              </a:buClr>
              <a:buSzPts val="1800"/>
              <a:buFont typeface="Arial"/>
              <a:buAutoNum type="arabicPeriod"/>
            </a:pPr>
            <a:r>
              <a:rPr lang="en-US" sz="2000" dirty="0" err="1">
                <a:solidFill>
                  <a:schemeClr val="dk1"/>
                </a:solidFill>
                <a:latin typeface="+mn-lt"/>
                <a:sym typeface="Arial"/>
              </a:rPr>
              <a:t>Pulsamos</a:t>
            </a:r>
            <a:r>
              <a:rPr lang="en-US" sz="2000" dirty="0">
                <a:solidFill>
                  <a:schemeClr val="dk1"/>
                </a:solidFill>
                <a:latin typeface="+mn-lt"/>
                <a:sym typeface="Arial"/>
              </a:rPr>
              <a:t> “</a:t>
            </a:r>
            <a:r>
              <a:rPr lang="en-US" sz="2000" dirty="0" err="1">
                <a:solidFill>
                  <a:schemeClr val="dk1"/>
                </a:solidFill>
                <a:latin typeface="+mn-lt"/>
                <a:sym typeface="Arial"/>
              </a:rPr>
              <a:t>tecla</a:t>
            </a:r>
            <a:r>
              <a:rPr lang="en-US" sz="2000" dirty="0">
                <a:solidFill>
                  <a:schemeClr val="dk1"/>
                </a:solidFill>
                <a:latin typeface="+mn-lt"/>
                <a:sym typeface="Arial"/>
              </a:rPr>
              <a:t> </a:t>
            </a:r>
            <a:r>
              <a:rPr lang="en-US" sz="2000" dirty="0" err="1">
                <a:solidFill>
                  <a:schemeClr val="dk1"/>
                </a:solidFill>
                <a:latin typeface="+mn-lt"/>
                <a:sym typeface="Arial"/>
              </a:rPr>
              <a:t>Windows”+R</a:t>
            </a:r>
            <a:r>
              <a:rPr lang="en-US" sz="2000" dirty="0">
                <a:solidFill>
                  <a:schemeClr val="dk1"/>
                </a:solidFill>
                <a:latin typeface="+mn-lt"/>
                <a:sym typeface="Arial"/>
              </a:rPr>
              <a:t>, </a:t>
            </a:r>
            <a:r>
              <a:rPr lang="en-US" sz="2000" dirty="0" err="1">
                <a:solidFill>
                  <a:schemeClr val="dk1"/>
                </a:solidFill>
                <a:latin typeface="+mn-lt"/>
                <a:sym typeface="Arial"/>
              </a:rPr>
              <a:t>escribimos</a:t>
            </a:r>
            <a:r>
              <a:rPr lang="en-US" sz="2000" dirty="0">
                <a:solidFill>
                  <a:schemeClr val="dk1"/>
                </a:solidFill>
                <a:latin typeface="+mn-lt"/>
                <a:sym typeface="Arial"/>
              </a:rPr>
              <a:t> </a:t>
            </a:r>
            <a:r>
              <a:rPr lang="en-US" sz="2000" dirty="0" err="1">
                <a:solidFill>
                  <a:schemeClr val="dk1"/>
                </a:solidFill>
                <a:latin typeface="+mn-lt"/>
                <a:sym typeface="Arial"/>
              </a:rPr>
              <a:t>cmd</a:t>
            </a:r>
            <a:r>
              <a:rPr lang="en-US" sz="2000" dirty="0">
                <a:solidFill>
                  <a:schemeClr val="dk1"/>
                </a:solidFill>
                <a:latin typeface="+mn-lt"/>
                <a:sym typeface="Arial"/>
              </a:rPr>
              <a:t> y </a:t>
            </a:r>
            <a:r>
              <a:rPr lang="en-US" sz="2000" dirty="0" err="1">
                <a:solidFill>
                  <a:schemeClr val="dk1"/>
                </a:solidFill>
                <a:latin typeface="+mn-lt"/>
                <a:sym typeface="Arial"/>
              </a:rPr>
              <a:t>pulsamos</a:t>
            </a:r>
            <a:r>
              <a:rPr lang="en-US" sz="2000" dirty="0">
                <a:solidFill>
                  <a:schemeClr val="dk1"/>
                </a:solidFill>
                <a:latin typeface="+mn-lt"/>
                <a:sym typeface="Arial"/>
              </a:rPr>
              <a:t> enter</a:t>
            </a:r>
            <a:endParaRPr sz="2000" dirty="0">
              <a:solidFill>
                <a:schemeClr val="dk1"/>
              </a:solidFill>
              <a:latin typeface="+mn-lt"/>
              <a:sym typeface="Arial"/>
            </a:endParaRPr>
          </a:p>
          <a:p>
            <a:pPr marL="457200" marR="0" lvl="0" indent="-457200" algn="l" rtl="0">
              <a:spcBef>
                <a:spcPts val="0"/>
              </a:spcBef>
              <a:spcAft>
                <a:spcPts val="0"/>
              </a:spcAft>
              <a:buClr>
                <a:schemeClr val="dk1"/>
              </a:buClr>
              <a:buSzPts val="1800"/>
              <a:buFont typeface="Arial"/>
              <a:buAutoNum type="arabicPeriod"/>
            </a:pPr>
            <a:r>
              <a:rPr lang="en-US" sz="2000" dirty="0" err="1">
                <a:solidFill>
                  <a:schemeClr val="dk1"/>
                </a:solidFill>
                <a:latin typeface="+mn-lt"/>
                <a:sym typeface="Arial"/>
              </a:rPr>
              <a:t>Escribimos</a:t>
            </a:r>
            <a:r>
              <a:rPr lang="en-US" sz="2000" dirty="0">
                <a:solidFill>
                  <a:schemeClr val="dk1"/>
                </a:solidFill>
                <a:latin typeface="+mn-lt"/>
                <a:sym typeface="Arial"/>
              </a:rPr>
              <a:t>: java –</a:t>
            </a:r>
            <a:r>
              <a:rPr lang="en-US" sz="2000" dirty="0" err="1">
                <a:solidFill>
                  <a:schemeClr val="dk1"/>
                </a:solidFill>
                <a:latin typeface="+mn-lt"/>
                <a:sym typeface="Arial"/>
              </a:rPr>
              <a:t>versión</a:t>
            </a:r>
            <a:r>
              <a:rPr lang="en-US" sz="2000" dirty="0">
                <a:solidFill>
                  <a:schemeClr val="dk1"/>
                </a:solidFill>
                <a:latin typeface="+mn-lt"/>
                <a:sym typeface="Arial"/>
              </a:rPr>
              <a:t> (+ enter)</a:t>
            </a:r>
            <a:endParaRPr sz="2000" dirty="0">
              <a:latin typeface="+mn-lt"/>
            </a:endParaRPr>
          </a:p>
          <a:p>
            <a:pPr marL="457200" marR="0" lvl="0" indent="-457200" algn="l" rtl="0">
              <a:spcBef>
                <a:spcPts val="0"/>
              </a:spcBef>
              <a:spcAft>
                <a:spcPts val="0"/>
              </a:spcAft>
              <a:buClr>
                <a:schemeClr val="dk1"/>
              </a:buClr>
              <a:buSzPts val="1800"/>
              <a:buFont typeface="Arial"/>
              <a:buAutoNum type="arabicPeriod"/>
            </a:pPr>
            <a:r>
              <a:rPr lang="en-US" sz="2000" dirty="0" err="1">
                <a:solidFill>
                  <a:schemeClr val="dk1"/>
                </a:solidFill>
                <a:latin typeface="+mn-lt"/>
                <a:sym typeface="Arial"/>
              </a:rPr>
              <a:t>Configuramos</a:t>
            </a:r>
            <a:r>
              <a:rPr lang="en-US" sz="2000" dirty="0">
                <a:solidFill>
                  <a:schemeClr val="dk1"/>
                </a:solidFill>
                <a:latin typeface="+mn-lt"/>
                <a:sym typeface="Arial"/>
              </a:rPr>
              <a:t> la variable de </a:t>
            </a:r>
            <a:r>
              <a:rPr lang="en-US" sz="2000" dirty="0" err="1">
                <a:solidFill>
                  <a:schemeClr val="dk1"/>
                </a:solidFill>
                <a:latin typeface="+mn-lt"/>
                <a:sym typeface="Arial"/>
              </a:rPr>
              <a:t>entorno</a:t>
            </a:r>
            <a:r>
              <a:rPr lang="en-US" sz="2000" dirty="0">
                <a:solidFill>
                  <a:schemeClr val="dk1"/>
                </a:solidFill>
                <a:latin typeface="+mn-lt"/>
                <a:sym typeface="Arial"/>
              </a:rPr>
              <a:t>, </a:t>
            </a:r>
            <a:r>
              <a:rPr lang="en-US" sz="2000" dirty="0" err="1">
                <a:solidFill>
                  <a:schemeClr val="dk1"/>
                </a:solidFill>
                <a:latin typeface="+mn-lt"/>
                <a:sym typeface="Arial"/>
              </a:rPr>
              <a:t>añadiéndole</a:t>
            </a:r>
            <a:r>
              <a:rPr lang="en-US" sz="2000" dirty="0">
                <a:solidFill>
                  <a:schemeClr val="dk1"/>
                </a:solidFill>
                <a:latin typeface="+mn-lt"/>
                <a:sym typeface="Arial"/>
              </a:rPr>
              <a:t> </a:t>
            </a:r>
            <a:r>
              <a:rPr lang="en-US" sz="2000" dirty="0">
                <a:solidFill>
                  <a:srgbClr val="41423D"/>
                </a:solidFill>
                <a:latin typeface="+mn-lt"/>
                <a:ea typeface="Monda"/>
                <a:cs typeface="Monda"/>
                <a:sym typeface="Monda"/>
              </a:rPr>
              <a:t>la </a:t>
            </a:r>
            <a:r>
              <a:rPr lang="en-US" sz="2000" dirty="0" err="1">
                <a:solidFill>
                  <a:srgbClr val="41423D"/>
                </a:solidFill>
                <a:latin typeface="+mn-lt"/>
                <a:ea typeface="Monda"/>
                <a:cs typeface="Monda"/>
                <a:sym typeface="Monda"/>
              </a:rPr>
              <a:t>ruta</a:t>
            </a:r>
            <a:r>
              <a:rPr lang="en-US" sz="2000" dirty="0">
                <a:solidFill>
                  <a:srgbClr val="41423D"/>
                </a:solidFill>
                <a:latin typeface="+mn-lt"/>
                <a:ea typeface="Monda"/>
                <a:cs typeface="Monda"/>
                <a:sym typeface="Monda"/>
              </a:rPr>
              <a:t> </a:t>
            </a:r>
            <a:r>
              <a:rPr lang="en-US" sz="2000" dirty="0" err="1">
                <a:solidFill>
                  <a:srgbClr val="41423D"/>
                </a:solidFill>
                <a:latin typeface="+mn-lt"/>
                <a:ea typeface="Monda"/>
                <a:cs typeface="Monda"/>
                <a:sym typeface="Monda"/>
              </a:rPr>
              <a:t>en</a:t>
            </a:r>
            <a:r>
              <a:rPr lang="en-US" sz="2000" dirty="0">
                <a:solidFill>
                  <a:srgbClr val="41423D"/>
                </a:solidFill>
                <a:latin typeface="+mn-lt"/>
                <a:ea typeface="Monda"/>
                <a:cs typeface="Monda"/>
                <a:sym typeface="Monda"/>
              </a:rPr>
              <a:t> que se </a:t>
            </a:r>
            <a:r>
              <a:rPr lang="en-US" sz="2000" dirty="0" err="1">
                <a:solidFill>
                  <a:srgbClr val="41423D"/>
                </a:solidFill>
                <a:latin typeface="+mn-lt"/>
                <a:ea typeface="Monda"/>
                <a:cs typeface="Monda"/>
                <a:sym typeface="Monda"/>
              </a:rPr>
              <a:t>haya</a:t>
            </a:r>
            <a:r>
              <a:rPr lang="en-US" sz="2000" dirty="0">
                <a:solidFill>
                  <a:srgbClr val="41423D"/>
                </a:solidFill>
                <a:latin typeface="+mn-lt"/>
                <a:ea typeface="Monda"/>
                <a:cs typeface="Monda"/>
                <a:sym typeface="Monda"/>
              </a:rPr>
              <a:t> </a:t>
            </a:r>
            <a:r>
              <a:rPr lang="en-US" sz="2000" dirty="0" err="1">
                <a:solidFill>
                  <a:srgbClr val="41423D"/>
                </a:solidFill>
                <a:latin typeface="+mn-lt"/>
                <a:ea typeface="Monda"/>
                <a:cs typeface="Monda"/>
                <a:sym typeface="Monda"/>
              </a:rPr>
              <a:t>instalado</a:t>
            </a:r>
            <a:r>
              <a:rPr lang="en-US" sz="2000" dirty="0">
                <a:solidFill>
                  <a:srgbClr val="41423D"/>
                </a:solidFill>
                <a:latin typeface="+mn-lt"/>
                <a:ea typeface="Monda"/>
                <a:cs typeface="Monda"/>
                <a:sym typeface="Monda"/>
              </a:rPr>
              <a:t> Java</a:t>
            </a:r>
            <a:endParaRPr sz="2000" dirty="0">
              <a:latin typeface="+mn-lt"/>
            </a:endParaRPr>
          </a:p>
          <a:p>
            <a:pPr marL="457200" marR="0" lvl="0" indent="-457200" algn="l" rtl="0">
              <a:spcBef>
                <a:spcPts val="0"/>
              </a:spcBef>
              <a:spcAft>
                <a:spcPts val="0"/>
              </a:spcAft>
              <a:buClr>
                <a:srgbClr val="41423D"/>
              </a:buClr>
              <a:buSzPts val="1800"/>
              <a:buFont typeface="Arial"/>
              <a:buAutoNum type="arabicPeriod"/>
            </a:pPr>
            <a:r>
              <a:rPr lang="en-US" sz="2000" dirty="0" err="1">
                <a:solidFill>
                  <a:srgbClr val="41423D"/>
                </a:solidFill>
                <a:latin typeface="+mn-lt"/>
                <a:ea typeface="Monda"/>
                <a:cs typeface="Monda"/>
                <a:sym typeface="Monda"/>
              </a:rPr>
              <a:t>Comprobamos</a:t>
            </a:r>
            <a:r>
              <a:rPr lang="en-US" sz="2000" dirty="0">
                <a:solidFill>
                  <a:srgbClr val="41423D"/>
                </a:solidFill>
                <a:latin typeface="+mn-lt"/>
                <a:ea typeface="Monda"/>
                <a:cs typeface="Monda"/>
                <a:sym typeface="Monda"/>
              </a:rPr>
              <a:t> la </a:t>
            </a:r>
            <a:r>
              <a:rPr lang="en-US" sz="2000" dirty="0" err="1">
                <a:solidFill>
                  <a:srgbClr val="41423D"/>
                </a:solidFill>
                <a:latin typeface="+mn-lt"/>
                <a:ea typeface="Monda"/>
                <a:cs typeface="Monda"/>
                <a:sym typeface="Monda"/>
              </a:rPr>
              <a:t>configuración</a:t>
            </a:r>
            <a:r>
              <a:rPr lang="en-US" sz="2000" dirty="0">
                <a:solidFill>
                  <a:srgbClr val="41423D"/>
                </a:solidFill>
                <a:latin typeface="+mn-lt"/>
                <a:ea typeface="Monda"/>
                <a:cs typeface="Monda"/>
                <a:sym typeface="Monda"/>
              </a:rPr>
              <a:t> de la variable</a:t>
            </a:r>
            <a:endParaRPr sz="2000" dirty="0">
              <a:solidFill>
                <a:schemeClr val="dk1"/>
              </a:solidFill>
              <a:latin typeface="+mn-lt"/>
              <a:ea typeface="Monda"/>
              <a:cs typeface="Monda"/>
              <a:sym typeface="Monda"/>
            </a:endParaRPr>
          </a:p>
          <a:p>
            <a:pPr marL="457200" marR="0" lvl="0" indent="-34290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914352" marR="0" lvl="1" indent="-342900" algn="l" rtl="0">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914352" marR="0" lvl="1" indent="-342900" algn="l" rtl="0">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914352" marR="0" lvl="1" indent="-304800" algn="l" rtl="0">
              <a:spcBef>
                <a:spcPts val="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a:p>
            <a:pPr marL="457152" marR="0" lvl="1" indent="0" algn="l" rtl="0">
              <a:spcBef>
                <a:spcPts val="0"/>
              </a:spcBef>
              <a:spcAft>
                <a:spcPts val="0"/>
              </a:spcAft>
              <a:buNone/>
            </a:pPr>
            <a:endParaRPr sz="2400" b="0" i="0" u="none" strike="noStrike" cap="none" dirty="0">
              <a:solidFill>
                <a:schemeClr val="dk1"/>
              </a:solidFill>
              <a:latin typeface="Arial"/>
              <a:ea typeface="Arial"/>
              <a:cs typeface="Arial"/>
              <a:sym typeface="Arial"/>
            </a:endParaRPr>
          </a:p>
        </p:txBody>
      </p:sp>
      <p:sp>
        <p:nvSpPr>
          <p:cNvPr id="507" name="Shape 507"/>
          <p:cNvSpPr txBox="1"/>
          <p:nvPr/>
        </p:nvSpPr>
        <p:spPr>
          <a:xfrm>
            <a:off x="537773" y="56246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sz="2000"/>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¿Cómo puedo verificar que mi instalación quedó bien hecha?</a:t>
            </a:r>
            <a:endParaRPr sz="2000">
              <a:solidFill>
                <a:schemeClr val="dk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Shape 1575"/>
          <p:cNvSpPr txBox="1">
            <a:spLocks noGrp="1"/>
          </p:cNvSpPr>
          <p:nvPr>
            <p:ph type="body" idx="1"/>
          </p:nvPr>
        </p:nvSpPr>
        <p:spPr>
          <a:xfrm>
            <a:off x="483821" y="1239838"/>
            <a:ext cx="8110827" cy="5706674"/>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La expresión Lambda es una característica nueva e importante de Java SE 8 +. </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Proporciona una forma clara y concisa de representar una interfaz de método utilizando una expresión, reemplazando a las antiguas clases internas anónimas. </a:t>
            </a:r>
            <a:endParaRPr/>
          </a:p>
          <a:p>
            <a:pPr marL="285750" marR="0" lvl="0" indent="-17145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17145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Es muy útil para las colecciones: Ayuda a iterar, filtrar y extraer datos de una colección.</a:t>
            </a:r>
            <a:endParaRPr sz="1800" b="0" i="0" u="none" strike="noStrike" cap="none">
              <a:solidFill>
                <a:schemeClr val="dk1"/>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Interfaz funcional</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Las expresiones Lambda implementan una interfaz funcional. </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Una interfaz que tiene sólo un método abstracto se denomina interfaz funcional. </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Java proporciona la anotación @FunctionalInterface, que se utiliza para declarar dicha interfaz funcional.</a:t>
            </a:r>
            <a:endParaRPr/>
          </a:p>
        </p:txBody>
      </p:sp>
      <p:sp>
        <p:nvSpPr>
          <p:cNvPr id="1576" name="Shape 1576"/>
          <p:cNvSpPr txBox="1">
            <a:spLocks noGrp="1"/>
          </p:cNvSpPr>
          <p:nvPr>
            <p:ph type="title" idx="4294967295"/>
          </p:nvPr>
        </p:nvSpPr>
        <p:spPr>
          <a:xfrm>
            <a:off x="483821" y="374073"/>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Expresiones Lambda</a:t>
            </a:r>
            <a:endParaRPr sz="3000" b="1" i="0" u="none" strike="noStrike" cap="none">
              <a:solidFill>
                <a:schemeClr val="dk1"/>
              </a:solidFill>
              <a:latin typeface="Arial"/>
              <a:ea typeface="Arial"/>
              <a:cs typeface="Arial"/>
              <a:sym typeface="Arial"/>
            </a:endParaRPr>
          </a:p>
        </p:txBody>
      </p:sp>
      <p:sp>
        <p:nvSpPr>
          <p:cNvPr id="1577" name="Shape 1577"/>
          <p:cNvSpPr/>
          <p:nvPr/>
        </p:nvSpPr>
        <p:spPr>
          <a:xfrm>
            <a:off x="3087467" y="2738025"/>
            <a:ext cx="2793708" cy="369247"/>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rgbClr val="000000"/>
                </a:solidFill>
                <a:latin typeface="Monda"/>
                <a:ea typeface="Monda"/>
                <a:cs typeface="Monda"/>
                <a:sym typeface="Monda"/>
              </a:rPr>
              <a:t>(argument-list) -&gt; {body}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Shape 1582"/>
          <p:cNvSpPr txBox="1">
            <a:spLocks noGrp="1"/>
          </p:cNvSpPr>
          <p:nvPr>
            <p:ph type="body" idx="1"/>
          </p:nvPr>
        </p:nvSpPr>
        <p:spPr>
          <a:xfrm>
            <a:off x="840375" y="1468438"/>
            <a:ext cx="7877598" cy="56547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400" b="0" i="0" u="none" strike="noStrike" cap="none" dirty="0">
                <a:solidFill>
                  <a:schemeClr val="dk1"/>
                </a:solidFill>
                <a:latin typeface="+mn-lt"/>
                <a:sym typeface="Arial Narrow"/>
              </a:rPr>
              <a:t>La </a:t>
            </a:r>
            <a:r>
              <a:rPr lang="en-US" sz="2400" b="0" i="0" u="none" strike="noStrike" cap="none" dirty="0" err="1">
                <a:solidFill>
                  <a:schemeClr val="dk1"/>
                </a:solidFill>
                <a:latin typeface="+mn-lt"/>
                <a:sym typeface="Arial Narrow"/>
              </a:rPr>
              <a:t>manera</a:t>
            </a:r>
            <a:r>
              <a:rPr lang="en-US" sz="2400" b="0" i="0" u="none" strike="noStrike" cap="none" dirty="0">
                <a:solidFill>
                  <a:schemeClr val="dk1"/>
                </a:solidFill>
                <a:latin typeface="+mn-lt"/>
                <a:sym typeface="Arial Narrow"/>
              </a:rPr>
              <a:t> de </a:t>
            </a:r>
            <a:r>
              <a:rPr lang="en-US" sz="2400" b="0" i="0" u="none" strike="noStrike" cap="none" dirty="0" err="1">
                <a:solidFill>
                  <a:schemeClr val="dk1"/>
                </a:solidFill>
                <a:latin typeface="+mn-lt"/>
                <a:sym typeface="Arial Narrow"/>
              </a:rPr>
              <a:t>declara</a:t>
            </a:r>
            <a:r>
              <a:rPr lang="en-US" sz="2400" b="0" i="0" u="none" strike="noStrike" cap="none" dirty="0">
                <a:solidFill>
                  <a:schemeClr val="dk1"/>
                </a:solidFill>
                <a:latin typeface="+mn-lt"/>
                <a:sym typeface="Arial Narrow"/>
              </a:rPr>
              <a:t> </a:t>
            </a:r>
            <a:r>
              <a:rPr lang="en-US" sz="2400" b="0" i="0" u="none" strike="noStrike" cap="none" dirty="0" err="1">
                <a:solidFill>
                  <a:schemeClr val="dk1"/>
                </a:solidFill>
                <a:latin typeface="+mn-lt"/>
                <a:sym typeface="Arial Narrow"/>
              </a:rPr>
              <a:t>una</a:t>
            </a:r>
            <a:r>
              <a:rPr lang="en-US" sz="2400" b="0" i="0" u="none" strike="noStrike" cap="none" dirty="0">
                <a:solidFill>
                  <a:schemeClr val="dk1"/>
                </a:solidFill>
                <a:latin typeface="+mn-lt"/>
                <a:sym typeface="Arial Narrow"/>
              </a:rPr>
              <a:t> </a:t>
            </a:r>
            <a:r>
              <a:rPr lang="en-US" sz="2400" b="0" i="0" u="none" strike="noStrike" cap="none" dirty="0" err="1">
                <a:solidFill>
                  <a:schemeClr val="dk1"/>
                </a:solidFill>
                <a:latin typeface="+mn-lt"/>
                <a:sym typeface="Arial Narrow"/>
              </a:rPr>
              <a:t>expresión</a:t>
            </a:r>
            <a:r>
              <a:rPr lang="en-US" sz="2400" b="0" i="0" u="none" strike="noStrike" cap="none" dirty="0">
                <a:solidFill>
                  <a:schemeClr val="dk1"/>
                </a:solidFill>
                <a:latin typeface="+mn-lt"/>
                <a:sym typeface="Arial Narrow"/>
              </a:rPr>
              <a:t> lambda </a:t>
            </a:r>
            <a:r>
              <a:rPr lang="en-US" sz="2400" b="0" i="0" u="none" strike="noStrike" cap="none" dirty="0" err="1">
                <a:solidFill>
                  <a:schemeClr val="dk1"/>
                </a:solidFill>
                <a:latin typeface="+mn-lt"/>
                <a:sym typeface="Arial Narrow"/>
              </a:rPr>
              <a:t>es</a:t>
            </a:r>
            <a:r>
              <a:rPr lang="en-US" sz="2400" b="0" i="0" u="none" strike="noStrike" cap="none" dirty="0">
                <a:solidFill>
                  <a:schemeClr val="dk1"/>
                </a:solidFill>
                <a:latin typeface="+mn-lt"/>
                <a:sym typeface="Arial Narrow"/>
              </a:rPr>
              <a:t> </a:t>
            </a:r>
            <a:r>
              <a:rPr lang="en-US" sz="2400" b="0" i="0" u="none" strike="noStrike" cap="none" dirty="0" err="1">
                <a:solidFill>
                  <a:schemeClr val="dk1"/>
                </a:solidFill>
                <a:latin typeface="+mn-lt"/>
                <a:sym typeface="Arial Narrow"/>
              </a:rPr>
              <a:t>mediante</a:t>
            </a:r>
            <a:r>
              <a:rPr lang="en-US" sz="2400" b="0" i="0" u="none" strike="noStrike" cap="none" dirty="0">
                <a:solidFill>
                  <a:schemeClr val="dk1"/>
                </a:solidFill>
                <a:latin typeface="+mn-lt"/>
                <a:sym typeface="Arial Narrow"/>
              </a:rPr>
              <a:t> la </a:t>
            </a:r>
            <a:r>
              <a:rPr lang="en-US" sz="2400" b="0" i="0" u="none" strike="noStrike" cap="none" dirty="0" err="1">
                <a:solidFill>
                  <a:schemeClr val="dk1"/>
                </a:solidFill>
                <a:latin typeface="+mn-lt"/>
                <a:sym typeface="Arial Narrow"/>
              </a:rPr>
              <a:t>sintaxis</a:t>
            </a:r>
            <a:endParaRPr sz="1050" b="0" dirty="0">
              <a:latin typeface="+mn-lt"/>
            </a:endParaRPr>
          </a:p>
          <a:p>
            <a:pPr marL="0" marR="0" lvl="0" indent="0" algn="l" rtl="0">
              <a:lnSpc>
                <a:spcPct val="100000"/>
              </a:lnSpc>
              <a:spcBef>
                <a:spcPts val="600"/>
              </a:spcBef>
              <a:spcAft>
                <a:spcPts val="0"/>
              </a:spcAft>
              <a:buClr>
                <a:schemeClr val="dk1"/>
              </a:buClr>
              <a:buSzPts val="2000"/>
              <a:buFont typeface="Arial"/>
              <a:buNone/>
            </a:pPr>
            <a:endParaRPr sz="2400" b="0" i="0" u="none" strike="noStrike" cap="none" dirty="0">
              <a:solidFill>
                <a:schemeClr val="dk1"/>
              </a:solidFill>
              <a:latin typeface="+mn-lt"/>
              <a:sym typeface="Arial Narrow"/>
            </a:endParaRPr>
          </a:p>
          <a:p>
            <a:pPr marL="0" marR="0" lvl="0" indent="0" algn="l" rtl="0">
              <a:lnSpc>
                <a:spcPct val="100000"/>
              </a:lnSpc>
              <a:spcBef>
                <a:spcPts val="600"/>
              </a:spcBef>
              <a:spcAft>
                <a:spcPts val="0"/>
              </a:spcAft>
              <a:buClr>
                <a:schemeClr val="dk1"/>
              </a:buClr>
              <a:buSzPts val="2000"/>
              <a:buFont typeface="Arial"/>
              <a:buNone/>
            </a:pPr>
            <a:endParaRPr sz="2400" b="0" i="0" u="none" strike="noStrike" cap="none" dirty="0">
              <a:solidFill>
                <a:schemeClr val="dk1"/>
              </a:solidFill>
              <a:latin typeface="+mn-lt"/>
              <a:sym typeface="Arial Narrow"/>
            </a:endParaRPr>
          </a:p>
          <a:p>
            <a:pPr marL="192024" marR="0" lvl="1" indent="-192024" algn="l" rtl="0">
              <a:lnSpc>
                <a:spcPct val="100000"/>
              </a:lnSpc>
              <a:spcBef>
                <a:spcPts val="0"/>
              </a:spcBef>
              <a:spcAft>
                <a:spcPts val="0"/>
              </a:spcAft>
              <a:buClr>
                <a:schemeClr val="dk1"/>
              </a:buClr>
              <a:buSzPts val="2000"/>
              <a:buFont typeface="Arial"/>
              <a:buChar char="▪"/>
            </a:pPr>
            <a:r>
              <a:rPr lang="en-US" sz="2000" i="0" u="none" strike="noStrike" cap="none" dirty="0">
                <a:solidFill>
                  <a:schemeClr val="dk1"/>
                </a:solidFill>
                <a:latin typeface="+mn-lt"/>
                <a:sym typeface="Arial"/>
              </a:rPr>
              <a:t>Argument-list: </a:t>
            </a:r>
            <a:r>
              <a:rPr lang="en-US" sz="2000" i="0" u="none" strike="noStrike" cap="none" dirty="0" err="1">
                <a:solidFill>
                  <a:schemeClr val="dk1"/>
                </a:solidFill>
                <a:latin typeface="+mn-lt"/>
                <a:sym typeface="Arial"/>
              </a:rPr>
              <a:t>Puede</a:t>
            </a:r>
            <a:r>
              <a:rPr lang="en-US" sz="2000" i="0" u="none" strike="noStrike" cap="none" dirty="0">
                <a:solidFill>
                  <a:schemeClr val="dk1"/>
                </a:solidFill>
                <a:latin typeface="+mn-lt"/>
                <a:sym typeface="Arial"/>
              </a:rPr>
              <a:t> </a:t>
            </a:r>
            <a:r>
              <a:rPr lang="en-US" sz="2000" i="0" u="none" strike="noStrike" cap="none" dirty="0" err="1">
                <a:solidFill>
                  <a:schemeClr val="dk1"/>
                </a:solidFill>
                <a:latin typeface="+mn-lt"/>
                <a:sym typeface="Arial"/>
              </a:rPr>
              <a:t>estar</a:t>
            </a:r>
            <a:r>
              <a:rPr lang="en-US" sz="2000" i="0" u="none" strike="noStrike" cap="none" dirty="0">
                <a:solidFill>
                  <a:schemeClr val="dk1"/>
                </a:solidFill>
                <a:latin typeface="+mn-lt"/>
                <a:sym typeface="Arial"/>
              </a:rPr>
              <a:t> </a:t>
            </a:r>
            <a:r>
              <a:rPr lang="en-US" sz="2000" i="0" u="none" strike="noStrike" cap="none" dirty="0" err="1">
                <a:solidFill>
                  <a:schemeClr val="dk1"/>
                </a:solidFill>
                <a:latin typeface="+mn-lt"/>
                <a:sym typeface="Arial"/>
              </a:rPr>
              <a:t>vacío</a:t>
            </a:r>
            <a:r>
              <a:rPr lang="en-US" sz="2000" i="0" u="none" strike="noStrike" cap="none" dirty="0">
                <a:solidFill>
                  <a:schemeClr val="dk1"/>
                </a:solidFill>
                <a:latin typeface="+mn-lt"/>
                <a:sym typeface="Arial"/>
              </a:rPr>
              <a:t>.</a:t>
            </a:r>
            <a:endParaRPr sz="2000" dirty="0">
              <a:latin typeface="+mn-lt"/>
            </a:endParaRPr>
          </a:p>
          <a:p>
            <a:pPr marL="192024" marR="0" lvl="1" indent="-192024" algn="l" rtl="0">
              <a:lnSpc>
                <a:spcPct val="100000"/>
              </a:lnSpc>
              <a:spcBef>
                <a:spcPts val="0"/>
              </a:spcBef>
              <a:spcAft>
                <a:spcPts val="0"/>
              </a:spcAft>
              <a:buClr>
                <a:schemeClr val="dk1"/>
              </a:buClr>
              <a:buSzPts val="2000"/>
              <a:buFont typeface="Arial"/>
              <a:buChar char="▪"/>
            </a:pPr>
            <a:r>
              <a:rPr lang="en-US" sz="2000" i="0" u="none" strike="noStrike" cap="none" dirty="0">
                <a:solidFill>
                  <a:schemeClr val="dk1"/>
                </a:solidFill>
                <a:latin typeface="+mn-lt"/>
                <a:sym typeface="Arial"/>
              </a:rPr>
              <a:t>Arrow-token “-&gt;”: Se </a:t>
            </a:r>
            <a:r>
              <a:rPr lang="en-US" sz="2000" i="0" u="none" strike="noStrike" cap="none" dirty="0" err="1">
                <a:solidFill>
                  <a:schemeClr val="dk1"/>
                </a:solidFill>
                <a:latin typeface="+mn-lt"/>
                <a:sym typeface="Arial"/>
              </a:rPr>
              <a:t>utiliza</a:t>
            </a:r>
            <a:r>
              <a:rPr lang="en-US" sz="2000" i="0" u="none" strike="noStrike" cap="none" dirty="0">
                <a:solidFill>
                  <a:schemeClr val="dk1"/>
                </a:solidFill>
                <a:latin typeface="+mn-lt"/>
                <a:sym typeface="Arial"/>
              </a:rPr>
              <a:t> para </a:t>
            </a:r>
            <a:r>
              <a:rPr lang="en-US" sz="2000" i="0" u="none" strike="noStrike" cap="none" dirty="0" err="1">
                <a:solidFill>
                  <a:schemeClr val="dk1"/>
                </a:solidFill>
                <a:latin typeface="+mn-lt"/>
                <a:sym typeface="Arial"/>
              </a:rPr>
              <a:t>vincular</a:t>
            </a:r>
            <a:r>
              <a:rPr lang="en-US" sz="2000" i="0" u="none" strike="noStrike" cap="none" dirty="0">
                <a:solidFill>
                  <a:schemeClr val="dk1"/>
                </a:solidFill>
                <a:latin typeface="+mn-lt"/>
                <a:sym typeface="Arial"/>
              </a:rPr>
              <a:t> la </a:t>
            </a:r>
            <a:r>
              <a:rPr lang="en-US" sz="2000" i="0" u="none" strike="noStrike" cap="none" dirty="0" err="1">
                <a:solidFill>
                  <a:schemeClr val="dk1"/>
                </a:solidFill>
                <a:latin typeface="+mn-lt"/>
                <a:sym typeface="Arial"/>
              </a:rPr>
              <a:t>lista</a:t>
            </a:r>
            <a:r>
              <a:rPr lang="en-US" sz="2000" i="0" u="none" strike="noStrike" cap="none" dirty="0">
                <a:solidFill>
                  <a:schemeClr val="dk1"/>
                </a:solidFill>
                <a:latin typeface="+mn-lt"/>
                <a:sym typeface="Arial"/>
              </a:rPr>
              <a:t> de </a:t>
            </a:r>
            <a:r>
              <a:rPr lang="en-US" sz="2000" i="0" u="none" strike="noStrike" cap="none" dirty="0" err="1">
                <a:solidFill>
                  <a:schemeClr val="dk1"/>
                </a:solidFill>
                <a:latin typeface="+mn-lt"/>
                <a:sym typeface="Arial"/>
              </a:rPr>
              <a:t>argumentos</a:t>
            </a:r>
            <a:r>
              <a:rPr lang="en-US" sz="2000" i="0" u="none" strike="noStrike" cap="none" dirty="0">
                <a:solidFill>
                  <a:schemeClr val="dk1"/>
                </a:solidFill>
                <a:latin typeface="+mn-lt"/>
                <a:sym typeface="Arial"/>
              </a:rPr>
              <a:t> y el </a:t>
            </a:r>
            <a:r>
              <a:rPr lang="en-US" sz="2000" i="0" u="none" strike="noStrike" cap="none" dirty="0" err="1">
                <a:solidFill>
                  <a:schemeClr val="dk1"/>
                </a:solidFill>
                <a:latin typeface="+mn-lt"/>
                <a:sym typeface="Arial"/>
              </a:rPr>
              <a:t>cuerpo</a:t>
            </a:r>
            <a:r>
              <a:rPr lang="en-US" sz="2000" i="0" u="none" strike="noStrike" cap="none" dirty="0">
                <a:solidFill>
                  <a:schemeClr val="dk1"/>
                </a:solidFill>
                <a:latin typeface="+mn-lt"/>
                <a:sym typeface="Arial"/>
              </a:rPr>
              <a:t> de </a:t>
            </a:r>
            <a:r>
              <a:rPr lang="en-US" sz="2000" i="0" u="none" strike="noStrike" cap="none" dirty="0" err="1">
                <a:solidFill>
                  <a:schemeClr val="dk1"/>
                </a:solidFill>
                <a:latin typeface="+mn-lt"/>
                <a:sym typeface="Arial"/>
              </a:rPr>
              <a:t>expresión</a:t>
            </a:r>
            <a:r>
              <a:rPr lang="en-US" sz="2000" i="0" u="none" strike="noStrike" cap="none" dirty="0">
                <a:solidFill>
                  <a:schemeClr val="dk1"/>
                </a:solidFill>
                <a:latin typeface="+mn-lt"/>
                <a:sym typeface="Arial"/>
              </a:rPr>
              <a:t>.</a:t>
            </a:r>
            <a:endParaRPr sz="2000" dirty="0">
              <a:latin typeface="+mn-lt"/>
            </a:endParaRPr>
          </a:p>
          <a:p>
            <a:pPr marL="192024" marR="0" lvl="1" indent="-192024" algn="l" rtl="0">
              <a:lnSpc>
                <a:spcPct val="100000"/>
              </a:lnSpc>
              <a:spcBef>
                <a:spcPts val="0"/>
              </a:spcBef>
              <a:spcAft>
                <a:spcPts val="0"/>
              </a:spcAft>
              <a:buClr>
                <a:schemeClr val="dk1"/>
              </a:buClr>
              <a:buSzPts val="2000"/>
              <a:buFont typeface="Arial"/>
              <a:buChar char="▪"/>
            </a:pPr>
            <a:r>
              <a:rPr lang="en-US" sz="2000" i="0" u="none" strike="noStrike" cap="none" dirty="0" err="1">
                <a:solidFill>
                  <a:schemeClr val="dk1"/>
                </a:solidFill>
                <a:latin typeface="+mn-lt"/>
                <a:sym typeface="Arial"/>
              </a:rPr>
              <a:t>Cuerpo</a:t>
            </a:r>
            <a:r>
              <a:rPr lang="en-US" sz="2000" i="0" u="none" strike="noStrike" cap="none" dirty="0">
                <a:solidFill>
                  <a:schemeClr val="dk1"/>
                </a:solidFill>
                <a:latin typeface="+mn-lt"/>
                <a:sym typeface="Arial"/>
              </a:rPr>
              <a:t>: </a:t>
            </a:r>
            <a:r>
              <a:rPr lang="en-US" sz="2000" i="0" u="none" strike="noStrike" cap="none" dirty="0" err="1">
                <a:solidFill>
                  <a:schemeClr val="dk1"/>
                </a:solidFill>
                <a:latin typeface="+mn-lt"/>
                <a:sym typeface="Arial"/>
              </a:rPr>
              <a:t>Contiene</a:t>
            </a:r>
            <a:r>
              <a:rPr lang="en-US" sz="2000" i="0" u="none" strike="noStrike" cap="none" dirty="0">
                <a:solidFill>
                  <a:schemeClr val="dk1"/>
                </a:solidFill>
                <a:latin typeface="+mn-lt"/>
                <a:sym typeface="Arial"/>
              </a:rPr>
              <a:t> </a:t>
            </a:r>
            <a:r>
              <a:rPr lang="en-US" sz="2000" i="0" u="none" strike="noStrike" cap="none" dirty="0" err="1">
                <a:solidFill>
                  <a:schemeClr val="dk1"/>
                </a:solidFill>
                <a:latin typeface="+mn-lt"/>
                <a:sym typeface="Arial"/>
              </a:rPr>
              <a:t>expresiones</a:t>
            </a:r>
            <a:r>
              <a:rPr lang="en-US" sz="2000" i="0" u="none" strike="noStrike" cap="none" dirty="0">
                <a:solidFill>
                  <a:schemeClr val="dk1"/>
                </a:solidFill>
                <a:latin typeface="+mn-lt"/>
                <a:sym typeface="Arial"/>
              </a:rPr>
              <a:t> y </a:t>
            </a:r>
            <a:r>
              <a:rPr lang="en-US" sz="2000" i="0" u="none" strike="noStrike" cap="none" dirty="0" err="1">
                <a:solidFill>
                  <a:schemeClr val="dk1"/>
                </a:solidFill>
                <a:latin typeface="+mn-lt"/>
                <a:sym typeface="Arial"/>
              </a:rPr>
              <a:t>declaraciones</a:t>
            </a:r>
            <a:r>
              <a:rPr lang="en-US" sz="2000" i="0" u="none" strike="noStrike" cap="none" dirty="0">
                <a:solidFill>
                  <a:schemeClr val="dk1"/>
                </a:solidFill>
                <a:latin typeface="+mn-lt"/>
                <a:sym typeface="Arial"/>
              </a:rPr>
              <a:t>.</a:t>
            </a:r>
            <a:endParaRPr sz="2000" i="0" u="none" strike="noStrike" cap="none" dirty="0">
              <a:solidFill>
                <a:schemeClr val="dk1"/>
              </a:solidFill>
              <a:latin typeface="+mn-lt"/>
              <a:sym typeface="Arial"/>
            </a:endParaRPr>
          </a:p>
        </p:txBody>
      </p:sp>
      <p:sp>
        <p:nvSpPr>
          <p:cNvPr id="1583" name="Shape 1583"/>
          <p:cNvSpPr txBox="1">
            <a:spLocks noGrp="1"/>
          </p:cNvSpPr>
          <p:nvPr>
            <p:ph type="title" idx="4294967295"/>
          </p:nvPr>
        </p:nvSpPr>
        <p:spPr>
          <a:xfrm>
            <a:off x="457200" y="59228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Expresiones Lambda: Sint</a:t>
            </a:r>
            <a:r>
              <a:rPr lang="en-US"/>
              <a:t>á</a:t>
            </a:r>
            <a:r>
              <a:rPr lang="en-US" sz="3000" b="1" i="0" u="none" strike="noStrike" cap="none">
                <a:solidFill>
                  <a:schemeClr val="dk1"/>
                </a:solidFill>
                <a:latin typeface="Arial"/>
                <a:ea typeface="Arial"/>
                <a:cs typeface="Arial"/>
                <a:sym typeface="Arial"/>
              </a:rPr>
              <a:t>xis</a:t>
            </a:r>
            <a:endParaRPr sz="3000" b="1" i="0" u="none" strike="noStrike" cap="none">
              <a:solidFill>
                <a:schemeClr val="dk1"/>
              </a:solidFill>
              <a:latin typeface="Arial"/>
              <a:ea typeface="Arial"/>
              <a:cs typeface="Arial"/>
              <a:sym typeface="Arial"/>
            </a:endParaRPr>
          </a:p>
        </p:txBody>
      </p:sp>
      <p:sp>
        <p:nvSpPr>
          <p:cNvPr id="1584" name="Shape 1584"/>
          <p:cNvSpPr/>
          <p:nvPr/>
        </p:nvSpPr>
        <p:spPr>
          <a:xfrm>
            <a:off x="2673123" y="2455066"/>
            <a:ext cx="4068336" cy="323994"/>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dirty="0">
                <a:solidFill>
                  <a:srgbClr val="000000"/>
                </a:solidFill>
                <a:latin typeface="Monda"/>
                <a:ea typeface="Monda"/>
                <a:cs typeface="Monda"/>
                <a:sym typeface="Monda"/>
              </a:rPr>
              <a:t>(argument-list) -&gt; {body}  </a:t>
            </a:r>
            <a:endParaRPr sz="18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Shape 1589"/>
          <p:cNvSpPr txBox="1">
            <a:spLocks noGrp="1"/>
          </p:cNvSpPr>
          <p:nvPr>
            <p:ph type="body" idx="1"/>
          </p:nvPr>
        </p:nvSpPr>
        <p:spPr>
          <a:xfrm>
            <a:off x="413118" y="1015346"/>
            <a:ext cx="2380962" cy="475529"/>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300"/>
              <a:buFont typeface="Arial"/>
              <a:buChar char="•"/>
            </a:pPr>
            <a:r>
              <a:rPr lang="en-US" sz="2000" b="0" i="0" u="none" strike="noStrike" cap="none">
                <a:solidFill>
                  <a:schemeClr val="dk1"/>
                </a:solidFill>
                <a:latin typeface="Monda"/>
                <a:ea typeface="Monda"/>
                <a:cs typeface="Monda"/>
                <a:sym typeface="Monda"/>
              </a:rPr>
              <a:t>Sin lambda</a:t>
            </a:r>
            <a:endParaRPr/>
          </a:p>
        </p:txBody>
      </p:sp>
      <p:sp>
        <p:nvSpPr>
          <p:cNvPr id="1590" name="Shape 1590"/>
          <p:cNvSpPr txBox="1">
            <a:spLocks noGrp="1"/>
          </p:cNvSpPr>
          <p:nvPr>
            <p:ph type="title" idx="4294967295"/>
          </p:nvPr>
        </p:nvSpPr>
        <p:spPr>
          <a:xfrm>
            <a:off x="485855" y="36571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Expresiones Lambda: Comparación</a:t>
            </a:r>
            <a:endParaRPr sz="3000" b="1" i="0" u="none" strike="noStrike" cap="none">
              <a:solidFill>
                <a:schemeClr val="dk1"/>
              </a:solidFill>
              <a:latin typeface="Arial"/>
              <a:ea typeface="Arial"/>
              <a:cs typeface="Arial"/>
              <a:sym typeface="Arial"/>
            </a:endParaRPr>
          </a:p>
        </p:txBody>
      </p:sp>
      <p:sp>
        <p:nvSpPr>
          <p:cNvPr id="1591" name="Shape 1591"/>
          <p:cNvSpPr/>
          <p:nvPr/>
        </p:nvSpPr>
        <p:spPr>
          <a:xfrm>
            <a:off x="320079" y="1325846"/>
            <a:ext cx="4332053" cy="5015597"/>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b="1">
                <a:solidFill>
                  <a:srgbClr val="006699"/>
                </a:solidFill>
                <a:latin typeface="Arial"/>
                <a:ea typeface="Arial"/>
                <a:cs typeface="Arial"/>
                <a:sym typeface="Arial"/>
              </a:rPr>
              <a:t>interface</a:t>
            </a:r>
            <a:r>
              <a:rPr lang="en-US" sz="1600">
                <a:solidFill>
                  <a:srgbClr val="000000"/>
                </a:solidFill>
                <a:latin typeface="Arial"/>
                <a:ea typeface="Arial"/>
                <a:cs typeface="Arial"/>
                <a:sym typeface="Arial"/>
              </a:rPr>
              <a:t> Drawable{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public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void</a:t>
            </a:r>
            <a:r>
              <a:rPr lang="en-US" sz="1600">
                <a:solidFill>
                  <a:srgbClr val="000000"/>
                </a:solidFill>
                <a:latin typeface="Arial"/>
                <a:ea typeface="Arial"/>
                <a:cs typeface="Arial"/>
                <a:sym typeface="Arial"/>
              </a:rPr>
              <a:t> draw();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endParaRPr sz="1600">
              <a:solidFill>
                <a:srgbClr val="000000"/>
              </a:solidFill>
              <a:latin typeface="Arial"/>
              <a:ea typeface="Arial"/>
              <a:cs typeface="Arial"/>
              <a:sym typeface="Arial"/>
            </a:endParaRPr>
          </a:p>
          <a:p>
            <a:pPr marL="0" marR="0" lvl="0" indent="0" algn="just" rtl="0">
              <a:spcBef>
                <a:spcPts val="0"/>
              </a:spcBef>
              <a:spcAft>
                <a:spcPts val="0"/>
              </a:spcAft>
              <a:buNone/>
            </a:pPr>
            <a:r>
              <a:rPr lang="en-US" sz="1600" b="1">
                <a:solidFill>
                  <a:srgbClr val="006699"/>
                </a:solidFill>
                <a:latin typeface="Arial"/>
                <a:ea typeface="Arial"/>
                <a:cs typeface="Arial"/>
                <a:sym typeface="Arial"/>
              </a:rPr>
              <a:t>public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class</a:t>
            </a:r>
            <a:r>
              <a:rPr lang="en-US" sz="1600">
                <a:solidFill>
                  <a:srgbClr val="000000"/>
                </a:solidFill>
                <a:latin typeface="Arial"/>
                <a:ea typeface="Arial"/>
                <a:cs typeface="Arial"/>
                <a:sym typeface="Arial"/>
              </a:rPr>
              <a:t> LambdaExpressionExample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public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static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void</a:t>
            </a:r>
            <a:r>
              <a:rPr lang="en-US" sz="1600">
                <a:solidFill>
                  <a:srgbClr val="000000"/>
                </a:solidFill>
                <a:latin typeface="Arial"/>
                <a:ea typeface="Arial"/>
                <a:cs typeface="Arial"/>
                <a:sym typeface="Arial"/>
              </a:rPr>
              <a:t> main(String[] args)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int</a:t>
            </a:r>
            <a:r>
              <a:rPr lang="en-US" sz="1600">
                <a:solidFill>
                  <a:srgbClr val="000000"/>
                </a:solidFill>
                <a:latin typeface="Arial"/>
                <a:ea typeface="Arial"/>
                <a:cs typeface="Arial"/>
                <a:sym typeface="Arial"/>
              </a:rPr>
              <a:t> width=</a:t>
            </a:r>
            <a:r>
              <a:rPr lang="en-US" sz="1600">
                <a:solidFill>
                  <a:srgbClr val="C00000"/>
                </a:solidFill>
                <a:latin typeface="Arial"/>
                <a:ea typeface="Arial"/>
                <a:cs typeface="Arial"/>
                <a:sym typeface="Arial"/>
              </a:rPr>
              <a:t>10</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a:solidFill>
                  <a:srgbClr val="008200"/>
                </a:solidFill>
                <a:latin typeface="Arial"/>
                <a:ea typeface="Arial"/>
                <a:cs typeface="Arial"/>
                <a:sym typeface="Arial"/>
              </a:rPr>
              <a:t>//without lambda, </a:t>
            </a:r>
            <a:endParaRPr/>
          </a:p>
          <a:p>
            <a:pPr marL="457152" marR="0" lvl="1" indent="0" algn="just" rtl="0">
              <a:spcBef>
                <a:spcPts val="0"/>
              </a:spcBef>
              <a:spcAft>
                <a:spcPts val="0"/>
              </a:spcAft>
              <a:buNone/>
            </a:pPr>
            <a:r>
              <a:rPr lang="en-US" sz="1600" b="0" i="0" u="none" strike="noStrike" cap="none">
                <a:solidFill>
                  <a:srgbClr val="008200"/>
                </a:solidFill>
                <a:latin typeface="Arial"/>
                <a:ea typeface="Arial"/>
                <a:cs typeface="Arial"/>
                <a:sym typeface="Arial"/>
              </a:rPr>
              <a:t>//Drawable implementation </a:t>
            </a:r>
            <a:endParaRPr/>
          </a:p>
          <a:p>
            <a:pPr marL="457152" marR="0" lvl="1" indent="0" algn="just" rtl="0">
              <a:spcBef>
                <a:spcPts val="0"/>
              </a:spcBef>
              <a:spcAft>
                <a:spcPts val="0"/>
              </a:spcAft>
              <a:buNone/>
            </a:pPr>
            <a:r>
              <a:rPr lang="en-US" sz="1600" b="0" i="0" u="none" strike="noStrike" cap="none">
                <a:solidFill>
                  <a:srgbClr val="008200"/>
                </a:solidFill>
                <a:latin typeface="Arial"/>
                <a:ea typeface="Arial"/>
                <a:cs typeface="Arial"/>
                <a:sym typeface="Arial"/>
              </a:rPr>
              <a:t>//using anonymous class</a:t>
            </a:r>
            <a:r>
              <a:rPr lang="en-US" sz="1600" b="0" i="0" u="none" strike="noStrike" cap="none">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Drawable d=</a:t>
            </a:r>
            <a:r>
              <a:rPr lang="en-US" sz="1600" b="1">
                <a:solidFill>
                  <a:srgbClr val="006699"/>
                </a:solidFill>
                <a:latin typeface="Arial"/>
                <a:ea typeface="Arial"/>
                <a:cs typeface="Arial"/>
                <a:sym typeface="Arial"/>
              </a:rPr>
              <a:t>new</a:t>
            </a:r>
            <a:r>
              <a:rPr lang="en-US" sz="1600">
                <a:solidFill>
                  <a:srgbClr val="000000"/>
                </a:solidFill>
                <a:latin typeface="Arial"/>
                <a:ea typeface="Arial"/>
                <a:cs typeface="Arial"/>
                <a:sym typeface="Arial"/>
              </a:rPr>
              <a:t> Drawable(){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public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void</a:t>
            </a:r>
            <a:r>
              <a:rPr lang="en-US" sz="1600">
                <a:solidFill>
                  <a:srgbClr val="000000"/>
                </a:solidFill>
                <a:latin typeface="Arial"/>
                <a:ea typeface="Arial"/>
                <a:cs typeface="Arial"/>
                <a:sym typeface="Arial"/>
              </a:rPr>
              <a:t> draw(){</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System.out.println(</a:t>
            </a:r>
            <a:r>
              <a:rPr lang="en-US" sz="1600">
                <a:solidFill>
                  <a:srgbClr val="0000FF"/>
                </a:solidFill>
                <a:latin typeface="Arial"/>
                <a:ea typeface="Arial"/>
                <a:cs typeface="Arial"/>
                <a:sym typeface="Arial"/>
              </a:rPr>
              <a:t>"Drawing "</a:t>
            </a:r>
            <a:r>
              <a:rPr lang="en-US" sz="1600">
                <a:solidFill>
                  <a:srgbClr val="000000"/>
                </a:solidFill>
                <a:latin typeface="Arial"/>
                <a:ea typeface="Arial"/>
                <a:cs typeface="Arial"/>
                <a:sym typeface="Arial"/>
              </a:rPr>
              <a:t>+width);}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  </a:t>
            </a:r>
            <a:endParaRPr/>
          </a:p>
          <a:p>
            <a:pPr marL="0" marR="0" lvl="0" indent="0" algn="just" rtl="0">
              <a:spcBef>
                <a:spcPts val="0"/>
              </a:spcBef>
              <a:spcAft>
                <a:spcPts val="0"/>
              </a:spcAft>
              <a:buNone/>
            </a:pPr>
            <a:endParaRPr sz="1600">
              <a:solidFill>
                <a:srgbClr val="000000"/>
              </a:solidFill>
              <a:latin typeface="Arial"/>
              <a:ea typeface="Arial"/>
              <a:cs typeface="Arial"/>
              <a:sym typeface="Arial"/>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d.draw();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endParaRPr/>
          </a:p>
        </p:txBody>
      </p:sp>
      <p:sp>
        <p:nvSpPr>
          <p:cNvPr id="1592" name="Shape 1592"/>
          <p:cNvSpPr/>
          <p:nvPr/>
        </p:nvSpPr>
        <p:spPr>
          <a:xfrm>
            <a:off x="4745171" y="1424189"/>
            <a:ext cx="4106874" cy="4523268"/>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a:solidFill>
                  <a:srgbClr val="646464"/>
                </a:solidFill>
                <a:latin typeface="Arial"/>
                <a:ea typeface="Arial"/>
                <a:cs typeface="Arial"/>
                <a:sym typeface="Arial"/>
              </a:rPr>
              <a:t>@FunctionalInterface</a:t>
            </a:r>
            <a:r>
              <a:rPr lang="en-US" sz="1600">
                <a:solidFill>
                  <a:srgbClr val="000000"/>
                </a:solidFill>
                <a:latin typeface="Arial"/>
                <a:ea typeface="Arial"/>
                <a:cs typeface="Arial"/>
                <a:sym typeface="Arial"/>
              </a:rPr>
              <a:t>  </a:t>
            </a:r>
            <a:r>
              <a:rPr lang="en-US" sz="1600">
                <a:solidFill>
                  <a:srgbClr val="008200"/>
                </a:solidFill>
                <a:latin typeface="Arial"/>
                <a:ea typeface="Arial"/>
                <a:cs typeface="Arial"/>
                <a:sym typeface="Arial"/>
              </a:rPr>
              <a:t>//It is optional</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b="1">
                <a:solidFill>
                  <a:srgbClr val="006699"/>
                </a:solidFill>
                <a:latin typeface="Arial"/>
                <a:ea typeface="Arial"/>
                <a:cs typeface="Arial"/>
                <a:sym typeface="Arial"/>
              </a:rPr>
              <a:t>interface</a:t>
            </a:r>
            <a:r>
              <a:rPr lang="en-US" sz="1600">
                <a:solidFill>
                  <a:srgbClr val="000000"/>
                </a:solidFill>
                <a:latin typeface="Arial"/>
                <a:ea typeface="Arial"/>
                <a:cs typeface="Arial"/>
                <a:sym typeface="Arial"/>
              </a:rPr>
              <a:t> Drawable{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public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void</a:t>
            </a:r>
            <a:r>
              <a:rPr lang="en-US" sz="1600">
                <a:solidFill>
                  <a:srgbClr val="000000"/>
                </a:solidFill>
                <a:latin typeface="Arial"/>
                <a:ea typeface="Arial"/>
                <a:cs typeface="Arial"/>
                <a:sym typeface="Arial"/>
              </a:rPr>
              <a:t> draw();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b="1">
                <a:solidFill>
                  <a:srgbClr val="006699"/>
                </a:solidFill>
                <a:latin typeface="Arial"/>
                <a:ea typeface="Arial"/>
                <a:cs typeface="Arial"/>
                <a:sym typeface="Arial"/>
              </a:rPr>
              <a:t>public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class</a:t>
            </a:r>
            <a:r>
              <a:rPr lang="en-US" sz="1600">
                <a:solidFill>
                  <a:srgbClr val="000000"/>
                </a:solidFill>
                <a:latin typeface="Arial"/>
                <a:ea typeface="Arial"/>
                <a:cs typeface="Arial"/>
                <a:sym typeface="Arial"/>
              </a:rPr>
              <a:t> LambdaExpressionExample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public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static</a:t>
            </a: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void</a:t>
            </a:r>
            <a:r>
              <a:rPr lang="en-US" sz="1600">
                <a:solidFill>
                  <a:srgbClr val="000000"/>
                </a:solidFill>
                <a:latin typeface="Arial"/>
                <a:ea typeface="Arial"/>
                <a:cs typeface="Arial"/>
                <a:sym typeface="Arial"/>
              </a:rPr>
              <a:t> main(String[] args)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b="1">
                <a:solidFill>
                  <a:srgbClr val="006699"/>
                </a:solidFill>
                <a:latin typeface="Arial"/>
                <a:ea typeface="Arial"/>
                <a:cs typeface="Arial"/>
                <a:sym typeface="Arial"/>
              </a:rPr>
              <a:t>int</a:t>
            </a:r>
            <a:r>
              <a:rPr lang="en-US" sz="1600">
                <a:solidFill>
                  <a:srgbClr val="000000"/>
                </a:solidFill>
                <a:latin typeface="Arial"/>
                <a:ea typeface="Arial"/>
                <a:cs typeface="Arial"/>
                <a:sym typeface="Arial"/>
              </a:rPr>
              <a:t> width=</a:t>
            </a:r>
            <a:r>
              <a:rPr lang="en-US" sz="1600">
                <a:solidFill>
                  <a:srgbClr val="C00000"/>
                </a:solidFill>
                <a:latin typeface="Arial"/>
                <a:ea typeface="Arial"/>
                <a:cs typeface="Arial"/>
                <a:sym typeface="Arial"/>
              </a:rPr>
              <a:t>10</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r>
              <a:rPr lang="en-US" sz="1600">
                <a:solidFill>
                  <a:srgbClr val="008200"/>
                </a:solidFill>
                <a:latin typeface="Arial"/>
                <a:ea typeface="Arial"/>
                <a:cs typeface="Arial"/>
                <a:sym typeface="Arial"/>
              </a:rPr>
              <a:t>//with lambda</a:t>
            </a:r>
            <a:r>
              <a:rPr lang="en-US" sz="16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Drawable d2=()-&gt;{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System.out.println(</a:t>
            </a:r>
            <a:r>
              <a:rPr lang="en-US" sz="1600">
                <a:solidFill>
                  <a:srgbClr val="0000FF"/>
                </a:solidFill>
                <a:latin typeface="Arial"/>
                <a:ea typeface="Arial"/>
                <a:cs typeface="Arial"/>
                <a:sym typeface="Arial"/>
              </a:rPr>
              <a:t>"Drawing "</a:t>
            </a:r>
            <a:r>
              <a:rPr lang="en-US" sz="1600">
                <a:solidFill>
                  <a:srgbClr val="000000"/>
                </a:solidFill>
                <a:latin typeface="Arial"/>
                <a:ea typeface="Arial"/>
                <a:cs typeface="Arial"/>
                <a:sym typeface="Arial"/>
              </a:rPr>
              <a:t>+width);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d2.draw();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600">
                <a:solidFill>
                  <a:srgbClr val="000000"/>
                </a:solidFill>
                <a:latin typeface="Arial"/>
                <a:ea typeface="Arial"/>
                <a:cs typeface="Arial"/>
                <a:sym typeface="Arial"/>
              </a:rPr>
              <a:t>}  </a:t>
            </a:r>
            <a:endParaRPr/>
          </a:p>
        </p:txBody>
      </p:sp>
      <p:sp>
        <p:nvSpPr>
          <p:cNvPr id="1593" name="Shape 1593"/>
          <p:cNvSpPr txBox="1"/>
          <p:nvPr/>
        </p:nvSpPr>
        <p:spPr>
          <a:xfrm>
            <a:off x="4486355" y="919750"/>
            <a:ext cx="3532518" cy="50443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300"/>
              <a:buFont typeface="Arial"/>
              <a:buChar char="•"/>
            </a:pPr>
            <a:r>
              <a:rPr lang="en-US" sz="2000">
                <a:solidFill>
                  <a:schemeClr val="dk1"/>
                </a:solidFill>
                <a:latin typeface="Monda"/>
                <a:ea typeface="Monda"/>
                <a:cs typeface="Monda"/>
                <a:sym typeface="Monda"/>
              </a:rPr>
              <a:t>Con lambda</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Shape 1598"/>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599" name="Shape 1599"/>
          <p:cNvSpPr txBox="1">
            <a:spLocks noGrp="1"/>
          </p:cNvSpPr>
          <p:nvPr>
            <p:ph type="title" idx="4294967295"/>
          </p:nvPr>
        </p:nvSpPr>
        <p:spPr>
          <a:xfrm>
            <a:off x="187036" y="309762"/>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Expresiones Lambda: Ejemplo</a:t>
            </a:r>
            <a:endParaRPr sz="3000" b="1" i="0" u="none" strike="noStrike" cap="none">
              <a:solidFill>
                <a:schemeClr val="dk1"/>
              </a:solidFill>
              <a:latin typeface="Arial"/>
              <a:ea typeface="Arial"/>
              <a:cs typeface="Arial"/>
              <a:sym typeface="Arial"/>
            </a:endParaRPr>
          </a:p>
        </p:txBody>
      </p:sp>
      <p:sp>
        <p:nvSpPr>
          <p:cNvPr id="1600" name="Shape 1600"/>
          <p:cNvSpPr/>
          <p:nvPr/>
        </p:nvSpPr>
        <p:spPr>
          <a:xfrm>
            <a:off x="1806580" y="1058603"/>
            <a:ext cx="5530840" cy="5631008"/>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interface</a:t>
            </a:r>
            <a:r>
              <a:rPr lang="en-US" sz="1800">
                <a:solidFill>
                  <a:srgbClr val="000000"/>
                </a:solidFill>
                <a:latin typeface="Arial"/>
                <a:ea typeface="Arial"/>
                <a:cs typeface="Arial"/>
                <a:sym typeface="Arial"/>
              </a:rPr>
              <a:t> Sayable{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String say(String name);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LambdaExpressionExample{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static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main(String[] args)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a:solidFill>
                  <a:srgbClr val="008200"/>
                </a:solidFill>
                <a:latin typeface="Arial"/>
                <a:ea typeface="Arial"/>
                <a:cs typeface="Arial"/>
                <a:sym typeface="Arial"/>
              </a:rPr>
              <a:t>// Lambda expression with single parameter.</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Sayable s1=(name)-&gt;{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return</a:t>
            </a:r>
            <a:r>
              <a:rPr lang="en-US" sz="1800">
                <a:solidFill>
                  <a:srgbClr val="000000"/>
                </a:solidFill>
                <a:latin typeface="Arial"/>
                <a:ea typeface="Arial"/>
                <a:cs typeface="Arial"/>
                <a:sym typeface="Arial"/>
              </a:rPr>
              <a:t> </a:t>
            </a:r>
            <a:r>
              <a:rPr lang="en-US" sz="1800">
                <a:solidFill>
                  <a:srgbClr val="0000FF"/>
                </a:solidFill>
                <a:latin typeface="Arial"/>
                <a:ea typeface="Arial"/>
                <a:cs typeface="Arial"/>
                <a:sym typeface="Arial"/>
              </a:rPr>
              <a:t>"Hello, "</a:t>
            </a:r>
            <a:r>
              <a:rPr lang="en-US" sz="1800">
                <a:solidFill>
                  <a:srgbClr val="000000"/>
                </a:solidFill>
                <a:latin typeface="Arial"/>
                <a:ea typeface="Arial"/>
                <a:cs typeface="Arial"/>
                <a:sym typeface="Arial"/>
              </a:rPr>
              <a:t>+name;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System.out.println(s1.say(</a:t>
            </a:r>
            <a:r>
              <a:rPr lang="en-US" sz="1800">
                <a:solidFill>
                  <a:srgbClr val="0000FF"/>
                </a:solidFill>
                <a:latin typeface="Arial"/>
                <a:ea typeface="Arial"/>
                <a:cs typeface="Arial"/>
                <a:sym typeface="Arial"/>
              </a:rPr>
              <a:t>"Sonoo"</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a:solidFill>
                  <a:srgbClr val="008200"/>
                </a:solidFill>
                <a:latin typeface="Arial"/>
                <a:ea typeface="Arial"/>
                <a:cs typeface="Arial"/>
                <a:sym typeface="Arial"/>
              </a:rPr>
              <a:t>// You can omit function parentheses  </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Sayable s2= name -&gt;{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return</a:t>
            </a:r>
            <a:r>
              <a:rPr lang="en-US" sz="1800">
                <a:solidFill>
                  <a:srgbClr val="000000"/>
                </a:solidFill>
                <a:latin typeface="Arial"/>
                <a:ea typeface="Arial"/>
                <a:cs typeface="Arial"/>
                <a:sym typeface="Arial"/>
              </a:rPr>
              <a:t> </a:t>
            </a:r>
            <a:r>
              <a:rPr lang="en-US" sz="1800">
                <a:solidFill>
                  <a:srgbClr val="0000FF"/>
                </a:solidFill>
                <a:latin typeface="Arial"/>
                <a:ea typeface="Arial"/>
                <a:cs typeface="Arial"/>
                <a:sym typeface="Arial"/>
              </a:rPr>
              <a:t>"Hello, "</a:t>
            </a:r>
            <a:r>
              <a:rPr lang="en-US" sz="1800">
                <a:solidFill>
                  <a:srgbClr val="000000"/>
                </a:solidFill>
                <a:latin typeface="Arial"/>
                <a:ea typeface="Arial"/>
                <a:cs typeface="Arial"/>
                <a:sym typeface="Arial"/>
              </a:rPr>
              <a:t>+name;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System.out.println(s2.say(</a:t>
            </a:r>
            <a:r>
              <a:rPr lang="en-US" sz="1800">
                <a:solidFill>
                  <a:srgbClr val="0000FF"/>
                </a:solidFill>
                <a:latin typeface="Arial"/>
                <a:ea typeface="Arial"/>
                <a:cs typeface="Arial"/>
                <a:sym typeface="Arial"/>
              </a:rPr>
              <a:t>"Sonoo"</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Shape 1605"/>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06" name="Shape 1606"/>
          <p:cNvSpPr txBox="1">
            <a:spLocks noGrp="1"/>
          </p:cNvSpPr>
          <p:nvPr>
            <p:ph type="title" idx="4294967295"/>
          </p:nvPr>
        </p:nvSpPr>
        <p:spPr>
          <a:xfrm>
            <a:off x="394854" y="37431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Expresiones Lambda: Ejemplo</a:t>
            </a:r>
            <a:endParaRPr sz="3000" b="1" i="0" u="none" strike="noStrike" cap="none">
              <a:solidFill>
                <a:schemeClr val="dk1"/>
              </a:solidFill>
              <a:latin typeface="Arial"/>
              <a:ea typeface="Arial"/>
              <a:cs typeface="Arial"/>
              <a:sym typeface="Arial"/>
            </a:endParaRPr>
          </a:p>
        </p:txBody>
      </p:sp>
      <p:sp>
        <p:nvSpPr>
          <p:cNvPr id="1607" name="Shape 1607"/>
          <p:cNvSpPr/>
          <p:nvPr/>
        </p:nvSpPr>
        <p:spPr>
          <a:xfrm>
            <a:off x="1592785" y="1315999"/>
            <a:ext cx="6083924" cy="4800203"/>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interface</a:t>
            </a:r>
            <a:r>
              <a:rPr lang="en-US" sz="1800">
                <a:solidFill>
                  <a:srgbClr val="000000"/>
                </a:solidFill>
                <a:latin typeface="Arial"/>
                <a:ea typeface="Arial"/>
                <a:cs typeface="Arial"/>
                <a:sym typeface="Arial"/>
              </a:rPr>
              <a:t> Addable{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int</a:t>
            </a:r>
            <a:r>
              <a:rPr lang="en-US" sz="1800">
                <a:solidFill>
                  <a:srgbClr val="000000"/>
                </a:solidFill>
                <a:latin typeface="Arial"/>
                <a:ea typeface="Arial"/>
                <a:cs typeface="Arial"/>
                <a:sym typeface="Arial"/>
              </a:rPr>
              <a:t> add(</a:t>
            </a:r>
            <a:r>
              <a:rPr lang="en-US" sz="1800" b="1">
                <a:solidFill>
                  <a:srgbClr val="006699"/>
                </a:solidFill>
                <a:latin typeface="Arial"/>
                <a:ea typeface="Arial"/>
                <a:cs typeface="Arial"/>
                <a:sym typeface="Arial"/>
              </a:rPr>
              <a:t>int</a:t>
            </a:r>
            <a:r>
              <a:rPr lang="en-US" sz="1800">
                <a:solidFill>
                  <a:srgbClr val="000000"/>
                </a:solidFill>
                <a:latin typeface="Arial"/>
                <a:ea typeface="Arial"/>
                <a:cs typeface="Arial"/>
                <a:sym typeface="Arial"/>
              </a:rPr>
              <a:t> a,</a:t>
            </a:r>
            <a:r>
              <a:rPr lang="en-US" sz="1800" b="1">
                <a:solidFill>
                  <a:srgbClr val="006699"/>
                </a:solidFill>
                <a:latin typeface="Arial"/>
                <a:ea typeface="Arial"/>
                <a:cs typeface="Arial"/>
                <a:sym typeface="Arial"/>
              </a:rPr>
              <a:t>int</a:t>
            </a:r>
            <a:r>
              <a:rPr lang="en-US" sz="1800">
                <a:solidFill>
                  <a:srgbClr val="000000"/>
                </a:solidFill>
                <a:latin typeface="Arial"/>
                <a:ea typeface="Arial"/>
                <a:cs typeface="Arial"/>
                <a:sym typeface="Arial"/>
              </a:rPr>
              <a:t> b);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LambdaExpressionExample{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static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main(String[] args)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a:solidFill>
                  <a:srgbClr val="008200"/>
                </a:solidFill>
                <a:latin typeface="Arial"/>
                <a:ea typeface="Arial"/>
                <a:cs typeface="Arial"/>
                <a:sym typeface="Arial"/>
              </a:rPr>
              <a:t>// Multiple parameters in lambda expression</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Addable ad1=(a,b)-&gt;(a+b);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System.out.println(ad1.add(</a:t>
            </a:r>
            <a:r>
              <a:rPr lang="en-US" sz="1800">
                <a:solidFill>
                  <a:srgbClr val="C00000"/>
                </a:solidFill>
                <a:latin typeface="Arial"/>
                <a:ea typeface="Arial"/>
                <a:cs typeface="Arial"/>
                <a:sym typeface="Arial"/>
              </a:rPr>
              <a:t>10</a:t>
            </a:r>
            <a:r>
              <a:rPr lang="en-US" sz="1800">
                <a:solidFill>
                  <a:srgbClr val="000000"/>
                </a:solidFill>
                <a:latin typeface="Arial"/>
                <a:ea typeface="Arial"/>
                <a:cs typeface="Arial"/>
                <a:sym typeface="Arial"/>
              </a:rPr>
              <a:t>,</a:t>
            </a:r>
            <a:r>
              <a:rPr lang="en-US" sz="1800">
                <a:solidFill>
                  <a:srgbClr val="C00000"/>
                </a:solidFill>
                <a:latin typeface="Arial"/>
                <a:ea typeface="Arial"/>
                <a:cs typeface="Arial"/>
                <a:sym typeface="Arial"/>
              </a:rPr>
              <a:t>20</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a:solidFill>
                  <a:srgbClr val="008200"/>
                </a:solidFill>
                <a:latin typeface="Arial"/>
                <a:ea typeface="Arial"/>
                <a:cs typeface="Arial"/>
                <a:sym typeface="Arial"/>
              </a:rPr>
              <a:t>// Multiple parameters with data type in lambda expression</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Addable ad2=(</a:t>
            </a:r>
            <a:r>
              <a:rPr lang="en-US" sz="1800" b="1">
                <a:solidFill>
                  <a:srgbClr val="006699"/>
                </a:solidFill>
                <a:latin typeface="Arial"/>
                <a:ea typeface="Arial"/>
                <a:cs typeface="Arial"/>
                <a:sym typeface="Arial"/>
              </a:rPr>
              <a:t>int</a:t>
            </a:r>
            <a:r>
              <a:rPr lang="en-US" sz="1800">
                <a:solidFill>
                  <a:srgbClr val="000000"/>
                </a:solidFill>
                <a:latin typeface="Arial"/>
                <a:ea typeface="Arial"/>
                <a:cs typeface="Arial"/>
                <a:sym typeface="Arial"/>
              </a:rPr>
              <a:t> a,</a:t>
            </a:r>
            <a:r>
              <a:rPr lang="en-US" sz="1800" b="1">
                <a:solidFill>
                  <a:srgbClr val="006699"/>
                </a:solidFill>
                <a:latin typeface="Arial"/>
                <a:ea typeface="Arial"/>
                <a:cs typeface="Arial"/>
                <a:sym typeface="Arial"/>
              </a:rPr>
              <a:t>int</a:t>
            </a:r>
            <a:r>
              <a:rPr lang="en-US" sz="1800">
                <a:solidFill>
                  <a:srgbClr val="000000"/>
                </a:solidFill>
                <a:latin typeface="Arial"/>
                <a:ea typeface="Arial"/>
                <a:cs typeface="Arial"/>
                <a:sym typeface="Arial"/>
              </a:rPr>
              <a:t> b)-&gt;(a+b);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System.out.println(ad2.add(</a:t>
            </a:r>
            <a:r>
              <a:rPr lang="en-US" sz="1800">
                <a:solidFill>
                  <a:srgbClr val="C00000"/>
                </a:solidFill>
                <a:latin typeface="Arial"/>
                <a:ea typeface="Arial"/>
                <a:cs typeface="Arial"/>
                <a:sym typeface="Arial"/>
              </a:rPr>
              <a:t>100</a:t>
            </a:r>
            <a:r>
              <a:rPr lang="en-US" sz="1800">
                <a:solidFill>
                  <a:srgbClr val="000000"/>
                </a:solidFill>
                <a:latin typeface="Arial"/>
                <a:ea typeface="Arial"/>
                <a:cs typeface="Arial"/>
                <a:sym typeface="Arial"/>
              </a:rPr>
              <a:t>,</a:t>
            </a:r>
            <a:r>
              <a:rPr lang="en-US" sz="1800">
                <a:solidFill>
                  <a:srgbClr val="C00000"/>
                </a:solidFill>
                <a:latin typeface="Arial"/>
                <a:ea typeface="Arial"/>
                <a:cs typeface="Arial"/>
                <a:sym typeface="Arial"/>
              </a:rPr>
              <a:t>200</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Shape 1612"/>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13" name="Shape 1613"/>
          <p:cNvSpPr txBox="1">
            <a:spLocks noGrp="1"/>
          </p:cNvSpPr>
          <p:nvPr>
            <p:ph type="title" idx="4294967295"/>
          </p:nvPr>
        </p:nvSpPr>
        <p:spPr>
          <a:xfrm>
            <a:off x="394854" y="37431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Expresiones Lambda: Ejemplo for-each</a:t>
            </a:r>
            <a:endParaRPr sz="3000" b="1" i="0" u="none" strike="noStrike" cap="none">
              <a:solidFill>
                <a:schemeClr val="dk1"/>
              </a:solidFill>
              <a:latin typeface="Arial"/>
              <a:ea typeface="Arial"/>
              <a:cs typeface="Arial"/>
              <a:sym typeface="Arial"/>
            </a:endParaRPr>
          </a:p>
        </p:txBody>
      </p:sp>
      <p:sp>
        <p:nvSpPr>
          <p:cNvPr id="1614" name="Shape 1614"/>
          <p:cNvSpPr/>
          <p:nvPr/>
        </p:nvSpPr>
        <p:spPr>
          <a:xfrm>
            <a:off x="2286529" y="1386529"/>
            <a:ext cx="4570942" cy="4800203"/>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import</a:t>
            </a:r>
            <a:r>
              <a:rPr lang="en-US" sz="1800">
                <a:solidFill>
                  <a:srgbClr val="000000"/>
                </a:solidFill>
                <a:latin typeface="Arial"/>
                <a:ea typeface="Arial"/>
                <a:cs typeface="Arial"/>
                <a:sym typeface="Arial"/>
              </a:rPr>
              <a:t> java.util.*;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LambdaExpressionExample{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static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main(String[] args)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List&lt;String&gt; list=</a:t>
            </a:r>
            <a:r>
              <a:rPr lang="en-US" sz="1800" b="1">
                <a:solidFill>
                  <a:srgbClr val="006699"/>
                </a:solidFill>
                <a:latin typeface="Arial"/>
                <a:ea typeface="Arial"/>
                <a:cs typeface="Arial"/>
                <a:sym typeface="Arial"/>
              </a:rPr>
              <a:t>new</a:t>
            </a:r>
            <a:r>
              <a:rPr lang="en-US" sz="1800">
                <a:solidFill>
                  <a:srgbClr val="000000"/>
                </a:solidFill>
                <a:latin typeface="Arial"/>
                <a:ea typeface="Arial"/>
                <a:cs typeface="Arial"/>
                <a:sym typeface="Arial"/>
              </a:rPr>
              <a:t> ArrayList&lt;String&gt;();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list.add(</a:t>
            </a:r>
            <a:r>
              <a:rPr lang="en-US" sz="1800">
                <a:solidFill>
                  <a:srgbClr val="0000FF"/>
                </a:solidFill>
                <a:latin typeface="Arial"/>
                <a:ea typeface="Arial"/>
                <a:cs typeface="Arial"/>
                <a:sym typeface="Arial"/>
              </a:rPr>
              <a:t>"ankit"</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list.add(</a:t>
            </a:r>
            <a:r>
              <a:rPr lang="en-US" sz="1800">
                <a:solidFill>
                  <a:srgbClr val="0000FF"/>
                </a:solidFill>
                <a:latin typeface="Arial"/>
                <a:ea typeface="Arial"/>
                <a:cs typeface="Arial"/>
                <a:sym typeface="Arial"/>
              </a:rPr>
              <a:t>"mayank"</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list.add(</a:t>
            </a:r>
            <a:r>
              <a:rPr lang="en-US" sz="1800">
                <a:solidFill>
                  <a:srgbClr val="0000FF"/>
                </a:solidFill>
                <a:latin typeface="Arial"/>
                <a:ea typeface="Arial"/>
                <a:cs typeface="Arial"/>
                <a:sym typeface="Arial"/>
              </a:rPr>
              <a:t>"irfan"</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list.add(</a:t>
            </a:r>
            <a:r>
              <a:rPr lang="en-US" sz="1800">
                <a:solidFill>
                  <a:srgbClr val="0000FF"/>
                </a:solidFill>
                <a:latin typeface="Arial"/>
                <a:ea typeface="Arial"/>
                <a:cs typeface="Arial"/>
                <a:sym typeface="Arial"/>
              </a:rPr>
              <a:t>"jai"</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list.forEach(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(n)-&gt;System.out.println(n)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Shape 1619"/>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20" name="Shape 1620"/>
          <p:cNvSpPr txBox="1">
            <a:spLocks noGrp="1"/>
          </p:cNvSpPr>
          <p:nvPr>
            <p:ph type="title" idx="4294967295"/>
          </p:nvPr>
        </p:nvSpPr>
        <p:spPr>
          <a:xfrm>
            <a:off x="415636" y="31681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Expresiones Lambda: Ejemplo</a:t>
            </a:r>
            <a:endParaRPr sz="3000" b="1" i="0" u="none" strike="noStrike" cap="none">
              <a:solidFill>
                <a:schemeClr val="dk1"/>
              </a:solidFill>
              <a:latin typeface="Arial"/>
              <a:ea typeface="Arial"/>
              <a:cs typeface="Arial"/>
              <a:sym typeface="Arial"/>
            </a:endParaRPr>
          </a:p>
        </p:txBody>
      </p:sp>
      <p:sp>
        <p:nvSpPr>
          <p:cNvPr id="1621" name="Shape 1621"/>
          <p:cNvSpPr/>
          <p:nvPr/>
        </p:nvSpPr>
        <p:spPr>
          <a:xfrm>
            <a:off x="1654729" y="967609"/>
            <a:ext cx="6083924" cy="5354073"/>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rgbClr val="646464"/>
                </a:solidFill>
                <a:latin typeface="Arial"/>
                <a:ea typeface="Arial"/>
                <a:cs typeface="Arial"/>
                <a:sym typeface="Arial"/>
              </a:rPr>
              <a:t>@FunctionalInterface</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interface</a:t>
            </a:r>
            <a:r>
              <a:rPr lang="en-US" sz="1800">
                <a:solidFill>
                  <a:srgbClr val="000000"/>
                </a:solidFill>
                <a:latin typeface="Arial"/>
                <a:ea typeface="Arial"/>
                <a:cs typeface="Arial"/>
                <a:sym typeface="Arial"/>
              </a:rPr>
              <a:t> Sayable{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String say(String message);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LambdaExpressionExample{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static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main(String[] args)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a:solidFill>
                  <a:srgbClr val="008200"/>
                </a:solidFill>
                <a:latin typeface="Arial"/>
                <a:ea typeface="Arial"/>
                <a:cs typeface="Arial"/>
                <a:sym typeface="Arial"/>
              </a:rPr>
              <a:t>// You can pass multiple statements in lambda expression</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Sayable person = (message)-&gt;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String str1 = </a:t>
            </a:r>
            <a:r>
              <a:rPr lang="en-US" sz="1800">
                <a:solidFill>
                  <a:srgbClr val="0000FF"/>
                </a:solidFill>
                <a:latin typeface="Arial"/>
                <a:ea typeface="Arial"/>
                <a:cs typeface="Arial"/>
                <a:sym typeface="Arial"/>
              </a:rPr>
              <a:t>"I would like to say, "</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String str2 = str1 + message;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return</a:t>
            </a:r>
            <a:r>
              <a:rPr lang="en-US" sz="1800">
                <a:solidFill>
                  <a:srgbClr val="000000"/>
                </a:solidFill>
                <a:latin typeface="Arial"/>
                <a:ea typeface="Arial"/>
                <a:cs typeface="Arial"/>
                <a:sym typeface="Arial"/>
              </a:rPr>
              <a:t> str2;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System.out.println(person.say(</a:t>
            </a:r>
            <a:r>
              <a:rPr lang="en-US" sz="1800">
                <a:solidFill>
                  <a:srgbClr val="0000FF"/>
                </a:solidFill>
                <a:latin typeface="Arial"/>
                <a:ea typeface="Arial"/>
                <a:cs typeface="Arial"/>
                <a:sym typeface="Arial"/>
              </a:rPr>
              <a:t>"time is precious."</a:t>
            </a: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Shape 1626"/>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27" name="Shape 1627"/>
          <p:cNvSpPr txBox="1">
            <a:spLocks noGrp="1"/>
          </p:cNvSpPr>
          <p:nvPr>
            <p:ph type="title" idx="4294967295"/>
          </p:nvPr>
        </p:nvSpPr>
        <p:spPr>
          <a:xfrm>
            <a:off x="389777" y="335062"/>
            <a:ext cx="76527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Expresiones Lambda: Ejemplo comparador</a:t>
            </a:r>
            <a:endParaRPr sz="3000" b="1" i="0" u="none" strike="noStrike" cap="none">
              <a:solidFill>
                <a:schemeClr val="dk1"/>
              </a:solidFill>
              <a:latin typeface="Arial"/>
              <a:ea typeface="Arial"/>
              <a:cs typeface="Arial"/>
              <a:sym typeface="Arial"/>
            </a:endParaRPr>
          </a:p>
        </p:txBody>
      </p:sp>
      <p:sp>
        <p:nvSpPr>
          <p:cNvPr id="1628" name="Shape 1628"/>
          <p:cNvSpPr/>
          <p:nvPr/>
        </p:nvSpPr>
        <p:spPr>
          <a:xfrm>
            <a:off x="234875" y="1990259"/>
            <a:ext cx="4155402" cy="3323218"/>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Clr>
                <a:srgbClr val="006699"/>
              </a:buClr>
              <a:buSzPts val="1400"/>
              <a:buFont typeface="Arial"/>
              <a:buAutoNum type="arabicPeriod"/>
            </a:pPr>
            <a:r>
              <a:rPr lang="en-US" sz="1400" b="1">
                <a:solidFill>
                  <a:srgbClr val="006699"/>
                </a:solidFill>
                <a:latin typeface="Arial"/>
                <a:ea typeface="Arial"/>
                <a:cs typeface="Arial"/>
                <a:sym typeface="Arial"/>
              </a:rPr>
              <a:t>import</a:t>
            </a:r>
            <a:r>
              <a:rPr lang="en-US" sz="1400">
                <a:solidFill>
                  <a:srgbClr val="000000"/>
                </a:solidFill>
                <a:latin typeface="Arial"/>
                <a:ea typeface="Arial"/>
                <a:cs typeface="Arial"/>
                <a:sym typeface="Arial"/>
              </a:rPr>
              <a:t> java.util.ArrayList;  </a:t>
            </a:r>
            <a:endParaRPr/>
          </a:p>
          <a:p>
            <a:pPr marL="0" marR="0" lvl="0" indent="0" algn="just" rtl="0">
              <a:spcBef>
                <a:spcPts val="0"/>
              </a:spcBef>
              <a:spcAft>
                <a:spcPts val="0"/>
              </a:spcAft>
              <a:buClr>
                <a:srgbClr val="006699"/>
              </a:buClr>
              <a:buSzPts val="1400"/>
              <a:buFont typeface="Arial"/>
              <a:buAutoNum type="arabicPeriod"/>
            </a:pPr>
            <a:r>
              <a:rPr lang="en-US" sz="1400" b="1">
                <a:solidFill>
                  <a:srgbClr val="006699"/>
                </a:solidFill>
                <a:latin typeface="Arial"/>
                <a:ea typeface="Arial"/>
                <a:cs typeface="Arial"/>
                <a:sym typeface="Arial"/>
              </a:rPr>
              <a:t>import</a:t>
            </a:r>
            <a:r>
              <a:rPr lang="en-US" sz="1400">
                <a:solidFill>
                  <a:srgbClr val="000000"/>
                </a:solidFill>
                <a:latin typeface="Arial"/>
                <a:ea typeface="Arial"/>
                <a:cs typeface="Arial"/>
                <a:sym typeface="Arial"/>
              </a:rPr>
              <a:t> java.util.Collections;  </a:t>
            </a:r>
            <a:endParaRPr/>
          </a:p>
          <a:p>
            <a:pPr marL="0" marR="0" lvl="0" indent="0" algn="just" rtl="0">
              <a:spcBef>
                <a:spcPts val="0"/>
              </a:spcBef>
              <a:spcAft>
                <a:spcPts val="0"/>
              </a:spcAft>
              <a:buClr>
                <a:srgbClr val="006699"/>
              </a:buClr>
              <a:buSzPts val="1400"/>
              <a:buFont typeface="Arial"/>
              <a:buAutoNum type="arabicPeriod"/>
            </a:pPr>
            <a:r>
              <a:rPr lang="en-US" sz="1400" b="1">
                <a:solidFill>
                  <a:srgbClr val="006699"/>
                </a:solidFill>
                <a:latin typeface="Arial"/>
                <a:ea typeface="Arial"/>
                <a:cs typeface="Arial"/>
                <a:sym typeface="Arial"/>
              </a:rPr>
              <a:t>import</a:t>
            </a:r>
            <a:r>
              <a:rPr lang="en-US" sz="1400">
                <a:solidFill>
                  <a:srgbClr val="000000"/>
                </a:solidFill>
                <a:latin typeface="Arial"/>
                <a:ea typeface="Arial"/>
                <a:cs typeface="Arial"/>
                <a:sym typeface="Arial"/>
              </a:rPr>
              <a:t> java.util.List;  </a:t>
            </a:r>
            <a:endParaRPr/>
          </a:p>
          <a:p>
            <a:pPr marL="0" marR="0" lvl="0" indent="0" algn="just" rtl="0">
              <a:spcBef>
                <a:spcPts val="0"/>
              </a:spcBef>
              <a:spcAft>
                <a:spcPts val="0"/>
              </a:spcAft>
              <a:buClr>
                <a:srgbClr val="006699"/>
              </a:buClr>
              <a:buSzPts val="1400"/>
              <a:buFont typeface="Arial"/>
              <a:buAutoNum type="arabicPeriod"/>
            </a:pPr>
            <a:r>
              <a:rPr lang="en-US" sz="1400" b="1">
                <a:solidFill>
                  <a:srgbClr val="006699"/>
                </a:solidFill>
                <a:latin typeface="Arial"/>
                <a:ea typeface="Arial"/>
                <a:cs typeface="Arial"/>
                <a:sym typeface="Arial"/>
              </a:rPr>
              <a:t>class</a:t>
            </a:r>
            <a:r>
              <a:rPr lang="en-US" sz="1400">
                <a:solidFill>
                  <a:srgbClr val="000000"/>
                </a:solidFill>
                <a:latin typeface="Arial"/>
                <a:ea typeface="Arial"/>
                <a:cs typeface="Arial"/>
                <a:sym typeface="Arial"/>
              </a:rPr>
              <a:t> Product{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int</a:t>
            </a:r>
            <a:r>
              <a:rPr lang="en-US" sz="1400">
                <a:solidFill>
                  <a:srgbClr val="000000"/>
                </a:solidFill>
                <a:latin typeface="Arial"/>
                <a:ea typeface="Arial"/>
                <a:cs typeface="Arial"/>
                <a:sym typeface="Arial"/>
              </a:rPr>
              <a:t> id;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String name;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float</a:t>
            </a:r>
            <a:r>
              <a:rPr lang="en-US" sz="1400">
                <a:solidFill>
                  <a:srgbClr val="000000"/>
                </a:solidFill>
                <a:latin typeface="Arial"/>
                <a:ea typeface="Arial"/>
                <a:cs typeface="Arial"/>
                <a:sym typeface="Arial"/>
              </a:rPr>
              <a:t> price;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public</a:t>
            </a:r>
            <a:r>
              <a:rPr lang="en-US" sz="1400">
                <a:solidFill>
                  <a:srgbClr val="000000"/>
                </a:solidFill>
                <a:latin typeface="Arial"/>
                <a:ea typeface="Arial"/>
                <a:cs typeface="Arial"/>
                <a:sym typeface="Arial"/>
              </a:rPr>
              <a:t> Product(</a:t>
            </a:r>
            <a:r>
              <a:rPr lang="en-US" sz="1400" b="1">
                <a:solidFill>
                  <a:srgbClr val="006699"/>
                </a:solidFill>
                <a:latin typeface="Arial"/>
                <a:ea typeface="Arial"/>
                <a:cs typeface="Arial"/>
                <a:sym typeface="Arial"/>
              </a:rPr>
              <a:t>int</a:t>
            </a:r>
            <a:r>
              <a:rPr lang="en-US" sz="1400">
                <a:solidFill>
                  <a:srgbClr val="000000"/>
                </a:solidFill>
                <a:latin typeface="Arial"/>
                <a:ea typeface="Arial"/>
                <a:cs typeface="Arial"/>
                <a:sym typeface="Arial"/>
              </a:rPr>
              <a:t> id, String name, </a:t>
            </a:r>
            <a:r>
              <a:rPr lang="en-US" sz="1400" b="1">
                <a:solidFill>
                  <a:srgbClr val="006699"/>
                </a:solidFill>
                <a:latin typeface="Arial"/>
                <a:ea typeface="Arial"/>
                <a:cs typeface="Arial"/>
                <a:sym typeface="Arial"/>
              </a:rPr>
              <a:t>float</a:t>
            </a:r>
            <a:r>
              <a:rPr lang="en-US" sz="1400">
                <a:solidFill>
                  <a:srgbClr val="000000"/>
                </a:solidFill>
                <a:latin typeface="Arial"/>
                <a:ea typeface="Arial"/>
                <a:cs typeface="Arial"/>
                <a:sym typeface="Arial"/>
              </a:rPr>
              <a:t> price) {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super</a:t>
            </a: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this</a:t>
            </a:r>
            <a:r>
              <a:rPr lang="en-US" sz="1400">
                <a:solidFill>
                  <a:srgbClr val="000000"/>
                </a:solidFill>
                <a:latin typeface="Arial"/>
                <a:ea typeface="Arial"/>
                <a:cs typeface="Arial"/>
                <a:sym typeface="Arial"/>
              </a:rPr>
              <a:t>.id = id;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this</a:t>
            </a:r>
            <a:r>
              <a:rPr lang="en-US" sz="1400">
                <a:solidFill>
                  <a:srgbClr val="000000"/>
                </a:solidFill>
                <a:latin typeface="Arial"/>
                <a:ea typeface="Arial"/>
                <a:cs typeface="Arial"/>
                <a:sym typeface="Arial"/>
              </a:rPr>
              <a:t>.name = name;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this</a:t>
            </a:r>
            <a:r>
              <a:rPr lang="en-US" sz="1400">
                <a:solidFill>
                  <a:srgbClr val="000000"/>
                </a:solidFill>
                <a:latin typeface="Arial"/>
                <a:ea typeface="Arial"/>
                <a:cs typeface="Arial"/>
                <a:sym typeface="Arial"/>
              </a:rPr>
              <a:t>.price = price;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  </a:t>
            </a:r>
            <a:endParaRPr/>
          </a:p>
          <a:p>
            <a:pPr marL="0" marR="0" lvl="0" indent="0" algn="just" rtl="0">
              <a:spcBef>
                <a:spcPts val="0"/>
              </a:spcBef>
              <a:spcAft>
                <a:spcPts val="0"/>
              </a:spcAft>
              <a:buClr>
                <a:srgbClr val="000000"/>
              </a:buClr>
              <a:buSzPts val="1400"/>
              <a:buFont typeface="Arial"/>
              <a:buAutoNum type="arabicPeriod"/>
            </a:pPr>
            <a:r>
              <a:rPr lang="en-US" sz="1400">
                <a:solidFill>
                  <a:srgbClr val="000000"/>
                </a:solidFill>
                <a:latin typeface="Arial"/>
                <a:ea typeface="Arial"/>
                <a:cs typeface="Arial"/>
                <a:sym typeface="Arial"/>
              </a:rPr>
              <a:t>}  </a:t>
            </a:r>
            <a:endParaRPr/>
          </a:p>
        </p:txBody>
      </p:sp>
      <p:sp>
        <p:nvSpPr>
          <p:cNvPr id="1629" name="Shape 1629"/>
          <p:cNvSpPr/>
          <p:nvPr/>
        </p:nvSpPr>
        <p:spPr>
          <a:xfrm>
            <a:off x="4500009" y="1128684"/>
            <a:ext cx="4570942" cy="5046368"/>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b="1">
                <a:solidFill>
                  <a:srgbClr val="006699"/>
                </a:solidFill>
                <a:latin typeface="Arial"/>
                <a:ea typeface="Arial"/>
                <a:cs typeface="Arial"/>
                <a:sym typeface="Arial"/>
              </a:rPr>
              <a:t>public</a:t>
            </a: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class</a:t>
            </a:r>
            <a:r>
              <a:rPr lang="en-US" sz="1400">
                <a:solidFill>
                  <a:srgbClr val="000000"/>
                </a:solidFill>
                <a:latin typeface="Arial"/>
                <a:ea typeface="Arial"/>
                <a:cs typeface="Arial"/>
                <a:sym typeface="Arial"/>
              </a:rPr>
              <a:t> LambdaExpressionExample{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public</a:t>
            </a: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static</a:t>
            </a: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void</a:t>
            </a:r>
            <a:r>
              <a:rPr lang="en-US" sz="1400">
                <a:solidFill>
                  <a:srgbClr val="000000"/>
                </a:solidFill>
                <a:latin typeface="Arial"/>
                <a:ea typeface="Arial"/>
                <a:cs typeface="Arial"/>
                <a:sym typeface="Arial"/>
              </a:rPr>
              <a:t> main(String[] args) {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List&lt;Product&gt; list=</a:t>
            </a:r>
            <a:r>
              <a:rPr lang="en-US" sz="1400" b="1">
                <a:solidFill>
                  <a:srgbClr val="006699"/>
                </a:solidFill>
                <a:latin typeface="Arial"/>
                <a:ea typeface="Arial"/>
                <a:cs typeface="Arial"/>
                <a:sym typeface="Arial"/>
              </a:rPr>
              <a:t>new</a:t>
            </a:r>
            <a:r>
              <a:rPr lang="en-US" sz="1400">
                <a:solidFill>
                  <a:srgbClr val="000000"/>
                </a:solidFill>
                <a:latin typeface="Arial"/>
                <a:ea typeface="Arial"/>
                <a:cs typeface="Arial"/>
                <a:sym typeface="Arial"/>
              </a:rPr>
              <a:t> ArrayList&lt;Product&gt;();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r>
              <a:rPr lang="en-US" sz="1400">
                <a:solidFill>
                  <a:srgbClr val="008200"/>
                </a:solidFill>
                <a:latin typeface="Arial"/>
                <a:ea typeface="Arial"/>
                <a:cs typeface="Arial"/>
                <a:sym typeface="Arial"/>
              </a:rPr>
              <a:t>//Adding Products</a:t>
            </a: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list.add(</a:t>
            </a:r>
            <a:r>
              <a:rPr lang="en-US" sz="1400" b="1">
                <a:solidFill>
                  <a:srgbClr val="006699"/>
                </a:solidFill>
                <a:latin typeface="Arial"/>
                <a:ea typeface="Arial"/>
                <a:cs typeface="Arial"/>
                <a:sym typeface="Arial"/>
              </a:rPr>
              <a:t>new</a:t>
            </a:r>
            <a:r>
              <a:rPr lang="en-US" sz="1400">
                <a:solidFill>
                  <a:srgbClr val="000000"/>
                </a:solidFill>
                <a:latin typeface="Arial"/>
                <a:ea typeface="Arial"/>
                <a:cs typeface="Arial"/>
                <a:sym typeface="Arial"/>
              </a:rPr>
              <a:t> Product(</a:t>
            </a:r>
            <a:r>
              <a:rPr lang="en-US" sz="1400">
                <a:solidFill>
                  <a:srgbClr val="C00000"/>
                </a:solidFill>
                <a:latin typeface="Arial"/>
                <a:ea typeface="Arial"/>
                <a:cs typeface="Arial"/>
                <a:sym typeface="Arial"/>
              </a:rPr>
              <a:t>1</a:t>
            </a:r>
            <a:r>
              <a:rPr lang="en-US" sz="1400">
                <a:solidFill>
                  <a:srgbClr val="000000"/>
                </a:solidFill>
                <a:latin typeface="Arial"/>
                <a:ea typeface="Arial"/>
                <a:cs typeface="Arial"/>
                <a:sym typeface="Arial"/>
              </a:rPr>
              <a:t>,</a:t>
            </a:r>
            <a:r>
              <a:rPr lang="en-US" sz="1400">
                <a:solidFill>
                  <a:srgbClr val="0000FF"/>
                </a:solidFill>
                <a:latin typeface="Arial"/>
                <a:ea typeface="Arial"/>
                <a:cs typeface="Arial"/>
                <a:sym typeface="Arial"/>
              </a:rPr>
              <a:t>"HP Laptop"</a:t>
            </a:r>
            <a:r>
              <a:rPr lang="en-US" sz="1400">
                <a:solidFill>
                  <a:srgbClr val="000000"/>
                </a:solidFill>
                <a:latin typeface="Arial"/>
                <a:ea typeface="Arial"/>
                <a:cs typeface="Arial"/>
                <a:sym typeface="Arial"/>
              </a:rPr>
              <a:t>,25000f));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list.add(</a:t>
            </a:r>
            <a:r>
              <a:rPr lang="en-US" sz="1400" b="1">
                <a:solidFill>
                  <a:srgbClr val="006699"/>
                </a:solidFill>
                <a:latin typeface="Arial"/>
                <a:ea typeface="Arial"/>
                <a:cs typeface="Arial"/>
                <a:sym typeface="Arial"/>
              </a:rPr>
              <a:t>new</a:t>
            </a:r>
            <a:r>
              <a:rPr lang="en-US" sz="1400">
                <a:solidFill>
                  <a:srgbClr val="000000"/>
                </a:solidFill>
                <a:latin typeface="Arial"/>
                <a:ea typeface="Arial"/>
                <a:cs typeface="Arial"/>
                <a:sym typeface="Arial"/>
              </a:rPr>
              <a:t> Product(</a:t>
            </a:r>
            <a:r>
              <a:rPr lang="en-US" sz="1400">
                <a:solidFill>
                  <a:srgbClr val="C00000"/>
                </a:solidFill>
                <a:latin typeface="Arial"/>
                <a:ea typeface="Arial"/>
                <a:cs typeface="Arial"/>
                <a:sym typeface="Arial"/>
              </a:rPr>
              <a:t>3</a:t>
            </a:r>
            <a:r>
              <a:rPr lang="en-US" sz="1400">
                <a:solidFill>
                  <a:srgbClr val="000000"/>
                </a:solidFill>
                <a:latin typeface="Arial"/>
                <a:ea typeface="Arial"/>
                <a:cs typeface="Arial"/>
                <a:sym typeface="Arial"/>
              </a:rPr>
              <a:t>,</a:t>
            </a:r>
            <a:r>
              <a:rPr lang="en-US" sz="1400">
                <a:solidFill>
                  <a:srgbClr val="0000FF"/>
                </a:solidFill>
                <a:latin typeface="Arial"/>
                <a:ea typeface="Arial"/>
                <a:cs typeface="Arial"/>
                <a:sym typeface="Arial"/>
              </a:rPr>
              <a:t>"Keyboard"</a:t>
            </a:r>
            <a:r>
              <a:rPr lang="en-US" sz="1400">
                <a:solidFill>
                  <a:srgbClr val="000000"/>
                </a:solidFill>
                <a:latin typeface="Arial"/>
                <a:ea typeface="Arial"/>
                <a:cs typeface="Arial"/>
                <a:sym typeface="Arial"/>
              </a:rPr>
              <a:t>,300f));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list.add(</a:t>
            </a:r>
            <a:r>
              <a:rPr lang="en-US" sz="1400" b="1">
                <a:solidFill>
                  <a:srgbClr val="006699"/>
                </a:solidFill>
                <a:latin typeface="Arial"/>
                <a:ea typeface="Arial"/>
                <a:cs typeface="Arial"/>
                <a:sym typeface="Arial"/>
              </a:rPr>
              <a:t>new</a:t>
            </a:r>
            <a:r>
              <a:rPr lang="en-US" sz="1400">
                <a:solidFill>
                  <a:srgbClr val="000000"/>
                </a:solidFill>
                <a:latin typeface="Arial"/>
                <a:ea typeface="Arial"/>
                <a:cs typeface="Arial"/>
                <a:sym typeface="Arial"/>
              </a:rPr>
              <a:t> Product(</a:t>
            </a:r>
            <a:r>
              <a:rPr lang="en-US" sz="1400">
                <a:solidFill>
                  <a:srgbClr val="C00000"/>
                </a:solidFill>
                <a:latin typeface="Arial"/>
                <a:ea typeface="Arial"/>
                <a:cs typeface="Arial"/>
                <a:sym typeface="Arial"/>
              </a:rPr>
              <a:t>2</a:t>
            </a:r>
            <a:r>
              <a:rPr lang="en-US" sz="1400">
                <a:solidFill>
                  <a:srgbClr val="000000"/>
                </a:solidFill>
                <a:latin typeface="Arial"/>
                <a:ea typeface="Arial"/>
                <a:cs typeface="Arial"/>
                <a:sym typeface="Arial"/>
              </a:rPr>
              <a:t>,</a:t>
            </a:r>
            <a:r>
              <a:rPr lang="en-US" sz="1400">
                <a:solidFill>
                  <a:srgbClr val="0000FF"/>
                </a:solidFill>
                <a:latin typeface="Arial"/>
                <a:ea typeface="Arial"/>
                <a:cs typeface="Arial"/>
                <a:sym typeface="Arial"/>
              </a:rPr>
              <a:t>"Dell Mouse"</a:t>
            </a:r>
            <a:r>
              <a:rPr lang="en-US" sz="1400">
                <a:solidFill>
                  <a:srgbClr val="000000"/>
                </a:solidFill>
                <a:latin typeface="Arial"/>
                <a:ea typeface="Arial"/>
                <a:cs typeface="Arial"/>
                <a:sym typeface="Arial"/>
              </a:rPr>
              <a:t>,150f));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System.out.println(</a:t>
            </a:r>
            <a:r>
              <a:rPr lang="en-US" sz="1400">
                <a:solidFill>
                  <a:srgbClr val="0000FF"/>
                </a:solidFill>
                <a:latin typeface="Arial"/>
                <a:ea typeface="Arial"/>
                <a:cs typeface="Arial"/>
                <a:sym typeface="Arial"/>
              </a:rPr>
              <a:t>"Sorting on the basis of name..."</a:t>
            </a: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r>
              <a:rPr lang="en-US" sz="1400">
                <a:solidFill>
                  <a:srgbClr val="008200"/>
                </a:solidFill>
                <a:latin typeface="Arial"/>
                <a:ea typeface="Arial"/>
                <a:cs typeface="Arial"/>
                <a:sym typeface="Arial"/>
              </a:rPr>
              <a:t>// implementing lambda expression</a:t>
            </a: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Collections.sort(list,(p1,p2)-&gt;{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return</a:t>
            </a:r>
            <a:r>
              <a:rPr lang="en-US" sz="1400">
                <a:solidFill>
                  <a:srgbClr val="000000"/>
                </a:solidFill>
                <a:latin typeface="Arial"/>
                <a:ea typeface="Arial"/>
                <a:cs typeface="Arial"/>
                <a:sym typeface="Arial"/>
              </a:rPr>
              <a:t> p1.name.compareTo(p2.name);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r>
              <a:rPr lang="en-US" sz="1400" b="1">
                <a:solidFill>
                  <a:srgbClr val="006699"/>
                </a:solidFill>
                <a:latin typeface="Arial"/>
                <a:ea typeface="Arial"/>
                <a:cs typeface="Arial"/>
                <a:sym typeface="Arial"/>
              </a:rPr>
              <a:t>for</a:t>
            </a:r>
            <a:r>
              <a:rPr lang="en-US" sz="1400">
                <a:solidFill>
                  <a:srgbClr val="000000"/>
                </a:solidFill>
                <a:latin typeface="Arial"/>
                <a:ea typeface="Arial"/>
                <a:cs typeface="Arial"/>
                <a:sym typeface="Arial"/>
              </a:rPr>
              <a:t>(Product p:list){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System.out.println(p.id+</a:t>
            </a:r>
            <a:r>
              <a:rPr lang="en-US" sz="1400">
                <a:solidFill>
                  <a:srgbClr val="0000FF"/>
                </a:solidFill>
                <a:latin typeface="Arial"/>
                <a:ea typeface="Arial"/>
                <a:cs typeface="Arial"/>
                <a:sym typeface="Arial"/>
              </a:rPr>
              <a:t>" "</a:t>
            </a:r>
            <a:r>
              <a:rPr lang="en-US" sz="1400">
                <a:solidFill>
                  <a:srgbClr val="000000"/>
                </a:solidFill>
                <a:latin typeface="Arial"/>
                <a:ea typeface="Arial"/>
                <a:cs typeface="Arial"/>
                <a:sym typeface="Arial"/>
              </a:rPr>
              <a:t>+p.name+</a:t>
            </a:r>
            <a:r>
              <a:rPr lang="en-US" sz="1400">
                <a:solidFill>
                  <a:srgbClr val="0000FF"/>
                </a:solidFill>
                <a:latin typeface="Arial"/>
                <a:ea typeface="Arial"/>
                <a:cs typeface="Arial"/>
                <a:sym typeface="Arial"/>
              </a:rPr>
              <a:t>" "</a:t>
            </a:r>
            <a:r>
              <a:rPr lang="en-US" sz="1400">
                <a:solidFill>
                  <a:srgbClr val="000000"/>
                </a:solidFill>
                <a:latin typeface="Arial"/>
                <a:ea typeface="Arial"/>
                <a:cs typeface="Arial"/>
                <a:sym typeface="Arial"/>
              </a:rPr>
              <a:t>+p.price);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400">
                <a:solidFill>
                  <a:srgbClr val="000000"/>
                </a:solidFill>
                <a:latin typeface="Arial"/>
                <a:ea typeface="Arial"/>
                <a:cs typeface="Arial"/>
                <a:sym typeface="Arial"/>
              </a:rPr>
              <a:t>}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Shape 1635"/>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1636" name="Shape 1636"/>
          <p:cNvSpPr txBox="1"/>
          <p:nvPr/>
        </p:nvSpPr>
        <p:spPr>
          <a:xfrm>
            <a:off x="537773" y="1176051"/>
            <a:ext cx="8068453" cy="3785652"/>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760"/>
              <a:buFont typeface="Arial"/>
              <a:buChar char="❏"/>
            </a:pPr>
            <a:r>
              <a:rPr lang="en-US" sz="2400" b="1">
                <a:solidFill>
                  <a:schemeClr val="dk1"/>
                </a:solidFill>
              </a:rPr>
              <a:t>Meta:</a:t>
            </a:r>
            <a:r>
              <a:rPr lang="en-US" sz="2400">
                <a:solidFill>
                  <a:schemeClr val="dk1"/>
                </a:solidFill>
                <a:latin typeface="Arial"/>
                <a:ea typeface="Arial"/>
                <a:cs typeface="Arial"/>
                <a:sym typeface="Arial"/>
              </a:rPr>
              <a:t> Usa expresiones lambda para determinar cuál de los coches de una lista es el más rápido en recorrer los 100km</a:t>
            </a:r>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1 hora</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914352" marR="0" lvl="1" indent="-457200" algn="l" rtl="0">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Revisa el programa a modificar y evalúa si vale la pena añadir la modificación a lo ya creado o si sería mejor construir un programa nuevo.</a:t>
            </a:r>
            <a:endParaRPr/>
          </a:p>
          <a:p>
            <a:pPr marL="914352" marR="0" lvl="1" indent="-457200" algn="l" rtl="0">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Crea el programa bajo la decisión tomada en el punto anterior.</a:t>
            </a:r>
            <a:endParaRPr sz="2400" b="0" i="0" u="none" strike="noStrike" cap="none">
              <a:solidFill>
                <a:schemeClr val="dk1"/>
              </a:solidFill>
              <a:latin typeface="Arial"/>
              <a:ea typeface="Arial"/>
              <a:cs typeface="Arial"/>
              <a:sym typeface="Arial"/>
            </a:endParaRPr>
          </a:p>
        </p:txBody>
      </p:sp>
      <p:sp>
        <p:nvSpPr>
          <p:cNvPr id="1637" name="Shape 1637"/>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Shape 1643"/>
          <p:cNvSpPr txBox="1">
            <a:spLocks noGrp="1"/>
          </p:cNvSpPr>
          <p:nvPr>
            <p:ph type="title"/>
          </p:nvPr>
        </p:nvSpPr>
        <p:spPr>
          <a:xfrm>
            <a:off x="2556079" y="2681196"/>
            <a:ext cx="6478193"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Streams de E/S - (15 minutos)</a:t>
            </a:r>
            <a:endParaRPr/>
          </a:p>
        </p:txBody>
      </p:sp>
      <p:sp>
        <p:nvSpPr>
          <p:cNvPr id="1644" name="Shape 1644"/>
          <p:cNvSpPr/>
          <p:nvPr/>
        </p:nvSpPr>
        <p:spPr>
          <a:xfrm>
            <a:off x="237744" y="2359169"/>
            <a:ext cx="2025727"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12</a:t>
            </a:r>
            <a:endParaRPr sz="8800" b="1">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body" idx="1"/>
          </p:nvPr>
        </p:nvSpPr>
        <p:spPr>
          <a:xfrm>
            <a:off x="699880" y="2205137"/>
            <a:ext cx="4310053" cy="55300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Una vez terminada la instalación, abrimos una ventana de comandos</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Pulsamos “tecla Windows”+R</a:t>
            </a: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Escribimos </a:t>
            </a:r>
            <a:r>
              <a:rPr lang="en-US" sz="1600" b="1" i="0" u="none" strike="noStrike" cap="none">
                <a:solidFill>
                  <a:schemeClr val="dk1"/>
                </a:solidFill>
                <a:latin typeface="Arial"/>
                <a:ea typeface="Arial"/>
                <a:cs typeface="Arial"/>
                <a:sym typeface="Arial"/>
              </a:rPr>
              <a:t>cmd </a:t>
            </a:r>
            <a:r>
              <a:rPr lang="en-US" sz="1600" b="0" i="0" u="none" strike="noStrike" cap="none">
                <a:solidFill>
                  <a:schemeClr val="dk1"/>
                </a:solidFill>
                <a:latin typeface="Arial"/>
                <a:ea typeface="Arial"/>
                <a:cs typeface="Arial"/>
                <a:sym typeface="Arial"/>
              </a:rPr>
              <a:t>y pulsamos enter</a:t>
            </a: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Escribimos: java –versión (+ enter)</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Nos debe mostar información sobre la </a:t>
            </a:r>
            <a:endParaRPr/>
          </a:p>
          <a:p>
            <a:pPr marL="457109" marR="0" lvl="1" indent="0" algn="l" rtl="0">
              <a:lnSpc>
                <a:spcPct val="100000"/>
              </a:lnSpc>
              <a:spcBef>
                <a:spcPts val="0"/>
              </a:spcBef>
              <a:spcAft>
                <a:spcPts val="0"/>
              </a:spcAft>
              <a:buClr>
                <a:schemeClr val="dk1"/>
              </a:buClr>
              <a:buSzPts val="2000"/>
              <a:buFont typeface="Arial"/>
              <a:buNone/>
            </a:pPr>
            <a:r>
              <a:rPr lang="en-US" sz="1600" b="0" i="0" u="none" strike="noStrike" cap="none">
                <a:solidFill>
                  <a:schemeClr val="dk1"/>
                </a:solidFill>
                <a:latin typeface="Arial"/>
                <a:ea typeface="Arial"/>
                <a:cs typeface="Arial"/>
                <a:sym typeface="Arial"/>
              </a:rPr>
              <a:t>versión de java</a:t>
            </a:r>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p:txBody>
      </p:sp>
      <p:sp>
        <p:nvSpPr>
          <p:cNvPr id="515" name="Shape 515"/>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Instalar JAVA</a:t>
            </a:r>
            <a:endParaRPr sz="3000" b="1" i="0" u="none" strike="noStrike" cap="none">
              <a:solidFill>
                <a:schemeClr val="dk1"/>
              </a:solidFill>
              <a:latin typeface="Arial"/>
              <a:ea typeface="Arial"/>
              <a:cs typeface="Arial"/>
              <a:sym typeface="Arial"/>
            </a:endParaRPr>
          </a:p>
        </p:txBody>
      </p:sp>
      <p:pic>
        <p:nvPicPr>
          <p:cNvPr id="516" name="Shape 516"/>
          <p:cNvPicPr preferRelativeResize="0"/>
          <p:nvPr/>
        </p:nvPicPr>
        <p:blipFill rotWithShape="1">
          <a:blip r:embed="rId3">
            <a:alphaModFix/>
          </a:blip>
          <a:srcRect/>
          <a:stretch/>
        </p:blipFill>
        <p:spPr>
          <a:xfrm>
            <a:off x="5350380" y="1384255"/>
            <a:ext cx="2797456" cy="1116120"/>
          </a:xfrm>
          <a:prstGeom prst="rect">
            <a:avLst/>
          </a:prstGeom>
          <a:noFill/>
          <a:ln>
            <a:noFill/>
          </a:ln>
          <a:effectLst>
            <a:outerShdw blurRad="292100" dist="139700" dir="2700000" algn="tl" rotWithShape="0">
              <a:srgbClr val="333333">
                <a:alpha val="64705"/>
              </a:srgbClr>
            </a:outerShdw>
          </a:effectLst>
        </p:spPr>
      </p:pic>
      <p:pic>
        <p:nvPicPr>
          <p:cNvPr id="517" name="Shape 517"/>
          <p:cNvPicPr preferRelativeResize="0"/>
          <p:nvPr/>
        </p:nvPicPr>
        <p:blipFill rotWithShape="1">
          <a:blip r:embed="rId4">
            <a:alphaModFix/>
          </a:blip>
          <a:srcRect/>
          <a:stretch/>
        </p:blipFill>
        <p:spPr>
          <a:xfrm>
            <a:off x="5350380" y="3188421"/>
            <a:ext cx="3181144" cy="192169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Shape 1649"/>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50" name="Shape 1650"/>
          <p:cNvSpPr txBox="1">
            <a:spLocks noGrp="1"/>
          </p:cNvSpPr>
          <p:nvPr>
            <p:ph type="title" idx="4294967295"/>
          </p:nvPr>
        </p:nvSpPr>
        <p:spPr>
          <a:xfrm>
            <a:off x="541684" y="388271"/>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Streams</a:t>
            </a:r>
            <a:endParaRPr sz="3000" b="1" i="0" u="none" strike="noStrike" cap="none">
              <a:solidFill>
                <a:schemeClr val="dk1"/>
              </a:solidFill>
              <a:latin typeface="Arial"/>
              <a:ea typeface="Arial"/>
              <a:cs typeface="Arial"/>
              <a:sym typeface="Arial"/>
            </a:endParaRPr>
          </a:p>
        </p:txBody>
      </p:sp>
      <p:pic>
        <p:nvPicPr>
          <p:cNvPr id="1651" name="Shape 1651"/>
          <p:cNvPicPr preferRelativeResize="0"/>
          <p:nvPr/>
        </p:nvPicPr>
        <p:blipFill rotWithShape="1">
          <a:blip r:embed="rId3">
            <a:alphaModFix/>
          </a:blip>
          <a:srcRect/>
          <a:stretch/>
        </p:blipFill>
        <p:spPr>
          <a:xfrm>
            <a:off x="612477" y="4399426"/>
            <a:ext cx="3610727" cy="1439529"/>
          </a:xfrm>
          <a:prstGeom prst="rect">
            <a:avLst/>
          </a:prstGeom>
          <a:noFill/>
          <a:ln>
            <a:noFill/>
          </a:ln>
        </p:spPr>
      </p:pic>
      <p:pic>
        <p:nvPicPr>
          <p:cNvPr id="1652" name="Shape 1652"/>
          <p:cNvPicPr preferRelativeResize="0"/>
          <p:nvPr/>
        </p:nvPicPr>
        <p:blipFill rotWithShape="1">
          <a:blip r:embed="rId4">
            <a:alphaModFix/>
          </a:blip>
          <a:srcRect/>
          <a:stretch/>
        </p:blipFill>
        <p:spPr>
          <a:xfrm>
            <a:off x="4931957" y="4395098"/>
            <a:ext cx="3610727" cy="1326843"/>
          </a:xfrm>
          <a:prstGeom prst="rect">
            <a:avLst/>
          </a:prstGeom>
          <a:noFill/>
          <a:ln>
            <a:noFill/>
          </a:ln>
        </p:spPr>
      </p:pic>
      <p:sp>
        <p:nvSpPr>
          <p:cNvPr id="1653" name="Shape 1653"/>
          <p:cNvSpPr txBox="1"/>
          <p:nvPr/>
        </p:nvSpPr>
        <p:spPr>
          <a:xfrm>
            <a:off x="396503" y="1197268"/>
            <a:ext cx="8350225" cy="338359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300"/>
              <a:buFont typeface="Monda"/>
              <a:buChar char="•"/>
            </a:pPr>
            <a:r>
              <a:rPr lang="en-US" sz="2000">
                <a:solidFill>
                  <a:schemeClr val="dk1"/>
                </a:solidFill>
                <a:latin typeface="Monda"/>
                <a:ea typeface="Monda"/>
                <a:cs typeface="Monda"/>
                <a:sym typeface="Monda"/>
              </a:rPr>
              <a:t>Un stream representa un flujo de información:</a:t>
            </a:r>
            <a:endParaRPr/>
          </a:p>
          <a:p>
            <a:pPr marL="742950" marR="0" lvl="1" indent="-285750" algn="l" rtl="0">
              <a:spcBef>
                <a:spcPts val="320"/>
              </a:spcBef>
              <a:spcAft>
                <a:spcPts val="0"/>
              </a:spcAft>
              <a:buClr>
                <a:schemeClr val="dk1"/>
              </a:buClr>
              <a:buSzPts val="1120"/>
              <a:buFont typeface="Monda"/>
              <a:buChar char="•"/>
            </a:pPr>
            <a:r>
              <a:rPr lang="en-US" sz="1600" b="0" i="0" u="none" strike="noStrike" cap="none">
                <a:solidFill>
                  <a:schemeClr val="dk1"/>
                </a:solidFill>
                <a:latin typeface="Monda"/>
                <a:ea typeface="Monda"/>
                <a:cs typeface="Monda"/>
                <a:sym typeface="Monda"/>
              </a:rPr>
              <a:t> procedente de una fuente (teclado, file, memoria, red, etc.) o </a:t>
            </a:r>
            <a:endParaRPr/>
          </a:p>
          <a:p>
            <a:pPr marL="742950" marR="0" lvl="1" indent="-285750" algn="l" rtl="0">
              <a:spcBef>
                <a:spcPts val="320"/>
              </a:spcBef>
              <a:spcAft>
                <a:spcPts val="0"/>
              </a:spcAft>
              <a:buClr>
                <a:schemeClr val="dk1"/>
              </a:buClr>
              <a:buSzPts val="1120"/>
              <a:buFont typeface="Monda"/>
              <a:buChar char="•"/>
            </a:pPr>
            <a:r>
              <a:rPr lang="en-US" sz="1600" b="0" i="0" u="none" strike="noStrike" cap="none">
                <a:solidFill>
                  <a:schemeClr val="dk1"/>
                </a:solidFill>
                <a:latin typeface="Monda"/>
                <a:ea typeface="Monda"/>
                <a:cs typeface="Monda"/>
                <a:sym typeface="Monda"/>
              </a:rPr>
              <a:t> dirigida a un destino (pantalla, file, etc.)</a:t>
            </a:r>
            <a:endParaRPr/>
          </a:p>
          <a:p>
            <a:pPr marL="342900" marR="0" lvl="0" indent="-342900" algn="l" rtl="0">
              <a:spcBef>
                <a:spcPts val="400"/>
              </a:spcBef>
              <a:spcAft>
                <a:spcPts val="0"/>
              </a:spcAft>
              <a:buClr>
                <a:schemeClr val="dk1"/>
              </a:buClr>
              <a:buSzPts val="2300"/>
              <a:buFont typeface="Monda"/>
              <a:buChar char="•"/>
            </a:pPr>
            <a:r>
              <a:rPr lang="en-US" sz="2000">
                <a:solidFill>
                  <a:schemeClr val="dk1"/>
                </a:solidFill>
                <a:latin typeface="Monda"/>
                <a:ea typeface="Monda"/>
                <a:cs typeface="Monda"/>
                <a:sym typeface="Monda"/>
              </a:rPr>
              <a:t>Los streams comparten una misma interfaz que hace abstracción de los detalles específicos de cada dispositivo de E/S.</a:t>
            </a:r>
            <a:endParaRPr/>
          </a:p>
          <a:p>
            <a:pPr marL="342900" marR="0" lvl="0" indent="-342900" algn="l" rtl="0">
              <a:spcBef>
                <a:spcPts val="400"/>
              </a:spcBef>
              <a:spcAft>
                <a:spcPts val="0"/>
              </a:spcAft>
              <a:buClr>
                <a:schemeClr val="dk1"/>
              </a:buClr>
              <a:buSzPts val="2300"/>
              <a:buFont typeface="Monda"/>
              <a:buChar char="•"/>
            </a:pPr>
            <a:r>
              <a:rPr lang="en-US" sz="2000">
                <a:solidFill>
                  <a:schemeClr val="dk1"/>
                </a:solidFill>
                <a:latin typeface="Monda"/>
                <a:ea typeface="Monda"/>
                <a:cs typeface="Monda"/>
                <a:sym typeface="Monda"/>
              </a:rPr>
              <a:t>Todas las clases de streams están en el paquete </a:t>
            </a:r>
            <a:r>
              <a:rPr lang="en-US" sz="2000" b="1">
                <a:solidFill>
                  <a:schemeClr val="dk1"/>
                </a:solidFill>
                <a:latin typeface="Monda"/>
                <a:ea typeface="Monda"/>
                <a:cs typeface="Monda"/>
                <a:sym typeface="Monda"/>
              </a:rPr>
              <a:t>java.io</a:t>
            </a:r>
            <a:endParaRPr/>
          </a:p>
          <a:p>
            <a:pPr marL="742950" marR="0" lvl="1" indent="-285750" algn="l" rtl="0">
              <a:spcBef>
                <a:spcPts val="320"/>
              </a:spcBef>
              <a:spcAft>
                <a:spcPts val="0"/>
              </a:spcAft>
              <a:buClr>
                <a:schemeClr val="dk1"/>
              </a:buClr>
              <a:buSzPts val="1120"/>
              <a:buFont typeface="Monda"/>
              <a:buChar char="•"/>
            </a:pPr>
            <a:r>
              <a:rPr lang="en-US" sz="1600" b="0" i="0" u="sng" strike="noStrike" cap="none">
                <a:solidFill>
                  <a:schemeClr val="hlink"/>
                </a:solidFill>
                <a:latin typeface="Monda"/>
                <a:ea typeface="Monda"/>
                <a:cs typeface="Monda"/>
                <a:sym typeface="Monda"/>
                <a:hlinkClick r:id="rId5"/>
              </a:rPr>
              <a:t>https://docs.oracle.com/javase/8/docs/api/java/io/package-summary.html</a:t>
            </a:r>
            <a:endParaRPr sz="1600" b="0" i="0" u="none" strike="noStrike" cap="none">
              <a:solidFill>
                <a:schemeClr val="dk1"/>
              </a:solidFill>
              <a:latin typeface="Monda"/>
              <a:ea typeface="Monda"/>
              <a:cs typeface="Monda"/>
              <a:sym typeface="Monda"/>
            </a:endParaRPr>
          </a:p>
          <a:p>
            <a:pPr marL="742950" marR="0" lvl="1" indent="-214630" algn="l" rtl="0">
              <a:spcBef>
                <a:spcPts val="320"/>
              </a:spcBef>
              <a:spcAft>
                <a:spcPts val="0"/>
              </a:spcAft>
              <a:buClr>
                <a:schemeClr val="dk1"/>
              </a:buClr>
              <a:buSzPts val="1120"/>
              <a:buFont typeface="Monda"/>
              <a:buNone/>
            </a:pPr>
            <a:endParaRPr sz="1600" b="1" i="0" u="none" strike="noStrike" cap="none">
              <a:solidFill>
                <a:schemeClr val="dk1"/>
              </a:solidFill>
              <a:latin typeface="Monda"/>
              <a:ea typeface="Monda"/>
              <a:cs typeface="Monda"/>
              <a:sym typeface="Mond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Shape 1658"/>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59" name="Shape 1659"/>
          <p:cNvSpPr txBox="1">
            <a:spLocks noGrp="1"/>
          </p:cNvSpPr>
          <p:nvPr>
            <p:ph type="title" idx="4294967295"/>
          </p:nvPr>
        </p:nvSpPr>
        <p:spPr>
          <a:xfrm>
            <a:off x="386483" y="381100"/>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Clases</a:t>
            </a:r>
            <a:r>
              <a:rPr lang="en-US" sz="3000" b="1" i="0" u="none" strike="noStrike" cap="none" dirty="0">
                <a:solidFill>
                  <a:schemeClr val="dk1"/>
                </a:solidFill>
                <a:latin typeface="Arial"/>
                <a:ea typeface="Arial"/>
                <a:cs typeface="Arial"/>
                <a:sym typeface="Arial"/>
              </a:rPr>
              <a:t> de Streams de entrada</a:t>
            </a:r>
            <a:endParaRPr dirty="0"/>
          </a:p>
        </p:txBody>
      </p:sp>
      <p:pic>
        <p:nvPicPr>
          <p:cNvPr id="1660" name="Shape 1660" descr="io-inputstreamapi"/>
          <p:cNvPicPr preferRelativeResize="0"/>
          <p:nvPr/>
        </p:nvPicPr>
        <p:blipFill rotWithShape="1">
          <a:blip r:embed="rId3">
            <a:alphaModFix/>
          </a:blip>
          <a:srcRect/>
          <a:stretch/>
        </p:blipFill>
        <p:spPr>
          <a:xfrm>
            <a:off x="1920579" y="2529108"/>
            <a:ext cx="4932808" cy="3751981"/>
          </a:xfrm>
          <a:prstGeom prst="rect">
            <a:avLst/>
          </a:prstGeom>
          <a:noFill/>
          <a:ln>
            <a:noFill/>
          </a:ln>
        </p:spPr>
      </p:pic>
      <p:sp>
        <p:nvSpPr>
          <p:cNvPr id="1661" name="Shape 1661"/>
          <p:cNvSpPr txBox="1"/>
          <p:nvPr/>
        </p:nvSpPr>
        <p:spPr>
          <a:xfrm>
            <a:off x="386483" y="1269260"/>
            <a:ext cx="8361015" cy="251969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300"/>
              <a:buFont typeface="Monda"/>
              <a:buChar char="•"/>
            </a:pPr>
            <a:r>
              <a:rPr lang="en-US" sz="2000" dirty="0">
                <a:solidFill>
                  <a:schemeClr val="dk1"/>
                </a:solidFill>
                <a:latin typeface="+mn-lt"/>
                <a:ea typeface="Monda"/>
                <a:cs typeface="Monda"/>
                <a:sym typeface="Monda"/>
              </a:rPr>
              <a:t> Los </a:t>
            </a:r>
            <a:r>
              <a:rPr lang="en-US" sz="2000" dirty="0" err="1">
                <a:solidFill>
                  <a:schemeClr val="dk1"/>
                </a:solidFill>
                <a:latin typeface="+mn-lt"/>
                <a:ea typeface="Monda"/>
                <a:cs typeface="Monda"/>
                <a:sym typeface="Monda"/>
              </a:rPr>
              <a:t>módulos</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sombreados</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representan</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fuentes</a:t>
            </a:r>
            <a:r>
              <a:rPr lang="en-US" sz="2000" dirty="0">
                <a:solidFill>
                  <a:schemeClr val="dk1"/>
                </a:solidFill>
                <a:latin typeface="+mn-lt"/>
                <a:ea typeface="Monda"/>
                <a:cs typeface="Monda"/>
                <a:sym typeface="Monda"/>
              </a:rPr>
              <a:t> de </a:t>
            </a:r>
            <a:r>
              <a:rPr lang="en-US" sz="2000" dirty="0" err="1">
                <a:solidFill>
                  <a:schemeClr val="dk1"/>
                </a:solidFill>
                <a:latin typeface="+mn-lt"/>
                <a:ea typeface="Monda"/>
                <a:cs typeface="Monda"/>
                <a:sym typeface="Monda"/>
              </a:rPr>
              <a:t>datos</a:t>
            </a:r>
            <a:r>
              <a:rPr lang="en-US" sz="2000" dirty="0">
                <a:solidFill>
                  <a:schemeClr val="dk1"/>
                </a:solidFill>
                <a:latin typeface="+mn-lt"/>
                <a:ea typeface="Monda"/>
                <a:cs typeface="Monda"/>
                <a:sym typeface="Monda"/>
              </a:rPr>
              <a:t>.</a:t>
            </a:r>
            <a:endParaRPr dirty="0">
              <a:latin typeface="+mn-lt"/>
            </a:endParaRPr>
          </a:p>
          <a:p>
            <a:pPr marL="342900" marR="0" lvl="0" indent="-342900" algn="l" rtl="0">
              <a:spcBef>
                <a:spcPts val="400"/>
              </a:spcBef>
              <a:spcAft>
                <a:spcPts val="0"/>
              </a:spcAft>
              <a:buClr>
                <a:schemeClr val="dk1"/>
              </a:buClr>
              <a:buSzPts val="2300"/>
              <a:buFont typeface="Monda"/>
              <a:buChar char="•"/>
            </a:pPr>
            <a:r>
              <a:rPr lang="en-US" sz="2000" dirty="0">
                <a:solidFill>
                  <a:schemeClr val="dk1"/>
                </a:solidFill>
                <a:latin typeface="+mn-lt"/>
                <a:ea typeface="Monda"/>
                <a:cs typeface="Monda"/>
                <a:sym typeface="Monda"/>
              </a:rPr>
              <a:t> Los </a:t>
            </a:r>
            <a:r>
              <a:rPr lang="en-US" sz="2000" dirty="0" err="1">
                <a:solidFill>
                  <a:schemeClr val="dk1"/>
                </a:solidFill>
                <a:latin typeface="+mn-lt"/>
                <a:ea typeface="Monda"/>
                <a:cs typeface="Monda"/>
                <a:sym typeface="Monda"/>
              </a:rPr>
              <a:t>módulos</a:t>
            </a:r>
            <a:r>
              <a:rPr lang="en-US" sz="2000" dirty="0">
                <a:solidFill>
                  <a:schemeClr val="dk1"/>
                </a:solidFill>
                <a:latin typeface="+mn-lt"/>
                <a:ea typeface="Monda"/>
                <a:cs typeface="Monda"/>
                <a:sym typeface="Monda"/>
              </a:rPr>
              <a:t> sin </a:t>
            </a:r>
            <a:r>
              <a:rPr lang="en-US" sz="2000" dirty="0" err="1">
                <a:solidFill>
                  <a:schemeClr val="dk1"/>
                </a:solidFill>
                <a:latin typeface="+mn-lt"/>
                <a:ea typeface="Monda"/>
                <a:cs typeface="Monda"/>
                <a:sym typeface="Monda"/>
              </a:rPr>
              <a:t>sombrear</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representan</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procesadores</a:t>
            </a:r>
            <a:r>
              <a:rPr lang="en-US" sz="2000" dirty="0">
                <a:solidFill>
                  <a:schemeClr val="dk1"/>
                </a:solidFill>
                <a:latin typeface="+mn-lt"/>
                <a:ea typeface="Monda"/>
                <a:cs typeface="Monda"/>
                <a:sym typeface="Monda"/>
              </a:rPr>
              <a:t>.</a:t>
            </a:r>
            <a:endParaRPr dirty="0">
              <a:latin typeface="+mn-lt"/>
            </a:endParaRPr>
          </a:p>
          <a:p>
            <a:pPr marL="342900" marR="0" lvl="0" indent="-342900" algn="l" rtl="0">
              <a:spcBef>
                <a:spcPts val="400"/>
              </a:spcBef>
              <a:spcAft>
                <a:spcPts val="0"/>
              </a:spcAft>
              <a:buClr>
                <a:schemeClr val="dk1"/>
              </a:buClr>
              <a:buSzPts val="2300"/>
              <a:buFont typeface="Monda"/>
              <a:buChar char="•"/>
            </a:pPr>
            <a:r>
              <a:rPr lang="en-US" sz="2000" dirty="0">
                <a:solidFill>
                  <a:schemeClr val="dk1"/>
                </a:solidFill>
                <a:latin typeface="+mn-lt"/>
                <a:ea typeface="Monda"/>
                <a:cs typeface="Monda"/>
                <a:sym typeface="Monda"/>
              </a:rPr>
              <a:t> Los </a:t>
            </a:r>
            <a:r>
              <a:rPr lang="en-US" sz="2000" dirty="0" err="1">
                <a:solidFill>
                  <a:schemeClr val="dk1"/>
                </a:solidFill>
                <a:latin typeface="+mn-lt"/>
                <a:ea typeface="Monda"/>
                <a:cs typeface="Monda"/>
                <a:sym typeface="Monda"/>
              </a:rPr>
              <a:t>procesadores</a:t>
            </a:r>
            <a:r>
              <a:rPr lang="en-US" sz="2000" dirty="0">
                <a:solidFill>
                  <a:schemeClr val="dk1"/>
                </a:solidFill>
                <a:latin typeface="+mn-lt"/>
                <a:ea typeface="Monda"/>
                <a:cs typeface="Monda"/>
                <a:sym typeface="Monda"/>
              </a:rPr>
              <a:t> se </a:t>
            </a:r>
            <a:r>
              <a:rPr lang="en-US" sz="2000" dirty="0" err="1">
                <a:solidFill>
                  <a:schemeClr val="dk1"/>
                </a:solidFill>
                <a:latin typeface="+mn-lt"/>
                <a:ea typeface="Monda"/>
                <a:cs typeface="Monda"/>
                <a:sym typeface="Monda"/>
              </a:rPr>
              <a:t>pueden</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aplicar</a:t>
            </a:r>
            <a:r>
              <a:rPr lang="en-US" sz="2000" dirty="0">
                <a:solidFill>
                  <a:schemeClr val="dk1"/>
                </a:solidFill>
                <a:latin typeface="+mn-lt"/>
                <a:ea typeface="Monda"/>
                <a:cs typeface="Monda"/>
                <a:sym typeface="Monda"/>
              </a:rPr>
              <a:t> a </a:t>
            </a:r>
            <a:r>
              <a:rPr lang="en-US" sz="2000" dirty="0" err="1">
                <a:solidFill>
                  <a:schemeClr val="dk1"/>
                </a:solidFill>
                <a:latin typeface="+mn-lt"/>
                <a:ea typeface="Monda"/>
                <a:cs typeface="Monda"/>
                <a:sym typeface="Monda"/>
              </a:rPr>
              <a:t>otro</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procesador</a:t>
            </a:r>
            <a:r>
              <a:rPr lang="en-US" sz="2000" dirty="0">
                <a:solidFill>
                  <a:schemeClr val="dk1"/>
                </a:solidFill>
                <a:latin typeface="+mn-lt"/>
                <a:ea typeface="Monda"/>
                <a:cs typeface="Monda"/>
                <a:sym typeface="Monda"/>
              </a:rPr>
              <a:t> o a </a:t>
            </a:r>
            <a:r>
              <a:rPr lang="en-US" sz="2000" dirty="0" err="1">
                <a:solidFill>
                  <a:schemeClr val="dk1"/>
                </a:solidFill>
                <a:latin typeface="+mn-lt"/>
                <a:ea typeface="Monda"/>
                <a:cs typeface="Monda"/>
                <a:sym typeface="Monda"/>
              </a:rPr>
              <a:t>una</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fuente</a:t>
            </a:r>
            <a:r>
              <a:rPr lang="en-US" sz="2000" dirty="0">
                <a:solidFill>
                  <a:schemeClr val="dk1"/>
                </a:solidFill>
                <a:latin typeface="+mn-lt"/>
                <a:ea typeface="Monda"/>
                <a:cs typeface="Monda"/>
                <a:sym typeface="Monda"/>
              </a:rPr>
              <a:t>.</a:t>
            </a:r>
            <a:endParaRPr dirty="0">
              <a:latin typeface="+mn-l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Shape 1666"/>
          <p:cNvSpPr txBox="1">
            <a:spLocks noGrp="1"/>
          </p:cNvSpPr>
          <p:nvPr>
            <p:ph type="body" idx="1"/>
          </p:nvPr>
        </p:nvSpPr>
        <p:spPr>
          <a:xfrm>
            <a:off x="715682" y="1722826"/>
            <a:ext cx="7815253" cy="5384556"/>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70"/>
              <a:buFont typeface="Arial"/>
              <a:buChar char="•"/>
            </a:pPr>
            <a:r>
              <a:rPr lang="en-US" sz="2400" b="0" i="0" u="none" strike="noStrike" cap="none" dirty="0" err="1">
                <a:solidFill>
                  <a:schemeClr val="dk1"/>
                </a:solidFill>
                <a:latin typeface="+mn-lt"/>
                <a:ea typeface="Arial"/>
                <a:cs typeface="Arial"/>
                <a:sym typeface="Arial"/>
              </a:rPr>
              <a:t>FileInputStream</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lectura</a:t>
            </a:r>
            <a:r>
              <a:rPr lang="en-US" sz="2400" b="0" i="0" u="none" strike="noStrike" cap="none" dirty="0">
                <a:solidFill>
                  <a:schemeClr val="dk1"/>
                </a:solidFill>
                <a:latin typeface="+mn-lt"/>
                <a:ea typeface="Arial"/>
                <a:cs typeface="Arial"/>
                <a:sym typeface="Arial"/>
              </a:rPr>
              <a:t> de files byte a byte</a:t>
            </a:r>
            <a:endParaRPr sz="1100" dirty="0">
              <a:latin typeface="+mn-lt"/>
            </a:endParaRPr>
          </a:p>
          <a:p>
            <a:pPr marL="342900" marR="0" lvl="0" indent="-342900" algn="l" rtl="0">
              <a:lnSpc>
                <a:spcPct val="100000"/>
              </a:lnSpc>
              <a:spcBef>
                <a:spcPts val="600"/>
              </a:spcBef>
              <a:spcAft>
                <a:spcPts val="0"/>
              </a:spcAft>
              <a:buClr>
                <a:schemeClr val="dk1"/>
              </a:buClr>
              <a:buSzPts val="2070"/>
              <a:buFont typeface="Arial"/>
              <a:buChar char="•"/>
            </a:pPr>
            <a:r>
              <a:rPr lang="en-US" sz="2400" b="0" i="0" u="none" strike="noStrike" cap="none" dirty="0" err="1">
                <a:solidFill>
                  <a:schemeClr val="dk1"/>
                </a:solidFill>
                <a:latin typeface="+mn-lt"/>
                <a:ea typeface="Arial"/>
                <a:cs typeface="Arial"/>
                <a:sym typeface="Arial"/>
              </a:rPr>
              <a:t>ObjectInputStream</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lectura</a:t>
            </a:r>
            <a:r>
              <a:rPr lang="en-US" sz="2400" b="0" i="0" u="none" strike="noStrike" cap="none" dirty="0">
                <a:solidFill>
                  <a:schemeClr val="dk1"/>
                </a:solidFill>
                <a:latin typeface="+mn-lt"/>
                <a:ea typeface="Arial"/>
                <a:cs typeface="Arial"/>
                <a:sym typeface="Arial"/>
              </a:rPr>
              <a:t> de files con </a:t>
            </a:r>
            <a:r>
              <a:rPr lang="en-US" sz="2400" b="0" i="0" u="none" strike="noStrike" cap="none" dirty="0" err="1">
                <a:solidFill>
                  <a:schemeClr val="dk1"/>
                </a:solidFill>
                <a:latin typeface="+mn-lt"/>
                <a:ea typeface="Arial"/>
                <a:cs typeface="Arial"/>
                <a:sym typeface="Arial"/>
              </a:rPr>
              <a:t>objetos</a:t>
            </a:r>
            <a:r>
              <a:rPr lang="en-US" sz="2400" b="0" i="0" u="none" strike="noStrike" cap="none" dirty="0">
                <a:solidFill>
                  <a:schemeClr val="dk1"/>
                </a:solidFill>
                <a:latin typeface="+mn-lt"/>
                <a:ea typeface="Arial"/>
                <a:cs typeface="Arial"/>
                <a:sym typeface="Arial"/>
              </a:rPr>
              <a:t>.</a:t>
            </a:r>
            <a:endParaRPr sz="1100" dirty="0">
              <a:latin typeface="+mn-lt"/>
            </a:endParaRPr>
          </a:p>
          <a:p>
            <a:pPr marL="342900" marR="0" lvl="0" indent="-342900" algn="l" rtl="0">
              <a:lnSpc>
                <a:spcPct val="100000"/>
              </a:lnSpc>
              <a:spcBef>
                <a:spcPts val="600"/>
              </a:spcBef>
              <a:spcAft>
                <a:spcPts val="0"/>
              </a:spcAft>
              <a:buClr>
                <a:schemeClr val="dk1"/>
              </a:buClr>
              <a:buSzPts val="2070"/>
              <a:buFont typeface="Arial"/>
              <a:buChar char="•"/>
            </a:pPr>
            <a:r>
              <a:rPr lang="en-US" sz="2400" b="0" i="0" u="none" strike="noStrike" cap="none" dirty="0" err="1">
                <a:solidFill>
                  <a:schemeClr val="dk1"/>
                </a:solidFill>
                <a:latin typeface="+mn-lt"/>
                <a:ea typeface="Arial"/>
                <a:cs typeface="Arial"/>
                <a:sym typeface="Arial"/>
              </a:rPr>
              <a:t>FilterInputStream</a:t>
            </a:r>
            <a:r>
              <a:rPr lang="en-US" sz="2400" b="0" i="0" u="none" strike="noStrike" cap="none" dirty="0">
                <a:solidFill>
                  <a:schemeClr val="dk1"/>
                </a:solidFill>
                <a:latin typeface="+mn-lt"/>
                <a:ea typeface="Arial"/>
                <a:cs typeface="Arial"/>
                <a:sym typeface="Arial"/>
              </a:rPr>
              <a:t>:</a:t>
            </a:r>
            <a:endParaRPr sz="1100" dirty="0">
              <a:latin typeface="+mn-lt"/>
            </a:endParaRPr>
          </a:p>
          <a:p>
            <a:pPr marL="342900" marR="0" lvl="0" indent="-211455" algn="l" rtl="0">
              <a:lnSpc>
                <a:spcPct val="100000"/>
              </a:lnSpc>
              <a:spcBef>
                <a:spcPts val="600"/>
              </a:spcBef>
              <a:spcAft>
                <a:spcPts val="0"/>
              </a:spcAft>
              <a:buClr>
                <a:schemeClr val="dk1"/>
              </a:buClr>
              <a:buSzPts val="2070"/>
              <a:buFont typeface="Arial"/>
              <a:buNone/>
            </a:pPr>
            <a:endParaRPr sz="2400" b="0" i="0" u="none" strike="noStrike" cap="none" dirty="0">
              <a:solidFill>
                <a:schemeClr val="dk1"/>
              </a:solidFill>
              <a:latin typeface="+mn-lt"/>
              <a:ea typeface="Arial"/>
              <a:cs typeface="Arial"/>
              <a:sym typeface="Arial"/>
            </a:endParaRPr>
          </a:p>
          <a:p>
            <a:pPr marL="612648" marR="0" lvl="3" indent="-155448" algn="l" rtl="0">
              <a:lnSpc>
                <a:spcPct val="100000"/>
              </a:lnSpc>
              <a:spcBef>
                <a:spcPts val="0"/>
              </a:spcBef>
              <a:spcAft>
                <a:spcPts val="0"/>
              </a:spcAft>
              <a:buClr>
                <a:schemeClr val="dk1"/>
              </a:buClr>
              <a:buSzPts val="1120"/>
              <a:buFont typeface="Arial"/>
              <a:buChar char="▫"/>
            </a:pPr>
            <a:r>
              <a:rPr lang="en-US" sz="2000" b="0" i="0" u="none" strike="noStrike" cap="none" dirty="0" err="1">
                <a:solidFill>
                  <a:schemeClr val="dk1"/>
                </a:solidFill>
                <a:latin typeface="+mn-lt"/>
                <a:ea typeface="Monda"/>
                <a:cs typeface="Monda"/>
                <a:sym typeface="Monda"/>
              </a:rPr>
              <a:t>BufferedInputStream</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lectura</a:t>
            </a:r>
            <a:r>
              <a:rPr lang="en-US" sz="2000" b="0" i="0" u="none" strike="noStrike" cap="none" dirty="0">
                <a:solidFill>
                  <a:schemeClr val="dk1"/>
                </a:solidFill>
                <a:latin typeface="+mn-lt"/>
                <a:ea typeface="Monda"/>
                <a:cs typeface="Monda"/>
                <a:sym typeface="Monda"/>
              </a:rPr>
              <a:t> con buffer, </a:t>
            </a:r>
            <a:r>
              <a:rPr lang="en-US" sz="2000" b="0" i="0" u="none" strike="noStrike" cap="none" dirty="0" err="1">
                <a:solidFill>
                  <a:schemeClr val="dk1"/>
                </a:solidFill>
                <a:latin typeface="+mn-lt"/>
                <a:ea typeface="Monda"/>
                <a:cs typeface="Monda"/>
                <a:sym typeface="Monda"/>
              </a:rPr>
              <a:t>más</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eficiente</a:t>
            </a:r>
            <a:r>
              <a:rPr lang="en-US" sz="2000" b="0" i="0" u="none" strike="noStrike" cap="none" dirty="0">
                <a:solidFill>
                  <a:schemeClr val="dk1"/>
                </a:solidFill>
                <a:latin typeface="+mn-lt"/>
                <a:ea typeface="Monda"/>
                <a:cs typeface="Monda"/>
                <a:sym typeface="Monda"/>
              </a:rPr>
              <a:t>.</a:t>
            </a:r>
            <a:endParaRPr sz="2000" dirty="0">
              <a:latin typeface="+mn-lt"/>
            </a:endParaRPr>
          </a:p>
          <a:p>
            <a:pPr marL="612648" marR="0" lvl="3" indent="-155448" algn="l" rtl="0">
              <a:lnSpc>
                <a:spcPct val="100000"/>
              </a:lnSpc>
              <a:spcBef>
                <a:spcPts val="0"/>
              </a:spcBef>
              <a:spcAft>
                <a:spcPts val="0"/>
              </a:spcAft>
              <a:buClr>
                <a:schemeClr val="dk1"/>
              </a:buClr>
              <a:buSzPts val="1120"/>
              <a:buFont typeface="Arial"/>
              <a:buChar char="▫"/>
            </a:pPr>
            <a:r>
              <a:rPr lang="en-US" sz="2000" b="0" i="0" u="none" strike="noStrike" cap="none" dirty="0" err="1">
                <a:solidFill>
                  <a:schemeClr val="dk1"/>
                </a:solidFill>
                <a:latin typeface="+mn-lt"/>
                <a:ea typeface="Monda"/>
                <a:cs typeface="Monda"/>
                <a:sym typeface="Monda"/>
              </a:rPr>
              <a:t>DataInputStream</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lectura</a:t>
            </a:r>
            <a:r>
              <a:rPr lang="en-US" sz="2000" b="0" i="0" u="none" strike="noStrike" cap="none" dirty="0">
                <a:solidFill>
                  <a:schemeClr val="dk1"/>
                </a:solidFill>
                <a:latin typeface="+mn-lt"/>
                <a:ea typeface="Monda"/>
                <a:cs typeface="Monda"/>
                <a:sym typeface="Monda"/>
              </a:rPr>
              <a:t> de </a:t>
            </a:r>
            <a:r>
              <a:rPr lang="en-US" sz="2000" b="0" i="0" u="none" strike="noStrike" cap="none" dirty="0" err="1">
                <a:solidFill>
                  <a:schemeClr val="dk1"/>
                </a:solidFill>
                <a:latin typeface="+mn-lt"/>
                <a:ea typeface="Monda"/>
                <a:cs typeface="Monda"/>
                <a:sym typeface="Monda"/>
              </a:rPr>
              <a:t>tipos</a:t>
            </a:r>
            <a:r>
              <a:rPr lang="en-US" sz="2000" b="0" i="0" u="none" strike="noStrike" cap="none" dirty="0">
                <a:solidFill>
                  <a:schemeClr val="dk1"/>
                </a:solidFill>
                <a:latin typeface="+mn-lt"/>
                <a:ea typeface="Monda"/>
                <a:cs typeface="Monda"/>
                <a:sym typeface="Monda"/>
              </a:rPr>
              <a:t> de </a:t>
            </a:r>
            <a:r>
              <a:rPr lang="en-US" sz="2000" b="0" i="0" u="none" strike="noStrike" cap="none" dirty="0" err="1">
                <a:solidFill>
                  <a:schemeClr val="dk1"/>
                </a:solidFill>
                <a:latin typeface="+mn-lt"/>
                <a:ea typeface="Monda"/>
                <a:cs typeface="Monda"/>
                <a:sym typeface="Monda"/>
              </a:rPr>
              <a:t>datos</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primitivos</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int</a:t>
            </a:r>
            <a:r>
              <a:rPr lang="en-US" sz="2000" b="0" i="0" u="none" strike="noStrike" cap="none" dirty="0">
                <a:solidFill>
                  <a:schemeClr val="dk1"/>
                </a:solidFill>
                <a:latin typeface="+mn-lt"/>
                <a:ea typeface="Monda"/>
                <a:cs typeface="Monda"/>
                <a:sym typeface="Monda"/>
              </a:rPr>
              <a:t>, double, etc.).</a:t>
            </a:r>
            <a:endParaRPr sz="2000" dirty="0">
              <a:latin typeface="+mn-lt"/>
            </a:endParaRPr>
          </a:p>
        </p:txBody>
      </p:sp>
      <p:sp>
        <p:nvSpPr>
          <p:cNvPr id="1667" name="Shape 1667"/>
          <p:cNvSpPr txBox="1">
            <a:spLocks noGrp="1"/>
          </p:cNvSpPr>
          <p:nvPr>
            <p:ph type="title" idx="4294967295"/>
          </p:nvPr>
        </p:nvSpPr>
        <p:spPr>
          <a:xfrm>
            <a:off x="529935" y="358588"/>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Subclases</a:t>
            </a:r>
            <a:r>
              <a:rPr lang="en-US" sz="3000" b="1" i="0" u="none" strike="noStrike" cap="none" dirty="0">
                <a:solidFill>
                  <a:schemeClr val="dk1"/>
                </a:solidFill>
                <a:latin typeface="Arial"/>
                <a:ea typeface="Arial"/>
                <a:cs typeface="Arial"/>
                <a:sym typeface="Arial"/>
              </a:rPr>
              <a:t> de </a:t>
            </a:r>
            <a:r>
              <a:rPr lang="en-US" sz="3000" b="1" i="0" u="none" strike="noStrike" cap="none" dirty="0" err="1">
                <a:solidFill>
                  <a:schemeClr val="dk1"/>
                </a:solidFill>
                <a:latin typeface="Arial"/>
                <a:ea typeface="Arial"/>
                <a:cs typeface="Arial"/>
                <a:sym typeface="Arial"/>
              </a:rPr>
              <a:t>InputStream</a:t>
            </a:r>
            <a:endParaRP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Shape 1672"/>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673" name="Shape 1673"/>
          <p:cNvSpPr txBox="1">
            <a:spLocks noGrp="1"/>
          </p:cNvSpPr>
          <p:nvPr>
            <p:ph type="title" idx="4294967295"/>
          </p:nvPr>
        </p:nvSpPr>
        <p:spPr>
          <a:xfrm>
            <a:off x="571499" y="291780"/>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Clases</a:t>
            </a:r>
            <a:r>
              <a:rPr lang="en-US" sz="3000" b="1" i="0" u="none" strike="noStrike" cap="none" dirty="0">
                <a:solidFill>
                  <a:schemeClr val="dk1"/>
                </a:solidFill>
                <a:latin typeface="Arial"/>
                <a:ea typeface="Arial"/>
                <a:cs typeface="Arial"/>
                <a:sym typeface="Arial"/>
              </a:rPr>
              <a:t> de Streams de </a:t>
            </a:r>
            <a:r>
              <a:rPr lang="en-US" sz="3000" b="1" i="0" u="none" strike="noStrike" cap="none" dirty="0" err="1">
                <a:solidFill>
                  <a:schemeClr val="dk1"/>
                </a:solidFill>
                <a:latin typeface="Arial"/>
                <a:ea typeface="Arial"/>
                <a:cs typeface="Arial"/>
                <a:sym typeface="Arial"/>
              </a:rPr>
              <a:t>salida</a:t>
            </a:r>
            <a:endParaRPr dirty="0"/>
          </a:p>
        </p:txBody>
      </p:sp>
      <p:pic>
        <p:nvPicPr>
          <p:cNvPr id="1674" name="Shape 1674" descr="The class hierarchies for readers and writers in java.io. Subclasses of Reader and Writer implement specialized streams and are divided into two categories: those that read from or write to data sinks (shaded) and those that perform some sort of processing (unshaded)."/>
          <p:cNvPicPr preferRelativeResize="0"/>
          <p:nvPr/>
        </p:nvPicPr>
        <p:blipFill rotWithShape="1">
          <a:blip r:embed="rId3">
            <a:alphaModFix/>
          </a:blip>
          <a:srcRect b="15381"/>
          <a:stretch/>
        </p:blipFill>
        <p:spPr>
          <a:xfrm>
            <a:off x="1541930" y="3015804"/>
            <a:ext cx="6039416" cy="3044338"/>
          </a:xfrm>
          <a:prstGeom prst="rect">
            <a:avLst/>
          </a:prstGeom>
          <a:noFill/>
          <a:ln>
            <a:noFill/>
          </a:ln>
        </p:spPr>
      </p:pic>
      <p:sp>
        <p:nvSpPr>
          <p:cNvPr id="1675" name="Shape 1675"/>
          <p:cNvSpPr txBox="1"/>
          <p:nvPr/>
        </p:nvSpPr>
        <p:spPr>
          <a:xfrm>
            <a:off x="391491" y="1307780"/>
            <a:ext cx="8361015" cy="251969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300"/>
              <a:buFont typeface="Arial"/>
              <a:buChar char="•"/>
            </a:pPr>
            <a:r>
              <a:rPr lang="en-US" sz="2400" dirty="0">
                <a:solidFill>
                  <a:schemeClr val="dk1"/>
                </a:solidFill>
                <a:latin typeface="+mn-lt"/>
                <a:ea typeface="Monda"/>
                <a:cs typeface="Monda"/>
                <a:sym typeface="Monda"/>
              </a:rPr>
              <a:t> </a:t>
            </a:r>
            <a:r>
              <a:rPr lang="en-US" sz="2000" dirty="0">
                <a:solidFill>
                  <a:schemeClr val="dk1"/>
                </a:solidFill>
                <a:latin typeface="+mn-lt"/>
                <a:ea typeface="Monda"/>
                <a:cs typeface="Monda"/>
                <a:sym typeface="Monda"/>
              </a:rPr>
              <a:t>Los </a:t>
            </a:r>
            <a:r>
              <a:rPr lang="en-US" sz="2000" dirty="0" err="1">
                <a:solidFill>
                  <a:schemeClr val="dk1"/>
                </a:solidFill>
                <a:latin typeface="+mn-lt"/>
                <a:ea typeface="Monda"/>
                <a:cs typeface="Monda"/>
                <a:sym typeface="Monda"/>
              </a:rPr>
              <a:t>módulos</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sombreados</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representan</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fuentes</a:t>
            </a:r>
            <a:r>
              <a:rPr lang="en-US" sz="2000" dirty="0">
                <a:solidFill>
                  <a:schemeClr val="dk1"/>
                </a:solidFill>
                <a:latin typeface="+mn-lt"/>
                <a:ea typeface="Monda"/>
                <a:cs typeface="Monda"/>
                <a:sym typeface="Monda"/>
              </a:rPr>
              <a:t> de </a:t>
            </a:r>
            <a:r>
              <a:rPr lang="en-US" sz="2000" dirty="0" err="1">
                <a:solidFill>
                  <a:schemeClr val="dk1"/>
                </a:solidFill>
                <a:latin typeface="+mn-lt"/>
                <a:ea typeface="Monda"/>
                <a:cs typeface="Monda"/>
                <a:sym typeface="Monda"/>
              </a:rPr>
              <a:t>datos</a:t>
            </a:r>
            <a:r>
              <a:rPr lang="en-US" sz="2000" dirty="0">
                <a:solidFill>
                  <a:schemeClr val="dk1"/>
                </a:solidFill>
                <a:latin typeface="+mn-lt"/>
                <a:ea typeface="Monda"/>
                <a:cs typeface="Monda"/>
                <a:sym typeface="Monda"/>
              </a:rPr>
              <a:t>.</a:t>
            </a:r>
            <a:endParaRPr sz="1600" dirty="0">
              <a:latin typeface="+mn-lt"/>
            </a:endParaRPr>
          </a:p>
          <a:p>
            <a:pPr marL="342900" marR="0" lvl="0" indent="-342900" algn="l" rtl="0">
              <a:spcBef>
                <a:spcPts val="360"/>
              </a:spcBef>
              <a:spcAft>
                <a:spcPts val="0"/>
              </a:spcAft>
              <a:buClr>
                <a:schemeClr val="dk1"/>
              </a:buClr>
              <a:buSzPts val="2070"/>
              <a:buFont typeface="Arial"/>
              <a:buChar char="•"/>
            </a:pPr>
            <a:r>
              <a:rPr lang="en-US" sz="2000" dirty="0">
                <a:solidFill>
                  <a:schemeClr val="dk1"/>
                </a:solidFill>
                <a:latin typeface="+mn-lt"/>
                <a:ea typeface="Monda"/>
                <a:cs typeface="Monda"/>
                <a:sym typeface="Monda"/>
              </a:rPr>
              <a:t> Los </a:t>
            </a:r>
            <a:r>
              <a:rPr lang="en-US" sz="2000" dirty="0" err="1">
                <a:solidFill>
                  <a:schemeClr val="dk1"/>
                </a:solidFill>
                <a:latin typeface="+mn-lt"/>
                <a:ea typeface="Monda"/>
                <a:cs typeface="Monda"/>
                <a:sym typeface="Monda"/>
              </a:rPr>
              <a:t>módulos</a:t>
            </a:r>
            <a:r>
              <a:rPr lang="en-US" sz="2000" dirty="0">
                <a:solidFill>
                  <a:schemeClr val="dk1"/>
                </a:solidFill>
                <a:latin typeface="+mn-lt"/>
                <a:ea typeface="Monda"/>
                <a:cs typeface="Monda"/>
                <a:sym typeface="Monda"/>
              </a:rPr>
              <a:t> sin </a:t>
            </a:r>
            <a:r>
              <a:rPr lang="en-US" sz="2000" dirty="0" err="1">
                <a:solidFill>
                  <a:schemeClr val="dk1"/>
                </a:solidFill>
                <a:latin typeface="+mn-lt"/>
                <a:ea typeface="Monda"/>
                <a:cs typeface="Monda"/>
                <a:sym typeface="Monda"/>
              </a:rPr>
              <a:t>sombrear</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representan</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procesadores</a:t>
            </a:r>
            <a:r>
              <a:rPr lang="en-US" sz="2000" dirty="0">
                <a:solidFill>
                  <a:schemeClr val="dk1"/>
                </a:solidFill>
                <a:latin typeface="+mn-lt"/>
                <a:ea typeface="Monda"/>
                <a:cs typeface="Monda"/>
                <a:sym typeface="Monda"/>
              </a:rPr>
              <a:t>.</a:t>
            </a:r>
            <a:endParaRPr sz="1600" dirty="0">
              <a:latin typeface="+mn-lt"/>
            </a:endParaRPr>
          </a:p>
          <a:p>
            <a:pPr marL="342900" marR="0" lvl="0" indent="-342900" algn="l" rtl="0">
              <a:spcBef>
                <a:spcPts val="360"/>
              </a:spcBef>
              <a:spcAft>
                <a:spcPts val="0"/>
              </a:spcAft>
              <a:buClr>
                <a:schemeClr val="dk1"/>
              </a:buClr>
              <a:buSzPts val="2070"/>
              <a:buFont typeface="Arial"/>
              <a:buChar char="•"/>
            </a:pPr>
            <a:r>
              <a:rPr lang="en-US" sz="2000" dirty="0">
                <a:solidFill>
                  <a:schemeClr val="dk1"/>
                </a:solidFill>
                <a:latin typeface="+mn-lt"/>
                <a:ea typeface="Monda"/>
                <a:cs typeface="Monda"/>
                <a:sym typeface="Monda"/>
              </a:rPr>
              <a:t> Los </a:t>
            </a:r>
            <a:r>
              <a:rPr lang="en-US" sz="2000" dirty="0" err="1">
                <a:solidFill>
                  <a:schemeClr val="dk1"/>
                </a:solidFill>
                <a:latin typeface="+mn-lt"/>
                <a:ea typeface="Monda"/>
                <a:cs typeface="Monda"/>
                <a:sym typeface="Monda"/>
              </a:rPr>
              <a:t>procesadores</a:t>
            </a:r>
            <a:r>
              <a:rPr lang="en-US" sz="2000" dirty="0">
                <a:solidFill>
                  <a:schemeClr val="dk1"/>
                </a:solidFill>
                <a:latin typeface="+mn-lt"/>
                <a:ea typeface="Monda"/>
                <a:cs typeface="Monda"/>
                <a:sym typeface="Monda"/>
              </a:rPr>
              <a:t> se </a:t>
            </a:r>
            <a:r>
              <a:rPr lang="en-US" sz="2000" dirty="0" err="1">
                <a:solidFill>
                  <a:schemeClr val="dk1"/>
                </a:solidFill>
                <a:latin typeface="+mn-lt"/>
                <a:ea typeface="Monda"/>
                <a:cs typeface="Monda"/>
                <a:sym typeface="Monda"/>
              </a:rPr>
              <a:t>pueden</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aplicar</a:t>
            </a:r>
            <a:r>
              <a:rPr lang="en-US" sz="2000" dirty="0">
                <a:solidFill>
                  <a:schemeClr val="dk1"/>
                </a:solidFill>
                <a:latin typeface="+mn-lt"/>
                <a:ea typeface="Monda"/>
                <a:cs typeface="Monda"/>
                <a:sym typeface="Monda"/>
              </a:rPr>
              <a:t> a </a:t>
            </a:r>
            <a:r>
              <a:rPr lang="en-US" sz="2000" dirty="0" err="1">
                <a:solidFill>
                  <a:schemeClr val="dk1"/>
                </a:solidFill>
                <a:latin typeface="+mn-lt"/>
                <a:ea typeface="Monda"/>
                <a:cs typeface="Monda"/>
                <a:sym typeface="Monda"/>
              </a:rPr>
              <a:t>otro</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procesador</a:t>
            </a:r>
            <a:r>
              <a:rPr lang="en-US" sz="2000" dirty="0">
                <a:solidFill>
                  <a:schemeClr val="dk1"/>
                </a:solidFill>
                <a:latin typeface="+mn-lt"/>
                <a:ea typeface="Monda"/>
                <a:cs typeface="Monda"/>
                <a:sym typeface="Monda"/>
              </a:rPr>
              <a:t> o a </a:t>
            </a:r>
            <a:r>
              <a:rPr lang="en-US" sz="2000" dirty="0" err="1">
                <a:solidFill>
                  <a:schemeClr val="dk1"/>
                </a:solidFill>
                <a:latin typeface="+mn-lt"/>
                <a:ea typeface="Monda"/>
                <a:cs typeface="Monda"/>
                <a:sym typeface="Monda"/>
              </a:rPr>
              <a:t>una</a:t>
            </a:r>
            <a:r>
              <a:rPr lang="en-US" sz="2000" dirty="0">
                <a:solidFill>
                  <a:schemeClr val="dk1"/>
                </a:solidFill>
                <a:latin typeface="+mn-lt"/>
                <a:ea typeface="Monda"/>
                <a:cs typeface="Monda"/>
                <a:sym typeface="Monda"/>
              </a:rPr>
              <a:t> </a:t>
            </a:r>
            <a:r>
              <a:rPr lang="en-US" sz="2000" dirty="0" err="1">
                <a:solidFill>
                  <a:schemeClr val="dk1"/>
                </a:solidFill>
                <a:latin typeface="+mn-lt"/>
                <a:ea typeface="Monda"/>
                <a:cs typeface="Monda"/>
                <a:sym typeface="Monda"/>
              </a:rPr>
              <a:t>fuente</a:t>
            </a:r>
            <a:r>
              <a:rPr lang="en-US" sz="1800" dirty="0">
                <a:solidFill>
                  <a:schemeClr val="dk1"/>
                </a:solidFill>
                <a:latin typeface="Monda"/>
                <a:ea typeface="Monda"/>
                <a:cs typeface="Monda"/>
                <a:sym typeface="Monda"/>
              </a:rPr>
              <a:t>.</a:t>
            </a:r>
            <a:endParaRP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Shape 1680"/>
          <p:cNvSpPr txBox="1">
            <a:spLocks noGrp="1"/>
          </p:cNvSpPr>
          <p:nvPr>
            <p:ph type="body" idx="1"/>
          </p:nvPr>
        </p:nvSpPr>
        <p:spPr>
          <a:xfrm>
            <a:off x="788419" y="1816344"/>
            <a:ext cx="7929553" cy="4553284"/>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70"/>
              <a:buFont typeface="Arial"/>
              <a:buChar char="•"/>
            </a:pPr>
            <a:r>
              <a:rPr lang="en-US" sz="2400" b="0" i="0" u="none" strike="noStrike" cap="none" dirty="0" err="1">
                <a:solidFill>
                  <a:schemeClr val="dk1"/>
                </a:solidFill>
                <a:latin typeface="+mn-lt"/>
                <a:ea typeface="Arial"/>
                <a:cs typeface="Arial"/>
                <a:sym typeface="Arial"/>
              </a:rPr>
              <a:t>FileOutputStream</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escritura</a:t>
            </a:r>
            <a:r>
              <a:rPr lang="en-US" sz="2400" b="0" i="0" u="none" strike="noStrike" cap="none" dirty="0">
                <a:solidFill>
                  <a:schemeClr val="dk1"/>
                </a:solidFill>
                <a:latin typeface="+mn-lt"/>
                <a:ea typeface="Arial"/>
                <a:cs typeface="Arial"/>
                <a:sym typeface="Arial"/>
              </a:rPr>
              <a:t> de files byte a byte</a:t>
            </a:r>
            <a:endParaRPr sz="1100" dirty="0">
              <a:latin typeface="+mn-lt"/>
            </a:endParaRPr>
          </a:p>
          <a:p>
            <a:pPr marL="342900" marR="0" lvl="0" indent="-342900" algn="l" rtl="0">
              <a:lnSpc>
                <a:spcPct val="100000"/>
              </a:lnSpc>
              <a:spcBef>
                <a:spcPts val="600"/>
              </a:spcBef>
              <a:spcAft>
                <a:spcPts val="0"/>
              </a:spcAft>
              <a:buClr>
                <a:schemeClr val="dk1"/>
              </a:buClr>
              <a:buSzPts val="2070"/>
              <a:buFont typeface="Arial"/>
              <a:buChar char="•"/>
            </a:pPr>
            <a:r>
              <a:rPr lang="en-US" sz="2400" b="0" i="0" u="none" strike="noStrike" cap="none" dirty="0" err="1">
                <a:solidFill>
                  <a:schemeClr val="dk1"/>
                </a:solidFill>
                <a:latin typeface="+mn-lt"/>
                <a:ea typeface="Arial"/>
                <a:cs typeface="Arial"/>
                <a:sym typeface="Arial"/>
              </a:rPr>
              <a:t>ObjectOutputStream</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escritura</a:t>
            </a:r>
            <a:r>
              <a:rPr lang="en-US" sz="2400" b="0" i="0" u="none" strike="noStrike" cap="none" dirty="0">
                <a:solidFill>
                  <a:schemeClr val="dk1"/>
                </a:solidFill>
                <a:latin typeface="+mn-lt"/>
                <a:ea typeface="Arial"/>
                <a:cs typeface="Arial"/>
                <a:sym typeface="Arial"/>
              </a:rPr>
              <a:t> de files con </a:t>
            </a:r>
            <a:r>
              <a:rPr lang="en-US" sz="2400" b="0" i="0" u="none" strike="noStrike" cap="none" dirty="0" err="1">
                <a:solidFill>
                  <a:schemeClr val="dk1"/>
                </a:solidFill>
                <a:latin typeface="+mn-lt"/>
                <a:ea typeface="Arial"/>
                <a:cs typeface="Arial"/>
                <a:sym typeface="Arial"/>
              </a:rPr>
              <a:t>objetos</a:t>
            </a:r>
            <a:r>
              <a:rPr lang="en-US" sz="2400" b="0" i="0" u="none" strike="noStrike" cap="none" dirty="0">
                <a:solidFill>
                  <a:schemeClr val="dk1"/>
                </a:solidFill>
                <a:latin typeface="+mn-lt"/>
                <a:ea typeface="Arial"/>
                <a:cs typeface="Arial"/>
                <a:sym typeface="Arial"/>
              </a:rPr>
              <a:t>.</a:t>
            </a:r>
            <a:endParaRPr sz="1100" dirty="0">
              <a:latin typeface="+mn-lt"/>
            </a:endParaRPr>
          </a:p>
          <a:p>
            <a:pPr marL="342900" marR="0" lvl="0" indent="-342900" algn="l" rtl="0">
              <a:lnSpc>
                <a:spcPct val="100000"/>
              </a:lnSpc>
              <a:spcBef>
                <a:spcPts val="600"/>
              </a:spcBef>
              <a:spcAft>
                <a:spcPts val="0"/>
              </a:spcAft>
              <a:buClr>
                <a:schemeClr val="dk1"/>
              </a:buClr>
              <a:buSzPts val="2070"/>
              <a:buFont typeface="Arial"/>
              <a:buChar char="•"/>
            </a:pPr>
            <a:r>
              <a:rPr lang="en-US" sz="2400" b="0" i="0" u="none" strike="noStrike" cap="none" dirty="0" err="1">
                <a:solidFill>
                  <a:schemeClr val="dk1"/>
                </a:solidFill>
                <a:latin typeface="+mn-lt"/>
                <a:ea typeface="Arial"/>
                <a:cs typeface="Arial"/>
                <a:sym typeface="Arial"/>
              </a:rPr>
              <a:t>FilterOutputStream</a:t>
            </a:r>
            <a:r>
              <a:rPr lang="en-US" sz="2400" b="0" i="0" u="none" strike="noStrike" cap="none" dirty="0">
                <a:solidFill>
                  <a:schemeClr val="dk1"/>
                </a:solidFill>
                <a:latin typeface="+mn-lt"/>
                <a:ea typeface="Arial"/>
                <a:cs typeface="Arial"/>
                <a:sym typeface="Arial"/>
              </a:rPr>
              <a:t>:</a:t>
            </a:r>
            <a:endParaRPr sz="1100" dirty="0">
              <a:latin typeface="+mn-lt"/>
            </a:endParaRPr>
          </a:p>
          <a:p>
            <a:pPr marL="612648" marR="0" lvl="3" indent="-155448" algn="l" rtl="0">
              <a:lnSpc>
                <a:spcPct val="100000"/>
              </a:lnSpc>
              <a:spcBef>
                <a:spcPts val="0"/>
              </a:spcBef>
              <a:spcAft>
                <a:spcPts val="0"/>
              </a:spcAft>
              <a:buClr>
                <a:schemeClr val="dk1"/>
              </a:buClr>
              <a:buSzPts val="1120"/>
              <a:buFont typeface="Arial"/>
              <a:buChar char="▫"/>
            </a:pPr>
            <a:r>
              <a:rPr lang="en-US" sz="2000" b="0" i="0" u="none" strike="noStrike" cap="none" dirty="0" err="1">
                <a:solidFill>
                  <a:schemeClr val="dk1"/>
                </a:solidFill>
                <a:latin typeface="+mn-lt"/>
                <a:ea typeface="Monda"/>
                <a:cs typeface="Monda"/>
                <a:sym typeface="Monda"/>
              </a:rPr>
              <a:t>BufferedOutputStream</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escritura</a:t>
            </a:r>
            <a:r>
              <a:rPr lang="en-US" sz="2000" b="0" i="0" u="none" strike="noStrike" cap="none" dirty="0">
                <a:solidFill>
                  <a:schemeClr val="dk1"/>
                </a:solidFill>
                <a:latin typeface="+mn-lt"/>
                <a:ea typeface="Monda"/>
                <a:cs typeface="Monda"/>
                <a:sym typeface="Monda"/>
              </a:rPr>
              <a:t> con buffer, </a:t>
            </a:r>
            <a:r>
              <a:rPr lang="en-US" sz="2000" b="0" i="0" u="none" strike="noStrike" cap="none" dirty="0" err="1">
                <a:solidFill>
                  <a:schemeClr val="dk1"/>
                </a:solidFill>
                <a:latin typeface="+mn-lt"/>
                <a:ea typeface="Monda"/>
                <a:cs typeface="Monda"/>
                <a:sym typeface="Monda"/>
              </a:rPr>
              <a:t>más</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eficiente</a:t>
            </a:r>
            <a:r>
              <a:rPr lang="en-US" sz="2000" b="0" i="0" u="none" strike="noStrike" cap="none" dirty="0">
                <a:solidFill>
                  <a:schemeClr val="dk1"/>
                </a:solidFill>
                <a:latin typeface="+mn-lt"/>
                <a:ea typeface="Monda"/>
                <a:cs typeface="Monda"/>
                <a:sym typeface="Monda"/>
              </a:rPr>
              <a:t>.</a:t>
            </a:r>
            <a:endParaRPr sz="2000" dirty="0">
              <a:latin typeface="+mn-lt"/>
            </a:endParaRPr>
          </a:p>
          <a:p>
            <a:pPr marL="612648" marR="0" lvl="3" indent="-155448" algn="l" rtl="0">
              <a:lnSpc>
                <a:spcPct val="100000"/>
              </a:lnSpc>
              <a:spcBef>
                <a:spcPts val="0"/>
              </a:spcBef>
              <a:spcAft>
                <a:spcPts val="0"/>
              </a:spcAft>
              <a:buClr>
                <a:schemeClr val="dk1"/>
              </a:buClr>
              <a:buSzPts val="1120"/>
              <a:buFont typeface="Arial"/>
              <a:buChar char="▫"/>
            </a:pPr>
            <a:r>
              <a:rPr lang="en-US" sz="2000" b="0" i="0" u="none" strike="noStrike" cap="none" dirty="0" err="1">
                <a:solidFill>
                  <a:schemeClr val="dk1"/>
                </a:solidFill>
                <a:latin typeface="+mn-lt"/>
                <a:ea typeface="Monda"/>
                <a:cs typeface="Monda"/>
                <a:sym typeface="Monda"/>
              </a:rPr>
              <a:t>DataOutputStream</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escritura</a:t>
            </a:r>
            <a:r>
              <a:rPr lang="en-US" sz="2000" b="0" i="0" u="none" strike="noStrike" cap="none" dirty="0">
                <a:solidFill>
                  <a:schemeClr val="dk1"/>
                </a:solidFill>
                <a:latin typeface="+mn-lt"/>
                <a:ea typeface="Monda"/>
                <a:cs typeface="Monda"/>
                <a:sym typeface="Monda"/>
              </a:rPr>
              <a:t> de </a:t>
            </a:r>
            <a:r>
              <a:rPr lang="en-US" sz="2000" b="0" i="0" u="none" strike="noStrike" cap="none" dirty="0" err="1">
                <a:solidFill>
                  <a:schemeClr val="dk1"/>
                </a:solidFill>
                <a:latin typeface="+mn-lt"/>
                <a:ea typeface="Monda"/>
                <a:cs typeface="Monda"/>
                <a:sym typeface="Monda"/>
              </a:rPr>
              <a:t>tipos</a:t>
            </a:r>
            <a:r>
              <a:rPr lang="en-US" sz="2000" b="0" i="0" u="none" strike="noStrike" cap="none" dirty="0">
                <a:solidFill>
                  <a:schemeClr val="dk1"/>
                </a:solidFill>
                <a:latin typeface="+mn-lt"/>
                <a:ea typeface="Monda"/>
                <a:cs typeface="Monda"/>
                <a:sym typeface="Monda"/>
              </a:rPr>
              <a:t> de </a:t>
            </a:r>
            <a:r>
              <a:rPr lang="en-US" sz="2000" b="0" i="0" u="none" strike="noStrike" cap="none" dirty="0" err="1">
                <a:solidFill>
                  <a:schemeClr val="dk1"/>
                </a:solidFill>
                <a:latin typeface="+mn-lt"/>
                <a:ea typeface="Monda"/>
                <a:cs typeface="Monda"/>
                <a:sym typeface="Monda"/>
              </a:rPr>
              <a:t>datos</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primitivos</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int</a:t>
            </a:r>
            <a:r>
              <a:rPr lang="en-US" sz="2000" b="0" i="0" u="none" strike="noStrike" cap="none" dirty="0">
                <a:solidFill>
                  <a:schemeClr val="dk1"/>
                </a:solidFill>
                <a:latin typeface="+mn-lt"/>
                <a:ea typeface="Monda"/>
                <a:cs typeface="Monda"/>
                <a:sym typeface="Monda"/>
              </a:rPr>
              <a:t>, double, etc.).</a:t>
            </a:r>
            <a:endParaRPr sz="2000" dirty="0">
              <a:latin typeface="+mn-lt"/>
            </a:endParaRPr>
          </a:p>
        </p:txBody>
      </p:sp>
      <p:sp>
        <p:nvSpPr>
          <p:cNvPr id="1681" name="Shape 1681"/>
          <p:cNvSpPr txBox="1">
            <a:spLocks noGrp="1"/>
          </p:cNvSpPr>
          <p:nvPr>
            <p:ph type="title" idx="4294967295"/>
          </p:nvPr>
        </p:nvSpPr>
        <p:spPr>
          <a:xfrm>
            <a:off x="569259" y="430306"/>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Subclases</a:t>
            </a:r>
            <a:r>
              <a:rPr lang="en-US" sz="3000" b="1" i="0" u="none" strike="noStrike" cap="none" dirty="0">
                <a:solidFill>
                  <a:schemeClr val="dk1"/>
                </a:solidFill>
                <a:latin typeface="Arial"/>
                <a:ea typeface="Arial"/>
                <a:cs typeface="Arial"/>
                <a:sym typeface="Arial"/>
              </a:rPr>
              <a:t> de </a:t>
            </a:r>
            <a:r>
              <a:rPr lang="en-US" sz="3000" b="1" i="0" u="none" strike="noStrike" cap="none" dirty="0" err="1">
                <a:solidFill>
                  <a:schemeClr val="dk1"/>
                </a:solidFill>
                <a:latin typeface="Arial"/>
                <a:ea typeface="Arial"/>
                <a:cs typeface="Arial"/>
                <a:sym typeface="Arial"/>
              </a:rPr>
              <a:t>OutputStream</a:t>
            </a:r>
            <a:endParaRP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Shape 1686"/>
          <p:cNvSpPr txBox="1">
            <a:spLocks noGrp="1"/>
          </p:cNvSpPr>
          <p:nvPr>
            <p:ph type="body" idx="1"/>
          </p:nvPr>
        </p:nvSpPr>
        <p:spPr>
          <a:xfrm>
            <a:off x="1003820" y="2065481"/>
            <a:ext cx="7352213" cy="23088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Soportan UNICODE (16 bits para un char).</a:t>
            </a:r>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Módulos sombreados son fuentes, y sin sombrear son procesadores.</a:t>
            </a:r>
            <a:endParaRPr/>
          </a:p>
        </p:txBody>
      </p:sp>
      <p:sp>
        <p:nvSpPr>
          <p:cNvPr id="1687" name="Shape 1687"/>
          <p:cNvSpPr txBox="1">
            <a:spLocks noGrp="1"/>
          </p:cNvSpPr>
          <p:nvPr>
            <p:ph type="title" idx="4294967295"/>
          </p:nvPr>
        </p:nvSpPr>
        <p:spPr>
          <a:xfrm>
            <a:off x="467591" y="571500"/>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Clases de Streams</a:t>
            </a:r>
            <a:br>
              <a:rPr lang="en-US" sz="3000" b="1" i="0" u="none" strike="noStrike" cap="none">
                <a:solidFill>
                  <a:schemeClr val="dk1"/>
                </a:solidFill>
                <a:latin typeface="Arial"/>
                <a:ea typeface="Arial"/>
                <a:cs typeface="Arial"/>
                <a:sym typeface="Arial"/>
              </a:rPr>
            </a:br>
            <a:r>
              <a:rPr lang="en-US" sz="3000" b="1" i="0" u="none" strike="noStrike" cap="none">
                <a:solidFill>
                  <a:schemeClr val="dk1"/>
                </a:solidFill>
                <a:latin typeface="Arial"/>
                <a:ea typeface="Arial"/>
                <a:cs typeface="Arial"/>
                <a:sym typeface="Arial"/>
              </a:rPr>
              <a:t>(Streams orientados a caracter)</a:t>
            </a:r>
            <a:endParaRPr/>
          </a:p>
        </p:txBody>
      </p:sp>
      <p:pic>
        <p:nvPicPr>
          <p:cNvPr id="1688" name="Shape 1688" descr="The class hierarchies for readers and writers in java.io. Subclasses of Reader and Writer implement specialized streams and are divided into two categories: those that read from or write to data sinks (shaded) and those that perform some sort of processing (unshaded)."/>
          <p:cNvPicPr preferRelativeResize="0"/>
          <p:nvPr/>
        </p:nvPicPr>
        <p:blipFill rotWithShape="1">
          <a:blip r:embed="rId3">
            <a:alphaModFix/>
          </a:blip>
          <a:srcRect/>
          <a:stretch/>
        </p:blipFill>
        <p:spPr>
          <a:xfrm>
            <a:off x="180405" y="3303619"/>
            <a:ext cx="4463017" cy="2788591"/>
          </a:xfrm>
          <a:prstGeom prst="rect">
            <a:avLst/>
          </a:prstGeom>
          <a:noFill/>
          <a:ln>
            <a:noFill/>
          </a:ln>
        </p:spPr>
      </p:pic>
      <p:pic>
        <p:nvPicPr>
          <p:cNvPr id="1689" name="Shape 1689" descr="io-readerapi"/>
          <p:cNvPicPr preferRelativeResize="0"/>
          <p:nvPr/>
        </p:nvPicPr>
        <p:blipFill rotWithShape="1">
          <a:blip r:embed="rId4">
            <a:alphaModFix/>
          </a:blip>
          <a:srcRect/>
          <a:stretch/>
        </p:blipFill>
        <p:spPr>
          <a:xfrm>
            <a:off x="4716431" y="3787694"/>
            <a:ext cx="4104325" cy="223309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Shape 1694"/>
          <p:cNvSpPr txBox="1">
            <a:spLocks noGrp="1"/>
          </p:cNvSpPr>
          <p:nvPr>
            <p:ph type="body" idx="1"/>
          </p:nvPr>
        </p:nvSpPr>
        <p:spPr>
          <a:xfrm>
            <a:off x="684511" y="1837126"/>
            <a:ext cx="7971116" cy="4511720"/>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70"/>
              <a:buFont typeface="Arial"/>
              <a:buChar char="•"/>
            </a:pPr>
            <a:r>
              <a:rPr lang="en-US" sz="2400" b="0" i="0" u="none" strike="noStrike" cap="none" dirty="0" err="1">
                <a:solidFill>
                  <a:schemeClr val="dk1"/>
                </a:solidFill>
                <a:latin typeface="Arial"/>
                <a:ea typeface="Arial"/>
                <a:cs typeface="Arial"/>
                <a:sym typeface="Arial"/>
              </a:rPr>
              <a:t>InputStreamReader</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convierte</a:t>
            </a:r>
            <a:r>
              <a:rPr lang="en-US" sz="2400" b="0" i="0" u="none" strike="noStrike" cap="none" dirty="0">
                <a:solidFill>
                  <a:schemeClr val="dk1"/>
                </a:solidFill>
                <a:latin typeface="Arial"/>
                <a:ea typeface="Arial"/>
                <a:cs typeface="Arial"/>
                <a:sym typeface="Arial"/>
              </a:rPr>
              <a:t> un stream de bytes </a:t>
            </a:r>
            <a:r>
              <a:rPr lang="en-US" sz="2400" b="0" i="0" u="none" strike="noStrike" cap="none" dirty="0" err="1">
                <a:solidFill>
                  <a:schemeClr val="dk1"/>
                </a:solidFill>
                <a:latin typeface="Arial"/>
                <a:ea typeface="Arial"/>
                <a:cs typeface="Arial"/>
                <a:sym typeface="Arial"/>
              </a:rPr>
              <a:t>en</a:t>
            </a:r>
            <a:r>
              <a:rPr lang="en-US" sz="2400" b="0" i="0" u="none" strike="noStrike" cap="none" dirty="0">
                <a:solidFill>
                  <a:schemeClr val="dk1"/>
                </a:solidFill>
                <a:latin typeface="Arial"/>
                <a:ea typeface="Arial"/>
                <a:cs typeface="Arial"/>
                <a:sym typeface="Arial"/>
              </a:rPr>
              <a:t> un stream de chars.</a:t>
            </a:r>
            <a:endParaRPr sz="1100" dirty="0"/>
          </a:p>
          <a:p>
            <a:pPr marL="612648" marR="0" lvl="3" indent="-155448" algn="l" rtl="0">
              <a:lnSpc>
                <a:spcPct val="100000"/>
              </a:lnSpc>
              <a:spcBef>
                <a:spcPts val="0"/>
              </a:spcBef>
              <a:spcAft>
                <a:spcPts val="0"/>
              </a:spcAft>
              <a:buClr>
                <a:schemeClr val="dk1"/>
              </a:buClr>
              <a:buSzPts val="1120"/>
              <a:buFont typeface="Arial"/>
              <a:buChar char="▫"/>
            </a:pPr>
            <a:r>
              <a:rPr lang="en-US" sz="2000" b="0" i="0" u="none" strike="noStrike" cap="none" dirty="0" err="1">
                <a:solidFill>
                  <a:schemeClr val="dk1"/>
                </a:solidFill>
                <a:latin typeface="Monda"/>
                <a:ea typeface="Monda"/>
                <a:cs typeface="Monda"/>
                <a:sym typeface="Monda"/>
              </a:rPr>
              <a:t>FileReader</a:t>
            </a:r>
            <a:r>
              <a:rPr lang="en-US" sz="2000" b="0" i="0" u="none" strike="noStrike" cap="none" dirty="0">
                <a:solidFill>
                  <a:schemeClr val="dk1"/>
                </a:solidFill>
                <a:latin typeface="Monda"/>
                <a:ea typeface="Monda"/>
                <a:cs typeface="Monda"/>
                <a:sym typeface="Monda"/>
              </a:rPr>
              <a:t>: se </a:t>
            </a:r>
            <a:r>
              <a:rPr lang="en-US" sz="2000" b="0" i="0" u="none" strike="noStrike" cap="none" dirty="0" err="1">
                <a:solidFill>
                  <a:schemeClr val="dk1"/>
                </a:solidFill>
                <a:latin typeface="Monda"/>
                <a:ea typeface="Monda"/>
                <a:cs typeface="Monda"/>
                <a:sym typeface="Monda"/>
              </a:rPr>
              <a:t>asocia</a:t>
            </a:r>
            <a:r>
              <a:rPr lang="en-US" sz="2000" b="0" i="0" u="none" strike="noStrike" cap="none" dirty="0">
                <a:solidFill>
                  <a:schemeClr val="dk1"/>
                </a:solidFill>
                <a:latin typeface="Monda"/>
                <a:ea typeface="Monda"/>
                <a:cs typeface="Monda"/>
                <a:sym typeface="Monda"/>
              </a:rPr>
              <a:t> a files de chars para </a:t>
            </a:r>
            <a:r>
              <a:rPr lang="en-US" sz="2000" b="0" i="0" u="none" strike="noStrike" cap="none" dirty="0" err="1">
                <a:solidFill>
                  <a:schemeClr val="dk1"/>
                </a:solidFill>
                <a:latin typeface="Monda"/>
                <a:ea typeface="Monda"/>
                <a:cs typeface="Monda"/>
                <a:sym typeface="Monda"/>
              </a:rPr>
              <a:t>leerlos</a:t>
            </a:r>
            <a:r>
              <a:rPr lang="en-US" sz="2000" b="0" i="0" u="none" strike="noStrike" cap="none" dirty="0">
                <a:solidFill>
                  <a:schemeClr val="dk1"/>
                </a:solidFill>
                <a:latin typeface="Monda"/>
                <a:ea typeface="Monda"/>
                <a:cs typeface="Monda"/>
                <a:sym typeface="Monda"/>
              </a:rPr>
              <a:t>.</a:t>
            </a:r>
            <a:endParaRPr sz="2000" dirty="0"/>
          </a:p>
          <a:p>
            <a:pPr marL="612648" marR="0" lvl="3" indent="-84328" algn="l" rtl="0">
              <a:lnSpc>
                <a:spcPct val="100000"/>
              </a:lnSpc>
              <a:spcBef>
                <a:spcPts val="0"/>
              </a:spcBef>
              <a:spcAft>
                <a:spcPts val="0"/>
              </a:spcAft>
              <a:buClr>
                <a:schemeClr val="dk1"/>
              </a:buClr>
              <a:buSzPts val="1120"/>
              <a:buFont typeface="Arial"/>
              <a:buNone/>
            </a:pPr>
            <a:endParaRPr sz="2000" b="0" i="0" u="none" strike="noStrike" cap="none" dirty="0">
              <a:solidFill>
                <a:schemeClr val="dk1"/>
              </a:solidFill>
              <a:latin typeface="Monda"/>
              <a:ea typeface="Monda"/>
              <a:cs typeface="Monda"/>
              <a:sym typeface="Monda"/>
            </a:endParaRPr>
          </a:p>
          <a:p>
            <a:pPr marL="342900" marR="0" lvl="0" indent="-342900" algn="l" rtl="0">
              <a:lnSpc>
                <a:spcPct val="100000"/>
              </a:lnSpc>
              <a:spcBef>
                <a:spcPts val="600"/>
              </a:spcBef>
              <a:spcAft>
                <a:spcPts val="0"/>
              </a:spcAft>
              <a:buClr>
                <a:schemeClr val="dk1"/>
              </a:buClr>
              <a:buSzPts val="2070"/>
              <a:buFont typeface="Arial"/>
              <a:buChar char="•"/>
            </a:pPr>
            <a:r>
              <a:rPr lang="en-US" sz="2400" b="0" i="0" u="none" strike="noStrike" cap="none" dirty="0" err="1">
                <a:solidFill>
                  <a:schemeClr val="dk1"/>
                </a:solidFill>
                <a:latin typeface="Arial"/>
                <a:ea typeface="Arial"/>
                <a:cs typeface="Arial"/>
                <a:sym typeface="Arial"/>
              </a:rPr>
              <a:t>BufferedReader</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proporciona</a:t>
            </a:r>
            <a:r>
              <a:rPr lang="en-US" sz="2400" b="0" i="0" u="none" strike="noStrike" cap="none" dirty="0">
                <a:solidFill>
                  <a:schemeClr val="dk1"/>
                </a:solidFill>
                <a:latin typeface="Arial"/>
                <a:ea typeface="Arial"/>
                <a:cs typeface="Arial"/>
                <a:sym typeface="Arial"/>
              </a:rPr>
              <a:t> entrada de </a:t>
            </a:r>
            <a:r>
              <a:rPr lang="en-US" sz="2400" b="0" i="0" u="none" strike="noStrike" cap="none" dirty="0" err="1">
                <a:solidFill>
                  <a:schemeClr val="dk1"/>
                </a:solidFill>
                <a:latin typeface="Arial"/>
                <a:ea typeface="Arial"/>
                <a:cs typeface="Arial"/>
                <a:sym typeface="Arial"/>
              </a:rPr>
              <a:t>caracteres</a:t>
            </a:r>
            <a:r>
              <a:rPr lang="en-US" sz="2400" b="0" i="0" u="none" strike="noStrike" cap="none" dirty="0">
                <a:solidFill>
                  <a:schemeClr val="dk1"/>
                </a:solidFill>
                <a:latin typeface="Arial"/>
                <a:ea typeface="Arial"/>
                <a:cs typeface="Arial"/>
                <a:sym typeface="Arial"/>
              </a:rPr>
              <a:t> a </a:t>
            </a:r>
            <a:r>
              <a:rPr lang="en-US" sz="2400" b="0" i="0" u="none" strike="noStrike" cap="none" dirty="0" err="1">
                <a:solidFill>
                  <a:schemeClr val="dk1"/>
                </a:solidFill>
                <a:latin typeface="Arial"/>
                <a:ea typeface="Arial"/>
                <a:cs typeface="Arial"/>
                <a:sym typeface="Arial"/>
              </a:rPr>
              <a:t>través</a:t>
            </a:r>
            <a:r>
              <a:rPr lang="en-US" sz="2400" b="0" i="0" u="none" strike="noStrike" cap="none" dirty="0">
                <a:solidFill>
                  <a:schemeClr val="dk1"/>
                </a:solidFill>
                <a:latin typeface="Arial"/>
                <a:ea typeface="Arial"/>
                <a:cs typeface="Arial"/>
                <a:sym typeface="Arial"/>
              </a:rPr>
              <a:t> de un buffer (</a:t>
            </a:r>
            <a:r>
              <a:rPr lang="en-US" sz="2400" b="0" i="0" u="none" strike="noStrike" cap="none" dirty="0" err="1">
                <a:solidFill>
                  <a:schemeClr val="dk1"/>
                </a:solidFill>
                <a:latin typeface="Arial"/>
                <a:ea typeface="Arial"/>
                <a:cs typeface="Arial"/>
                <a:sym typeface="Arial"/>
              </a:rPr>
              <a:t>más</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eficiencia</a:t>
            </a:r>
            <a:r>
              <a:rPr lang="en-US" sz="2400" b="0" i="0" u="none" strike="noStrike" cap="none" dirty="0">
                <a:solidFill>
                  <a:schemeClr val="dk1"/>
                </a:solidFill>
                <a:latin typeface="Arial"/>
                <a:ea typeface="Arial"/>
                <a:cs typeface="Arial"/>
                <a:sym typeface="Arial"/>
              </a:rPr>
              <a:t>).</a:t>
            </a:r>
            <a:endParaRPr sz="1100" dirty="0"/>
          </a:p>
        </p:txBody>
      </p:sp>
      <p:sp>
        <p:nvSpPr>
          <p:cNvPr id="1695" name="Shape 1695"/>
          <p:cNvSpPr txBox="1">
            <a:spLocks noGrp="1"/>
          </p:cNvSpPr>
          <p:nvPr>
            <p:ph type="title" idx="4294967295"/>
          </p:nvPr>
        </p:nvSpPr>
        <p:spPr>
          <a:xfrm>
            <a:off x="654627" y="48409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Subclases</a:t>
            </a:r>
            <a:r>
              <a:rPr lang="en-US" sz="3000" b="1" i="0" u="none" strike="noStrike" cap="none" dirty="0">
                <a:solidFill>
                  <a:schemeClr val="dk1"/>
                </a:solidFill>
                <a:latin typeface="Arial"/>
                <a:ea typeface="Arial"/>
                <a:cs typeface="Arial"/>
                <a:sym typeface="Arial"/>
              </a:rPr>
              <a:t> de Reader</a:t>
            </a:r>
            <a:endParaRP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694902" y="2044944"/>
            <a:ext cx="7836034" cy="5145565"/>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70"/>
              <a:buFont typeface="Arial"/>
              <a:buChar char="•"/>
            </a:pPr>
            <a:r>
              <a:rPr lang="en-US" sz="2000" b="0" i="0" u="none" strike="noStrike" cap="none" dirty="0" err="1">
                <a:solidFill>
                  <a:schemeClr val="dk1"/>
                </a:solidFill>
                <a:latin typeface="Arial"/>
                <a:ea typeface="Arial"/>
                <a:cs typeface="Arial"/>
                <a:sym typeface="Arial"/>
              </a:rPr>
              <a:t>OutputStreamWriter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convierte</a:t>
            </a:r>
            <a:r>
              <a:rPr lang="en-US" sz="2000" b="0" i="0" u="none" strike="noStrike" cap="none" dirty="0">
                <a:solidFill>
                  <a:schemeClr val="dk1"/>
                </a:solidFill>
                <a:latin typeface="Arial"/>
                <a:ea typeface="Arial"/>
                <a:cs typeface="Arial"/>
                <a:sym typeface="Arial"/>
              </a:rPr>
              <a:t> un stream de bytes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un stream de chars.</a:t>
            </a:r>
            <a:endParaRPr sz="1050" dirty="0"/>
          </a:p>
          <a:p>
            <a:pPr marL="612648" marR="0" lvl="3" indent="-155448" algn="l" rtl="0">
              <a:lnSpc>
                <a:spcPct val="100000"/>
              </a:lnSpc>
              <a:spcBef>
                <a:spcPts val="0"/>
              </a:spcBef>
              <a:spcAft>
                <a:spcPts val="0"/>
              </a:spcAft>
              <a:buClr>
                <a:schemeClr val="dk1"/>
              </a:buClr>
              <a:buSzPts val="1120"/>
              <a:buFont typeface="Arial"/>
              <a:buChar char="▫"/>
            </a:pPr>
            <a:r>
              <a:rPr lang="en-US" sz="1800" b="0" i="0" u="none" strike="noStrike" cap="none" dirty="0" err="1">
                <a:solidFill>
                  <a:schemeClr val="dk1"/>
                </a:solidFill>
                <a:latin typeface="Monda"/>
                <a:ea typeface="Monda"/>
                <a:cs typeface="Monda"/>
                <a:sym typeface="Monda"/>
              </a:rPr>
              <a:t>FileWriter</a:t>
            </a:r>
            <a:r>
              <a:rPr lang="en-US" sz="1800" b="0" i="0" u="none" strike="noStrike" cap="none" dirty="0">
                <a:solidFill>
                  <a:schemeClr val="dk1"/>
                </a:solidFill>
                <a:latin typeface="Monda"/>
                <a:ea typeface="Monda"/>
                <a:cs typeface="Monda"/>
                <a:sym typeface="Monda"/>
              </a:rPr>
              <a:t>: se </a:t>
            </a:r>
            <a:r>
              <a:rPr lang="en-US" sz="1800" b="0" i="0" u="none" strike="noStrike" cap="none" dirty="0" err="1">
                <a:solidFill>
                  <a:schemeClr val="dk1"/>
                </a:solidFill>
                <a:latin typeface="Monda"/>
                <a:ea typeface="Monda"/>
                <a:cs typeface="Monda"/>
                <a:sym typeface="Monda"/>
              </a:rPr>
              <a:t>asocia</a:t>
            </a:r>
            <a:r>
              <a:rPr lang="en-US" sz="1800" b="0" i="0" u="none" strike="noStrike" cap="none" dirty="0">
                <a:solidFill>
                  <a:schemeClr val="dk1"/>
                </a:solidFill>
                <a:latin typeface="Monda"/>
                <a:ea typeface="Monda"/>
                <a:cs typeface="Monda"/>
                <a:sym typeface="Monda"/>
              </a:rPr>
              <a:t> a files de chars para </a:t>
            </a:r>
            <a:r>
              <a:rPr lang="en-US" sz="1800" b="0" i="0" u="none" strike="noStrike" cap="none" dirty="0" err="1">
                <a:solidFill>
                  <a:schemeClr val="dk1"/>
                </a:solidFill>
                <a:latin typeface="Monda"/>
                <a:ea typeface="Monda"/>
                <a:cs typeface="Monda"/>
                <a:sym typeface="Monda"/>
              </a:rPr>
              <a:t>modificarlos</a:t>
            </a:r>
            <a:r>
              <a:rPr lang="en-US" sz="1800" b="0" i="0" u="none" strike="noStrike" cap="none" dirty="0">
                <a:solidFill>
                  <a:schemeClr val="dk1"/>
                </a:solidFill>
                <a:latin typeface="Monda"/>
                <a:ea typeface="Monda"/>
                <a:cs typeface="Monda"/>
                <a:sym typeface="Monda"/>
              </a:rPr>
              <a:t>.</a:t>
            </a:r>
            <a:endParaRPr sz="1800" dirty="0"/>
          </a:p>
          <a:p>
            <a:pPr marL="342900" marR="0" lvl="0" indent="-342900" algn="l" rtl="0">
              <a:lnSpc>
                <a:spcPct val="100000"/>
              </a:lnSpc>
              <a:spcBef>
                <a:spcPts val="600"/>
              </a:spcBef>
              <a:spcAft>
                <a:spcPts val="0"/>
              </a:spcAft>
              <a:buClr>
                <a:schemeClr val="dk1"/>
              </a:buClr>
              <a:buSzPts val="2070"/>
              <a:buFont typeface="Arial"/>
              <a:buChar char="•"/>
            </a:pPr>
            <a:r>
              <a:rPr lang="en-US" sz="2000" b="0" i="0" u="none" strike="noStrike" cap="none" dirty="0" err="1">
                <a:solidFill>
                  <a:schemeClr val="dk1"/>
                </a:solidFill>
                <a:latin typeface="Arial"/>
                <a:ea typeface="Arial"/>
                <a:cs typeface="Arial"/>
                <a:sym typeface="Arial"/>
              </a:rPr>
              <a:t>BufferedWriter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proporciona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salida</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caracteres</a:t>
            </a:r>
            <a:r>
              <a:rPr lang="en-US" sz="2000" b="0" i="0" u="none" strike="noStrike" cap="none" dirty="0">
                <a:solidFill>
                  <a:schemeClr val="dk1"/>
                </a:solidFill>
                <a:latin typeface="Arial"/>
                <a:ea typeface="Arial"/>
                <a:cs typeface="Arial"/>
                <a:sym typeface="Arial"/>
              </a:rPr>
              <a:t> a </a:t>
            </a:r>
            <a:r>
              <a:rPr lang="en-US" sz="2000" b="0" i="0" u="none" strike="noStrike" cap="none" dirty="0" err="1">
                <a:solidFill>
                  <a:schemeClr val="dk1"/>
                </a:solidFill>
                <a:latin typeface="Arial"/>
                <a:ea typeface="Arial"/>
                <a:cs typeface="Arial"/>
                <a:sym typeface="Arial"/>
              </a:rPr>
              <a:t>través</a:t>
            </a:r>
            <a:r>
              <a:rPr lang="en-US" sz="2000" b="0" i="0" u="none" strike="noStrike" cap="none" dirty="0">
                <a:solidFill>
                  <a:schemeClr val="dk1"/>
                </a:solidFill>
                <a:latin typeface="Arial"/>
                <a:ea typeface="Arial"/>
                <a:cs typeface="Arial"/>
                <a:sym typeface="Arial"/>
              </a:rPr>
              <a:t> de un buffer (</a:t>
            </a:r>
            <a:r>
              <a:rPr lang="en-US" sz="2000" b="0" i="0" u="none" strike="noStrike" cap="none" dirty="0" err="1">
                <a:solidFill>
                  <a:schemeClr val="dk1"/>
                </a:solidFill>
                <a:latin typeface="Arial"/>
                <a:ea typeface="Arial"/>
                <a:cs typeface="Arial"/>
                <a:sym typeface="Arial"/>
              </a:rPr>
              <a:t>más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eficiencia</a:t>
            </a:r>
            <a:r>
              <a:rPr lang="en-US" sz="2000" b="0" i="0" u="none" strike="noStrike" cap="none" dirty="0">
                <a:solidFill>
                  <a:schemeClr val="dk1"/>
                </a:solidFill>
                <a:latin typeface="Arial"/>
                <a:ea typeface="Arial"/>
                <a:cs typeface="Arial"/>
                <a:sym typeface="Arial"/>
              </a:rPr>
              <a:t>).</a:t>
            </a:r>
            <a:endParaRPr sz="1050" dirty="0"/>
          </a:p>
          <a:p>
            <a:pPr marL="342900" marR="0" lvl="0" indent="-342900" algn="l" rtl="0">
              <a:lnSpc>
                <a:spcPct val="100000"/>
              </a:lnSpc>
              <a:spcBef>
                <a:spcPts val="600"/>
              </a:spcBef>
              <a:spcAft>
                <a:spcPts val="0"/>
              </a:spcAft>
              <a:buClr>
                <a:schemeClr val="dk1"/>
              </a:buClr>
              <a:buSzPts val="2070"/>
              <a:buFont typeface="Arial"/>
              <a:buChar char="•"/>
            </a:pPr>
            <a:r>
              <a:rPr lang="en-US" sz="2000" b="0" i="0" u="none" strike="noStrike" cap="none" dirty="0" err="1">
                <a:solidFill>
                  <a:schemeClr val="dk1"/>
                </a:solidFill>
                <a:latin typeface="Arial"/>
                <a:ea typeface="Arial"/>
                <a:cs typeface="Arial"/>
                <a:sym typeface="Arial"/>
              </a:rPr>
              <a:t>PrintWriter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métodos</a:t>
            </a:r>
            <a:r>
              <a:rPr lang="en-US" sz="2000" b="0" i="0" u="none" strike="noStrike" cap="none" dirty="0">
                <a:solidFill>
                  <a:schemeClr val="dk1"/>
                </a:solidFill>
                <a:latin typeface="Arial"/>
                <a:ea typeface="Arial"/>
                <a:cs typeface="Arial"/>
                <a:sym typeface="Arial"/>
              </a:rPr>
              <a:t> print() y </a:t>
            </a:r>
            <a:r>
              <a:rPr lang="en-US" sz="2000" b="0" i="0" u="none" strike="noStrike" cap="none" dirty="0" err="1">
                <a:solidFill>
                  <a:schemeClr val="dk1"/>
                </a:solidFill>
                <a:latin typeface="Arial"/>
                <a:ea typeface="Arial"/>
                <a:cs typeface="Arial"/>
                <a:sym typeface="Arial"/>
              </a:rPr>
              <a:t>println</a:t>
            </a:r>
            <a:r>
              <a:rPr lang="en-US" sz="2000" b="0" i="0" u="none" strike="noStrike" cap="none" dirty="0">
                <a:solidFill>
                  <a:schemeClr val="dk1"/>
                </a:solidFill>
                <a:latin typeface="Arial"/>
                <a:ea typeface="Arial"/>
                <a:cs typeface="Arial"/>
                <a:sym typeface="Arial"/>
              </a:rPr>
              <a:t>() para </a:t>
            </a:r>
            <a:r>
              <a:rPr lang="en-US" sz="2000" b="0" i="0" u="none" strike="noStrike" cap="none" dirty="0" err="1">
                <a:solidFill>
                  <a:schemeClr val="dk1"/>
                </a:solidFill>
                <a:latin typeface="Arial"/>
                <a:ea typeface="Arial"/>
                <a:cs typeface="Arial"/>
                <a:sym typeface="Arial"/>
              </a:rPr>
              <a:t>distintos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tipos</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datos</a:t>
            </a:r>
            <a:r>
              <a:rPr lang="en-US" sz="2000" b="0" i="0" u="none" strike="noStrike" cap="none" dirty="0">
                <a:solidFill>
                  <a:schemeClr val="dk1"/>
                </a:solidFill>
                <a:latin typeface="Arial"/>
                <a:ea typeface="Arial"/>
                <a:cs typeface="Arial"/>
                <a:sym typeface="Arial"/>
              </a:rPr>
              <a:t>.</a:t>
            </a:r>
            <a:endParaRPr sz="1050" dirty="0"/>
          </a:p>
        </p:txBody>
      </p:sp>
      <p:sp>
        <p:nvSpPr>
          <p:cNvPr id="1701" name="Shape 1701"/>
          <p:cNvSpPr txBox="1">
            <a:spLocks noGrp="1"/>
          </p:cNvSpPr>
          <p:nvPr>
            <p:ph type="title" idx="4294967295"/>
          </p:nvPr>
        </p:nvSpPr>
        <p:spPr>
          <a:xfrm>
            <a:off x="529936" y="394447"/>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Subclases</a:t>
            </a:r>
            <a:r>
              <a:rPr lang="en-US" sz="3000" b="1" i="0" u="none" strike="noStrike" cap="none" dirty="0">
                <a:solidFill>
                  <a:schemeClr val="dk1"/>
                </a:solidFill>
                <a:latin typeface="Arial"/>
                <a:ea typeface="Arial"/>
                <a:cs typeface="Arial"/>
                <a:sym typeface="Arial"/>
              </a:rPr>
              <a:t> de Writer</a:t>
            </a:r>
            <a:endParaRPr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Shape 1706"/>
          <p:cNvSpPr txBox="1">
            <a:spLocks noGrp="1"/>
          </p:cNvSpPr>
          <p:nvPr>
            <p:ph type="body" idx="1"/>
          </p:nvPr>
        </p:nvSpPr>
        <p:spPr>
          <a:xfrm>
            <a:off x="819593" y="1619324"/>
            <a:ext cx="7378834" cy="4522111"/>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2070"/>
              <a:buFont typeface="Arial"/>
              <a:buChar char="•"/>
            </a:pPr>
            <a:r>
              <a:rPr lang="en-US" sz="2400" b="0" i="0" u="none" strike="noStrike" cap="none" dirty="0">
                <a:solidFill>
                  <a:schemeClr val="dk1"/>
                </a:solidFill>
                <a:latin typeface="+mn-lt"/>
                <a:ea typeface="Arial"/>
                <a:cs typeface="Arial"/>
                <a:sym typeface="Arial"/>
              </a:rPr>
              <a:t>File: </a:t>
            </a:r>
            <a:r>
              <a:rPr lang="en-US" sz="2400" b="0" i="0" u="none" strike="noStrike" cap="none" dirty="0" err="1">
                <a:solidFill>
                  <a:schemeClr val="dk1"/>
                </a:solidFill>
                <a:latin typeface="+mn-lt"/>
                <a:ea typeface="Arial"/>
                <a:cs typeface="Arial"/>
                <a:sym typeface="Arial"/>
              </a:rPr>
              <a:t>permite</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realizar</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operaciones</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habituales</a:t>
            </a:r>
            <a:r>
              <a:rPr lang="en-US" sz="2400" b="0" i="0" u="none" strike="noStrike" cap="none" dirty="0">
                <a:solidFill>
                  <a:schemeClr val="dk1"/>
                </a:solidFill>
                <a:latin typeface="+mn-lt"/>
                <a:ea typeface="Arial"/>
                <a:cs typeface="Arial"/>
                <a:sym typeface="Arial"/>
              </a:rPr>
              <a:t> con files y </a:t>
            </a:r>
            <a:r>
              <a:rPr lang="en-US" sz="2400" b="0" i="0" u="none" strike="noStrike" cap="none" dirty="0" err="1">
                <a:solidFill>
                  <a:schemeClr val="dk1"/>
                </a:solidFill>
                <a:latin typeface="+mn-lt"/>
                <a:ea typeface="Arial"/>
                <a:cs typeface="Arial"/>
                <a:sym typeface="Arial"/>
              </a:rPr>
              <a:t>directorios</a:t>
            </a:r>
            <a:r>
              <a:rPr lang="en-US" sz="2400" b="0" i="0" u="none" strike="noStrike" cap="none" dirty="0">
                <a:solidFill>
                  <a:schemeClr val="dk1"/>
                </a:solidFill>
                <a:latin typeface="+mn-lt"/>
                <a:ea typeface="Arial"/>
                <a:cs typeface="Arial"/>
                <a:sym typeface="Arial"/>
              </a:rPr>
              <a:t>.</a:t>
            </a:r>
            <a:endParaRPr sz="1100" dirty="0">
              <a:latin typeface="+mn-lt"/>
            </a:endParaRPr>
          </a:p>
          <a:p>
            <a:pPr marL="285750" marR="0" lvl="0" indent="-154305" algn="l" rtl="0">
              <a:lnSpc>
                <a:spcPct val="100000"/>
              </a:lnSpc>
              <a:spcBef>
                <a:spcPts val="600"/>
              </a:spcBef>
              <a:spcAft>
                <a:spcPts val="0"/>
              </a:spcAft>
              <a:buClr>
                <a:schemeClr val="dk1"/>
              </a:buClr>
              <a:buSzPts val="2070"/>
              <a:buFont typeface="Arial"/>
              <a:buNone/>
            </a:pPr>
            <a:endParaRPr sz="2400" b="0" i="0" u="none" strike="noStrike" cap="none" dirty="0">
              <a:solidFill>
                <a:schemeClr val="dk1"/>
              </a:solidFill>
              <a:latin typeface="+mn-lt"/>
              <a:ea typeface="Arial"/>
              <a:cs typeface="Arial"/>
              <a:sym typeface="Arial"/>
            </a:endParaRPr>
          </a:p>
          <a:p>
            <a:pPr marL="285750" marR="0" lvl="0" indent="-285750" algn="l" rtl="0">
              <a:lnSpc>
                <a:spcPct val="100000"/>
              </a:lnSpc>
              <a:spcBef>
                <a:spcPts val="600"/>
              </a:spcBef>
              <a:spcAft>
                <a:spcPts val="0"/>
              </a:spcAft>
              <a:buClr>
                <a:schemeClr val="dk1"/>
              </a:buClr>
              <a:buSzPts val="2070"/>
              <a:buFont typeface="Arial"/>
              <a:buChar char="•"/>
            </a:pPr>
            <a:r>
              <a:rPr lang="en-US" sz="2400" b="0" i="0" u="none" strike="noStrike" cap="none" dirty="0" err="1">
                <a:solidFill>
                  <a:schemeClr val="dk1"/>
                </a:solidFill>
                <a:latin typeface="+mn-lt"/>
                <a:ea typeface="Arial"/>
                <a:cs typeface="Arial"/>
                <a:sym typeface="Arial"/>
              </a:rPr>
              <a:t>RandomAccessFile</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permite</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acceder</a:t>
            </a:r>
            <a:r>
              <a:rPr lang="en-US" sz="2400" b="0" i="0" u="none" strike="noStrike" cap="none" dirty="0">
                <a:solidFill>
                  <a:schemeClr val="dk1"/>
                </a:solidFill>
                <a:latin typeface="+mn-lt"/>
                <a:ea typeface="Arial"/>
                <a:cs typeface="Arial"/>
                <a:sym typeface="Arial"/>
              </a:rPr>
              <a:t> al n-</a:t>
            </a:r>
            <a:r>
              <a:rPr lang="en-US" sz="2400" b="0" i="0" u="none" strike="noStrike" cap="none" dirty="0" err="1">
                <a:solidFill>
                  <a:schemeClr val="dk1"/>
                </a:solidFill>
                <a:latin typeface="+mn-lt"/>
                <a:ea typeface="Arial"/>
                <a:cs typeface="Arial"/>
                <a:sym typeface="Arial"/>
              </a:rPr>
              <a:t>ésimo</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registro</a:t>
            </a:r>
            <a:r>
              <a:rPr lang="en-US" sz="2400" b="0" i="0" u="none" strike="noStrike" cap="none" dirty="0">
                <a:solidFill>
                  <a:schemeClr val="dk1"/>
                </a:solidFill>
                <a:latin typeface="+mn-lt"/>
                <a:ea typeface="Arial"/>
                <a:cs typeface="Arial"/>
                <a:sym typeface="Arial"/>
              </a:rPr>
              <a:t> de un file sin </a:t>
            </a:r>
            <a:r>
              <a:rPr lang="en-US" sz="2400" b="0" i="0" u="none" strike="noStrike" cap="none" dirty="0" err="1">
                <a:solidFill>
                  <a:schemeClr val="dk1"/>
                </a:solidFill>
                <a:latin typeface="+mn-lt"/>
                <a:ea typeface="Arial"/>
                <a:cs typeface="Arial"/>
                <a:sym typeface="Arial"/>
              </a:rPr>
              <a:t>pasar</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por</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los</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anteriores</a:t>
            </a:r>
            <a:r>
              <a:rPr lang="en-US" sz="2400" b="0" i="0" u="none" strike="noStrike" cap="none" dirty="0">
                <a:solidFill>
                  <a:schemeClr val="dk1"/>
                </a:solidFill>
                <a:latin typeface="+mn-lt"/>
                <a:ea typeface="Arial"/>
                <a:cs typeface="Arial"/>
                <a:sym typeface="Arial"/>
              </a:rPr>
              <a:t>.</a:t>
            </a:r>
            <a:endParaRPr sz="1100" dirty="0">
              <a:latin typeface="+mn-lt"/>
            </a:endParaRPr>
          </a:p>
          <a:p>
            <a:pPr marL="285750" marR="0" lvl="0" indent="-154305" algn="l" rtl="0">
              <a:lnSpc>
                <a:spcPct val="100000"/>
              </a:lnSpc>
              <a:spcBef>
                <a:spcPts val="600"/>
              </a:spcBef>
              <a:spcAft>
                <a:spcPts val="0"/>
              </a:spcAft>
              <a:buClr>
                <a:schemeClr val="dk1"/>
              </a:buClr>
              <a:buSzPts val="2070"/>
              <a:buFont typeface="Arial"/>
              <a:buNone/>
            </a:pPr>
            <a:endParaRPr sz="2400" b="0" i="0" u="none" strike="noStrike" cap="none" dirty="0">
              <a:solidFill>
                <a:schemeClr val="dk1"/>
              </a:solidFill>
              <a:latin typeface="+mn-lt"/>
              <a:ea typeface="Arial"/>
              <a:cs typeface="Arial"/>
              <a:sym typeface="Arial"/>
            </a:endParaRPr>
          </a:p>
          <a:p>
            <a:pPr marL="285750" marR="0" lvl="0" indent="-285750" algn="l" rtl="0">
              <a:lnSpc>
                <a:spcPct val="100000"/>
              </a:lnSpc>
              <a:spcBef>
                <a:spcPts val="600"/>
              </a:spcBef>
              <a:spcAft>
                <a:spcPts val="0"/>
              </a:spcAft>
              <a:buClr>
                <a:schemeClr val="dk1"/>
              </a:buClr>
              <a:buSzPts val="2070"/>
              <a:buFont typeface="Arial"/>
              <a:buChar char="•"/>
            </a:pPr>
            <a:r>
              <a:rPr lang="en-US" sz="2400" b="0" i="0" u="none" strike="noStrike" cap="none" dirty="0" err="1">
                <a:solidFill>
                  <a:schemeClr val="dk1"/>
                </a:solidFill>
                <a:latin typeface="+mn-lt"/>
                <a:ea typeface="Arial"/>
                <a:cs typeface="Arial"/>
                <a:sym typeface="Arial"/>
              </a:rPr>
              <a:t>StreamTokenizer</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permite</a:t>
            </a:r>
            <a:r>
              <a:rPr lang="en-US" sz="2400" b="0" i="0" u="none" strike="noStrike" cap="none" dirty="0">
                <a:solidFill>
                  <a:schemeClr val="dk1"/>
                </a:solidFill>
                <a:latin typeface="+mn-lt"/>
                <a:ea typeface="Arial"/>
                <a:cs typeface="Arial"/>
                <a:sym typeface="Arial"/>
              </a:rPr>
              <a:t> “</a:t>
            </a:r>
            <a:r>
              <a:rPr lang="en-US" sz="2400" b="0" i="0" u="none" strike="noStrike" cap="none" dirty="0" err="1">
                <a:solidFill>
                  <a:schemeClr val="dk1"/>
                </a:solidFill>
                <a:latin typeface="+mn-lt"/>
                <a:ea typeface="Arial"/>
                <a:cs typeface="Arial"/>
                <a:sym typeface="Arial"/>
              </a:rPr>
              <a:t>trocear</a:t>
            </a:r>
            <a:r>
              <a:rPr lang="en-US" sz="2400" b="0" i="0" u="none" strike="noStrike" cap="none" dirty="0">
                <a:solidFill>
                  <a:schemeClr val="dk1"/>
                </a:solidFill>
                <a:latin typeface="+mn-lt"/>
                <a:ea typeface="Arial"/>
                <a:cs typeface="Arial"/>
                <a:sym typeface="Arial"/>
              </a:rPr>
              <a:t>” un stream </a:t>
            </a:r>
            <a:r>
              <a:rPr lang="en-US" sz="2400" b="0" i="0" u="none" strike="noStrike" cap="none" dirty="0" err="1">
                <a:solidFill>
                  <a:schemeClr val="dk1"/>
                </a:solidFill>
                <a:latin typeface="+mn-lt"/>
                <a:ea typeface="Arial"/>
                <a:cs typeface="Arial"/>
                <a:sym typeface="Arial"/>
              </a:rPr>
              <a:t>en</a:t>
            </a:r>
            <a:r>
              <a:rPr lang="en-US" sz="2400" b="0" i="0" u="none" strike="noStrike" cap="none" dirty="0">
                <a:solidFill>
                  <a:schemeClr val="dk1"/>
                </a:solidFill>
                <a:latin typeface="+mn-lt"/>
                <a:ea typeface="Arial"/>
                <a:cs typeface="Arial"/>
                <a:sym typeface="Arial"/>
              </a:rPr>
              <a:t> tokens.</a:t>
            </a:r>
            <a:endParaRPr sz="1100" dirty="0">
              <a:latin typeface="+mn-lt"/>
            </a:endParaRPr>
          </a:p>
        </p:txBody>
      </p:sp>
      <p:sp>
        <p:nvSpPr>
          <p:cNvPr id="1707" name="Shape 1707"/>
          <p:cNvSpPr txBox="1">
            <a:spLocks noGrp="1"/>
          </p:cNvSpPr>
          <p:nvPr>
            <p:ph type="title" idx="4294967295"/>
          </p:nvPr>
        </p:nvSpPr>
        <p:spPr>
          <a:xfrm>
            <a:off x="508510" y="430306"/>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Otras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Clases</a:t>
            </a:r>
            <a:r>
              <a:rPr lang="en-US" sz="3000" b="1" i="0" u="none" strike="noStrike" cap="none" dirty="0">
                <a:solidFill>
                  <a:schemeClr val="dk1"/>
                </a:solidFill>
                <a:latin typeface="Arial"/>
                <a:ea typeface="Arial"/>
                <a:cs typeface="Arial"/>
                <a:sym typeface="Arial"/>
              </a:rPr>
              <a:t> de java.io</a:t>
            </a:r>
            <a:endParaRP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Shape 1712"/>
          <p:cNvSpPr txBox="1">
            <a:spLocks noGrp="1"/>
          </p:cNvSpPr>
          <p:nvPr>
            <p:ph type="body" idx="1"/>
          </p:nvPr>
        </p:nvSpPr>
        <p:spPr>
          <a:xfrm>
            <a:off x="904009" y="1660237"/>
            <a:ext cx="7284028" cy="4314536"/>
          </a:xfrm>
          <a:prstGeom prst="rect">
            <a:avLst/>
          </a:prstGeom>
          <a:solidFill>
            <a:srgbClr val="EBFB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FF"/>
              </a:buClr>
              <a:buSzPts val="1800"/>
              <a:buFont typeface="Arial"/>
              <a:buNone/>
            </a:pPr>
            <a:r>
              <a:rPr lang="en-US" sz="1800" b="0" i="0" u="none" strike="noStrike" cap="none">
                <a:solidFill>
                  <a:srgbClr val="0000FF"/>
                </a:solidFill>
                <a:latin typeface="Arial"/>
                <a:ea typeface="Arial"/>
                <a:cs typeface="Arial"/>
                <a:sym typeface="Arial"/>
              </a:rPr>
              <a:t>public</a:t>
            </a:r>
            <a:r>
              <a:rPr lang="en-US" sz="1800" b="0" i="0" u="none" strike="noStrike" cap="none">
                <a:solidFill>
                  <a:srgbClr val="000000"/>
                </a:solidFill>
                <a:latin typeface="Arial"/>
                <a:ea typeface="Arial"/>
                <a:cs typeface="Arial"/>
                <a:sym typeface="Arial"/>
              </a:rPr>
              <a:t> </a:t>
            </a:r>
            <a:r>
              <a:rPr lang="en-US" sz="1800" b="0" i="0" u="none" strike="noStrike" cap="none">
                <a:solidFill>
                  <a:srgbClr val="0000FF"/>
                </a:solidFill>
                <a:latin typeface="Arial"/>
                <a:ea typeface="Arial"/>
                <a:cs typeface="Arial"/>
                <a:sym typeface="Arial"/>
              </a:rPr>
              <a:t>static</a:t>
            </a:r>
            <a:r>
              <a:rPr lang="en-US" sz="1800" b="0" i="0" u="none" strike="noStrike" cap="none">
                <a:solidFill>
                  <a:srgbClr val="000000"/>
                </a:solidFill>
                <a:latin typeface="Arial"/>
                <a:ea typeface="Arial"/>
                <a:cs typeface="Arial"/>
                <a:sym typeface="Arial"/>
              </a:rPr>
              <a:t> </a:t>
            </a:r>
            <a:r>
              <a:rPr lang="en-US" sz="1800" b="0" i="0" u="none" strike="noStrike" cap="none">
                <a:solidFill>
                  <a:srgbClr val="0000FF"/>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main(String[] args) </a:t>
            </a:r>
            <a:r>
              <a:rPr lang="en-US" sz="1800" b="0" i="0" u="none" strike="noStrike" cap="none">
                <a:solidFill>
                  <a:srgbClr val="0000FF"/>
                </a:solidFill>
                <a:latin typeface="Arial"/>
                <a:ea typeface="Arial"/>
                <a:cs typeface="Arial"/>
                <a:sym typeface="Arial"/>
              </a:rPr>
              <a:t>throws</a:t>
            </a:r>
            <a:r>
              <a:rPr lang="en-US" sz="1800" b="0" i="0" u="none" strike="noStrike" cap="none">
                <a:solidFill>
                  <a:srgbClr val="000000"/>
                </a:solidFill>
                <a:latin typeface="Arial"/>
                <a:ea typeface="Arial"/>
                <a:cs typeface="Arial"/>
                <a:sym typeface="Arial"/>
              </a:rPr>
              <a:t> IOException { </a:t>
            </a:r>
            <a:endParaRPr/>
          </a:p>
          <a:p>
            <a:pPr marL="0" marR="0" lvl="0" indent="0" algn="l" rtl="0">
              <a:lnSpc>
                <a:spcPct val="100000"/>
              </a:lnSpc>
              <a:spcBef>
                <a:spcPts val="600"/>
              </a:spcBef>
              <a:spcAft>
                <a:spcPts val="0"/>
              </a:spcAft>
              <a:buClr>
                <a:srgbClr val="009900"/>
              </a:buClr>
              <a:buSzPts val="1800"/>
              <a:buFont typeface="Arial"/>
              <a:buNone/>
            </a:pPr>
            <a:r>
              <a:rPr lang="en-US" sz="1800" b="0" i="0" u="none" strike="noStrike" cap="none">
                <a:solidFill>
                  <a:srgbClr val="009900"/>
                </a:solidFill>
                <a:latin typeface="Arial"/>
                <a:ea typeface="Arial"/>
                <a:cs typeface="Arial"/>
                <a:sym typeface="Arial"/>
              </a:rPr>
              <a:t>	// 1a. Se lee un file línea a línea</a:t>
            </a: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BufferedReader in =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BufferedReader(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FileReader(</a:t>
            </a:r>
            <a:r>
              <a:rPr lang="en-US" sz="1800" b="0" i="0" u="none" strike="noStrike" cap="none">
                <a:solidFill>
                  <a:srgbClr val="004488"/>
                </a:solidFill>
                <a:latin typeface="Arial"/>
                <a:ea typeface="Arial"/>
                <a:cs typeface="Arial"/>
                <a:sym typeface="Arial"/>
              </a:rPr>
              <a:t>"IOStreamDemo.java"</a:t>
            </a: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String s, s2 =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String(); </a:t>
            </a:r>
            <a:endParaRPr/>
          </a:p>
          <a:p>
            <a:pPr marL="0" marR="0" lvl="0" indent="0" algn="l" rtl="0">
              <a:lnSpc>
                <a:spcPct val="100000"/>
              </a:lnSpc>
              <a:spcBef>
                <a:spcPts val="600"/>
              </a:spcBef>
              <a:spcAft>
                <a:spcPts val="0"/>
              </a:spcAft>
              <a:buClr>
                <a:srgbClr val="0000FF"/>
              </a:buClr>
              <a:buSzPts val="1800"/>
              <a:buFont typeface="Arial"/>
              <a:buNone/>
            </a:pPr>
            <a:r>
              <a:rPr lang="en-US" sz="1800" b="0" i="0" u="none" strike="noStrike" cap="none">
                <a:solidFill>
                  <a:srgbClr val="0000FF"/>
                </a:solidFill>
                <a:latin typeface="Arial"/>
                <a:ea typeface="Arial"/>
                <a:cs typeface="Arial"/>
                <a:sym typeface="Arial"/>
              </a:rPr>
              <a:t>	while</a:t>
            </a:r>
            <a:r>
              <a:rPr lang="en-US" sz="1800" b="0" i="0" u="none" strike="noStrike" cap="none">
                <a:solidFill>
                  <a:srgbClr val="000000"/>
                </a:solidFill>
                <a:latin typeface="Arial"/>
                <a:ea typeface="Arial"/>
                <a:cs typeface="Arial"/>
                <a:sym typeface="Arial"/>
              </a:rPr>
              <a:t>( (s = in.readLine()) != </a:t>
            </a:r>
            <a:r>
              <a:rPr lang="en-US" sz="1800" b="0" i="0" u="none" strike="noStrike" cap="none">
                <a:solidFill>
                  <a:srgbClr val="0000FF"/>
                </a:solidFill>
                <a:latin typeface="Arial"/>
                <a:ea typeface="Arial"/>
                <a:cs typeface="Arial"/>
                <a:sym typeface="Arial"/>
              </a:rPr>
              <a:t>null</a:t>
            </a:r>
            <a:r>
              <a:rPr lang="en-US" sz="1800" b="0" i="0" u="none" strike="noStrike" cap="none">
                <a:solidFill>
                  <a:srgbClr val="000000"/>
                </a:solidFill>
                <a:latin typeface="Arial"/>
                <a:ea typeface="Arial"/>
                <a:cs typeface="Arial"/>
                <a:sym typeface="Arial"/>
              </a:rPr>
              <a:t>) s2 += s + </a:t>
            </a:r>
            <a:r>
              <a:rPr lang="en-US" sz="1800" b="0" i="0" u="none" strike="noStrike" cap="none">
                <a:solidFill>
                  <a:srgbClr val="004488"/>
                </a:solidFill>
                <a:latin typeface="Arial"/>
                <a:ea typeface="Arial"/>
                <a:cs typeface="Arial"/>
                <a:sym typeface="Arial"/>
              </a:rPr>
              <a:t>"\n"</a:t>
            </a: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in.close(); </a:t>
            </a:r>
            <a:endParaRPr/>
          </a:p>
          <a:p>
            <a:pPr marL="0" marR="0" lvl="0" indent="0" algn="l" rtl="0">
              <a:lnSpc>
                <a:spcPct val="100000"/>
              </a:lnSpc>
              <a:spcBef>
                <a:spcPts val="600"/>
              </a:spcBef>
              <a:spcAft>
                <a:spcPts val="0"/>
              </a:spcAft>
              <a:buClr>
                <a:srgbClr val="009900"/>
              </a:buClr>
              <a:buSzPts val="1800"/>
              <a:buFont typeface="Arial"/>
              <a:buNone/>
            </a:pPr>
            <a:r>
              <a:rPr lang="en-US" sz="1800" b="0" i="0" u="none" strike="noStrike" cap="none">
                <a:solidFill>
                  <a:srgbClr val="009900"/>
                </a:solidFill>
                <a:latin typeface="Arial"/>
                <a:ea typeface="Arial"/>
                <a:cs typeface="Arial"/>
                <a:sym typeface="Arial"/>
              </a:rPr>
              <a:t>	// 1b. Se lee una línea por teclado</a:t>
            </a: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BufferedReader stdin =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BufferedReader(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InputStreamReader(System.in));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System.out.print(</a:t>
            </a:r>
            <a:r>
              <a:rPr lang="en-US" sz="1800" b="0" i="0" u="none" strike="noStrike" cap="none">
                <a:solidFill>
                  <a:srgbClr val="004488"/>
                </a:solidFill>
                <a:latin typeface="Arial"/>
                <a:ea typeface="Arial"/>
                <a:cs typeface="Arial"/>
                <a:sym typeface="Arial"/>
              </a:rPr>
              <a:t>"Enter a line:"</a:t>
            </a:r>
            <a:r>
              <a:rPr lang="en-US" sz="1800" b="0" i="0" u="none" strike="noStrike" cap="none">
                <a:solidFill>
                  <a:srgbClr val="000000"/>
                </a:solidFill>
                <a:latin typeface="Arial"/>
                <a:ea typeface="Arial"/>
                <a:cs typeface="Arial"/>
                <a:sym typeface="Arial"/>
              </a:rPr>
              <a:t>); System.out.println(stdin.readLine());</a:t>
            </a:r>
            <a:r>
              <a:rPr lang="en-US" sz="1800" b="0" i="0" u="none" strike="noStrike" cap="none">
                <a:solidFill>
                  <a:schemeClr val="dk1"/>
                </a:solidFill>
                <a:latin typeface="Arial"/>
                <a:ea typeface="Arial"/>
                <a:cs typeface="Arial"/>
                <a:sym typeface="Arial"/>
              </a:rPr>
              <a:t> </a:t>
            </a:r>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t>
            </a:r>
            <a:endParaRPr/>
          </a:p>
        </p:txBody>
      </p:sp>
      <p:sp>
        <p:nvSpPr>
          <p:cNvPr id="1713" name="Shape 1713"/>
          <p:cNvSpPr txBox="1">
            <a:spLocks noGrp="1"/>
          </p:cNvSpPr>
          <p:nvPr>
            <p:ph type="title" idx="4294967295"/>
          </p:nvPr>
        </p:nvSpPr>
        <p:spPr>
          <a:xfrm>
            <a:off x="407895" y="430305"/>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Ejemplo</a:t>
            </a:r>
            <a:r>
              <a:rPr lang="en-US" sz="3000" b="1" i="0" u="none" strike="noStrike" cap="none" dirty="0">
                <a:solidFill>
                  <a:schemeClr val="dk1"/>
                </a:solidFill>
                <a:latin typeface="Arial"/>
                <a:ea typeface="Arial"/>
                <a:cs typeface="Arial"/>
                <a:sym typeface="Arial"/>
              </a:rPr>
              <a:t> Streams - </a:t>
            </a:r>
            <a:r>
              <a:rPr lang="en-US" sz="3000" b="1" i="0" u="none" strike="noStrike" cap="none" dirty="0" err="1">
                <a:solidFill>
                  <a:schemeClr val="dk1"/>
                </a:solidFill>
                <a:latin typeface="Arial"/>
                <a:ea typeface="Arial"/>
                <a:cs typeface="Arial"/>
                <a:sym typeface="Arial"/>
              </a:rPr>
              <a:t>lectura</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por</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líneas</a:t>
            </a:r>
            <a:endParaRPr sz="3000" b="1" i="0" u="none" strike="noStrike" cap="none" dirty="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body" idx="1"/>
          </p:nvPr>
        </p:nvSpPr>
        <p:spPr>
          <a:xfrm>
            <a:off x="608310" y="1244844"/>
            <a:ext cx="7676707" cy="2689847"/>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JAVA_HOME, es una variable de entorno del sistema que informa al sistema operativo sobre la ruta donde se encuentra instalado Java. </a:t>
            </a:r>
            <a:endParaRPr/>
          </a:p>
          <a:p>
            <a:pPr marL="342900" marR="0" lvl="0" indent="-34290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Seguiremos la siguiente secuencia de pasos para configurar esta variable:</a:t>
            </a:r>
            <a:endParaRPr/>
          </a:p>
          <a:p>
            <a:pPr marL="457200" marR="0" lvl="2" indent="-265176"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Abrimos el explorador de Windows o pulsamos sobre “Mi Pc”. </a:t>
            </a:r>
            <a:endParaRPr/>
          </a:p>
          <a:p>
            <a:pPr marL="457200" marR="0" lvl="2" indent="-265176"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Pulsamos sobre Equipo y con botón derecho del ratón o buscando el icono → Propiedades → Configuración avanzada / Cambiar configuración → Opciones avanzadas → Variables de entorno → Nueva (Variables del sistema).</a:t>
            </a:r>
            <a:endParaRPr/>
          </a:p>
          <a:p>
            <a:pPr marL="457200" marR="0" lvl="2" indent="-265176"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Escribiremos en las cajas de texto que se muestran lo siguiente:</a:t>
            </a:r>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Aceptamos los cambios</a:t>
            </a:r>
            <a:endParaRPr/>
          </a:p>
        </p:txBody>
      </p:sp>
      <p:sp>
        <p:nvSpPr>
          <p:cNvPr id="524" name="Shape 524"/>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La variable de entorno JAVA_HOME</a:t>
            </a:r>
            <a:endParaRPr sz="3000" b="1" i="0" u="none" strike="noStrike" cap="none">
              <a:solidFill>
                <a:schemeClr val="dk1"/>
              </a:solidFill>
              <a:latin typeface="Arial"/>
              <a:ea typeface="Arial"/>
              <a:cs typeface="Arial"/>
              <a:sym typeface="Arial"/>
            </a:endParaRPr>
          </a:p>
        </p:txBody>
      </p:sp>
      <p:pic>
        <p:nvPicPr>
          <p:cNvPr id="525" name="Shape 525" descr="java_home instalar java"/>
          <p:cNvPicPr preferRelativeResize="0"/>
          <p:nvPr/>
        </p:nvPicPr>
        <p:blipFill rotWithShape="1">
          <a:blip r:embed="rId3">
            <a:alphaModFix/>
          </a:blip>
          <a:srcRect/>
          <a:stretch/>
        </p:blipFill>
        <p:spPr>
          <a:xfrm>
            <a:off x="2461636" y="3816523"/>
            <a:ext cx="3970054" cy="1623637"/>
          </a:xfrm>
          <a:prstGeom prst="rect">
            <a:avLst/>
          </a:prstGeom>
          <a:noFill/>
          <a:ln>
            <a:noFill/>
          </a:ln>
        </p:spPr>
      </p:pic>
      <p:sp>
        <p:nvSpPr>
          <p:cNvPr id="526" name="Shape 526"/>
          <p:cNvSpPr/>
          <p:nvPr/>
        </p:nvSpPr>
        <p:spPr>
          <a:xfrm>
            <a:off x="6597790" y="4999873"/>
            <a:ext cx="2132378" cy="5230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41423D"/>
                </a:solidFill>
                <a:latin typeface="Monda"/>
                <a:ea typeface="Monda"/>
                <a:cs typeface="Monda"/>
                <a:sym typeface="Monda"/>
              </a:rPr>
              <a:t>La ruta en que se haya instalado Java</a:t>
            </a:r>
            <a:endParaRPr sz="1400">
              <a:solidFill>
                <a:schemeClr val="dk1"/>
              </a:solidFill>
              <a:latin typeface="Monda"/>
              <a:ea typeface="Monda"/>
              <a:cs typeface="Monda"/>
              <a:sym typeface="Monda"/>
            </a:endParaRPr>
          </a:p>
        </p:txBody>
      </p:sp>
      <p:cxnSp>
        <p:nvCxnSpPr>
          <p:cNvPr id="527" name="Shape 527"/>
          <p:cNvCxnSpPr/>
          <p:nvPr/>
        </p:nvCxnSpPr>
        <p:spPr>
          <a:xfrm rot="10800000">
            <a:off x="5998963" y="4743673"/>
            <a:ext cx="1530300" cy="256200"/>
          </a:xfrm>
          <a:prstGeom prst="bentConnector2">
            <a:avLst/>
          </a:prstGeom>
          <a:noFill/>
          <a:ln w="19050" cap="flat" cmpd="sng">
            <a:solidFill>
              <a:schemeClr val="accent3"/>
            </a:solidFill>
            <a:prstDash val="solid"/>
            <a:round/>
            <a:headEnd type="none" w="med" len="med"/>
            <a:tailEnd type="stealth" w="lg" len="lg"/>
          </a:ln>
        </p:spPr>
      </p:cxn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Shape 1718"/>
          <p:cNvSpPr txBox="1">
            <a:spLocks noGrp="1"/>
          </p:cNvSpPr>
          <p:nvPr>
            <p:ph type="body" idx="1"/>
          </p:nvPr>
        </p:nvSpPr>
        <p:spPr>
          <a:xfrm>
            <a:off x="935182" y="1608525"/>
            <a:ext cx="7699662" cy="4490939"/>
          </a:xfrm>
          <a:prstGeom prst="rect">
            <a:avLst/>
          </a:prstGeom>
          <a:solidFill>
            <a:srgbClr val="EBFBC8"/>
          </a:solid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String linea;</a:t>
            </a:r>
            <a:endParaRPr/>
          </a:p>
          <a:p>
            <a:pPr marL="0" marR="0" lvl="0" indent="0" algn="l" rtl="0">
              <a:lnSpc>
                <a:spcPct val="15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int a;</a:t>
            </a:r>
            <a:endParaRPr/>
          </a:p>
          <a:p>
            <a:pPr marL="0" marR="0" lvl="0" indent="0" algn="l" rtl="0">
              <a:lnSpc>
                <a:spcPct val="15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BufferedReader stdin =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BufferedReader(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InputStreamReader(System.in)); </a:t>
            </a:r>
            <a:endParaRPr/>
          </a:p>
          <a:p>
            <a:pPr marL="0" marR="0" lvl="0" indent="0" algn="l" rtl="0">
              <a:lnSpc>
                <a:spcPct val="15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System.out.print(</a:t>
            </a:r>
            <a:r>
              <a:rPr lang="en-US" sz="1800" b="0" i="0" u="none" strike="noStrike" cap="none">
                <a:solidFill>
                  <a:srgbClr val="004488"/>
                </a:solidFill>
                <a:latin typeface="Arial"/>
                <a:ea typeface="Arial"/>
                <a:cs typeface="Arial"/>
                <a:sym typeface="Arial"/>
              </a:rPr>
              <a:t>"Enter a line:"</a:t>
            </a:r>
            <a:r>
              <a:rPr lang="en-US" sz="1800" b="0" i="0" u="none" strike="noStrike" cap="none">
                <a:solidFill>
                  <a:srgbClr val="000000"/>
                </a:solidFill>
                <a:latin typeface="Arial"/>
                <a:ea typeface="Arial"/>
                <a:cs typeface="Arial"/>
                <a:sym typeface="Arial"/>
              </a:rPr>
              <a:t>);</a:t>
            </a:r>
            <a:endParaRPr/>
          </a:p>
          <a:p>
            <a:pPr marL="0" marR="0" lvl="0" indent="0" algn="l" rtl="0">
              <a:lnSpc>
                <a:spcPct val="15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linea = stdin.readLine();</a:t>
            </a:r>
            <a:endParaRPr/>
          </a:p>
          <a:p>
            <a:pPr marL="0" marR="0" lvl="0" indent="0" algn="l" rtl="0">
              <a:lnSpc>
                <a:spcPct val="15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 = Integer.parseInt(linea);</a:t>
            </a:r>
            <a:endParaRPr/>
          </a:p>
          <a:p>
            <a:pPr marL="0" marR="0" lvl="0" indent="0" algn="l" rtl="0">
              <a:lnSpc>
                <a:spcPct val="15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System.out.println(a);</a:t>
            </a:r>
            <a:endParaRPr/>
          </a:p>
        </p:txBody>
      </p:sp>
      <p:sp>
        <p:nvSpPr>
          <p:cNvPr id="1719" name="Shape 1719"/>
          <p:cNvSpPr txBox="1">
            <a:spLocks noGrp="1"/>
          </p:cNvSpPr>
          <p:nvPr>
            <p:ph type="title" idx="4294967295"/>
          </p:nvPr>
        </p:nvSpPr>
        <p:spPr>
          <a:xfrm>
            <a:off x="633844" y="376518"/>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Parsing de </a:t>
            </a:r>
            <a:r>
              <a:rPr lang="en-US" sz="3000" b="1" i="0" u="none" strike="noStrike" cap="none" dirty="0" err="1">
                <a:solidFill>
                  <a:schemeClr val="dk1"/>
                </a:solidFill>
                <a:latin typeface="Arial"/>
                <a:ea typeface="Arial"/>
                <a:cs typeface="Arial"/>
                <a:sym typeface="Arial"/>
              </a:rPr>
              <a:t>tipos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básicos</a:t>
            </a:r>
            <a:endParaRP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Shape 1724"/>
          <p:cNvSpPr txBox="1">
            <a:spLocks noGrp="1"/>
          </p:cNvSpPr>
          <p:nvPr>
            <p:ph type="body" idx="1"/>
          </p:nvPr>
        </p:nvSpPr>
        <p:spPr>
          <a:xfrm>
            <a:off x="820881" y="1785171"/>
            <a:ext cx="7678881" cy="3638884"/>
          </a:xfrm>
          <a:prstGeom prst="rect">
            <a:avLst/>
          </a:prstGeom>
          <a:solidFill>
            <a:srgbClr val="EBFBC8"/>
          </a:solid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9900"/>
              </a:buClr>
              <a:buSzPts val="1800"/>
              <a:buFont typeface="Arial"/>
              <a:buNone/>
            </a:pPr>
            <a:r>
              <a:rPr lang="en-US" sz="1800" b="0" i="0" u="none" strike="noStrike" cap="none">
                <a:solidFill>
                  <a:srgbClr val="009900"/>
                </a:solidFill>
                <a:latin typeface="Arial"/>
                <a:ea typeface="Arial"/>
                <a:cs typeface="Arial"/>
                <a:sym typeface="Arial"/>
              </a:rPr>
              <a:t>// throws IOException</a:t>
            </a:r>
            <a:endParaRPr sz="1800" b="0" i="0" u="none" strike="noStrike" cap="none">
              <a:solidFill>
                <a:srgbClr val="000000"/>
              </a:solidFill>
              <a:latin typeface="Arial"/>
              <a:ea typeface="Arial"/>
              <a:cs typeface="Arial"/>
              <a:sym typeface="Arial"/>
            </a:endParaRPr>
          </a:p>
          <a:p>
            <a:pPr marL="0" marR="0" lvl="0" indent="0" algn="l" rtl="0">
              <a:lnSpc>
                <a:spcPct val="14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String []s = {</a:t>
            </a:r>
            <a:r>
              <a:rPr lang="en-US" sz="1800" b="0" i="0" u="none" strike="noStrike" cap="none">
                <a:solidFill>
                  <a:srgbClr val="004488"/>
                </a:solidFill>
                <a:latin typeface="Arial"/>
                <a:ea typeface="Arial"/>
                <a:cs typeface="Arial"/>
                <a:sym typeface="Arial"/>
              </a:rPr>
              <a:t>“hola“, “que”, “tal”</a:t>
            </a:r>
            <a:r>
              <a:rPr lang="en-US" sz="1800" b="0" i="0" u="none" strike="noStrike" cap="none">
                <a:solidFill>
                  <a:schemeClr val="dk1"/>
                </a:solidFill>
                <a:latin typeface="Arial"/>
                <a:ea typeface="Arial"/>
                <a:cs typeface="Arial"/>
                <a:sym typeface="Arial"/>
              </a:rPr>
              <a:t>}; </a:t>
            </a:r>
            <a:endParaRPr/>
          </a:p>
          <a:p>
            <a:pPr marL="0" marR="0" lvl="0" indent="0" algn="l" rtl="0">
              <a:lnSpc>
                <a:spcPct val="140000"/>
              </a:lnSpc>
              <a:spcBef>
                <a:spcPts val="600"/>
              </a:spcBef>
              <a:spcAft>
                <a:spcPts val="0"/>
              </a:spcAft>
              <a:buClr>
                <a:srgbClr val="009900"/>
              </a:buClr>
              <a:buSzPts val="1800"/>
              <a:buFont typeface="Arial"/>
              <a:buNone/>
            </a:pPr>
            <a:r>
              <a:rPr lang="en-US" sz="1800" b="0" i="0" u="none" strike="noStrike" cap="none">
                <a:solidFill>
                  <a:srgbClr val="009900"/>
                </a:solidFill>
                <a:latin typeface="Arial"/>
                <a:ea typeface="Arial"/>
                <a:cs typeface="Arial"/>
                <a:sym typeface="Arial"/>
              </a:rPr>
              <a:t>// Se inicializa s</a:t>
            </a:r>
            <a:endParaRPr sz="1800" b="0" i="0" u="none" strike="noStrike" cap="none">
              <a:solidFill>
                <a:srgbClr val="000000"/>
              </a:solidFill>
              <a:latin typeface="Arial"/>
              <a:ea typeface="Arial"/>
              <a:cs typeface="Arial"/>
              <a:sym typeface="Arial"/>
            </a:endParaRPr>
          </a:p>
          <a:p>
            <a:pPr marL="0" marR="0" lvl="0" indent="0" algn="l" rtl="0">
              <a:lnSpc>
                <a:spcPct val="14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PrintWriter out1 =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PrintWriter(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BufferedWriter(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FileWriter(</a:t>
            </a:r>
            <a:r>
              <a:rPr lang="en-US" sz="1800" b="0" i="0" u="none" strike="noStrike" cap="none">
                <a:solidFill>
                  <a:srgbClr val="004488"/>
                </a:solidFill>
                <a:latin typeface="Arial"/>
                <a:ea typeface="Arial"/>
                <a:cs typeface="Arial"/>
                <a:sym typeface="Arial"/>
              </a:rPr>
              <a:t>"IODemo.out"</a:t>
            </a:r>
            <a:r>
              <a:rPr lang="en-US" sz="1800" b="0" i="0" u="none" strike="noStrike" cap="none">
                <a:solidFill>
                  <a:srgbClr val="000000"/>
                </a:solidFill>
                <a:latin typeface="Arial"/>
                <a:ea typeface="Arial"/>
                <a:cs typeface="Arial"/>
                <a:sym typeface="Arial"/>
              </a:rPr>
              <a:t>))); </a:t>
            </a:r>
            <a:endParaRPr/>
          </a:p>
          <a:p>
            <a:pPr marL="0" marR="0" lvl="0" indent="0" algn="l" rtl="0">
              <a:lnSpc>
                <a:spcPct val="140000"/>
              </a:lnSpc>
              <a:spcBef>
                <a:spcPts val="600"/>
              </a:spcBef>
              <a:spcAft>
                <a:spcPts val="0"/>
              </a:spcAft>
              <a:buClr>
                <a:srgbClr val="0000FF"/>
              </a:buClr>
              <a:buSzPts val="1800"/>
              <a:buFont typeface="Arial"/>
              <a:buNone/>
            </a:pPr>
            <a:r>
              <a:rPr lang="en-US" sz="1800" b="0" i="0" u="none" strike="noStrike" cap="none">
                <a:solidFill>
                  <a:srgbClr val="0000FF"/>
                </a:solidFill>
                <a:latin typeface="Arial"/>
                <a:ea typeface="Arial"/>
                <a:cs typeface="Arial"/>
                <a:sym typeface="Arial"/>
              </a:rPr>
              <a:t>int</a:t>
            </a:r>
            <a:r>
              <a:rPr lang="en-US" sz="1800" b="0" i="0" u="none" strike="noStrike" cap="none">
                <a:solidFill>
                  <a:srgbClr val="000000"/>
                </a:solidFill>
                <a:latin typeface="Arial"/>
                <a:ea typeface="Arial"/>
                <a:cs typeface="Arial"/>
                <a:sym typeface="Arial"/>
              </a:rPr>
              <a:t> lineCount = 1; </a:t>
            </a:r>
            <a:endParaRPr/>
          </a:p>
          <a:p>
            <a:pPr marL="0" marR="0" lvl="0" indent="0" algn="l" rtl="0">
              <a:lnSpc>
                <a:spcPct val="140000"/>
              </a:lnSpc>
              <a:spcBef>
                <a:spcPts val="600"/>
              </a:spcBef>
              <a:spcAft>
                <a:spcPts val="0"/>
              </a:spcAft>
              <a:buClr>
                <a:srgbClr val="0000FF"/>
              </a:buClr>
              <a:buSzPts val="1800"/>
              <a:buFont typeface="Arial"/>
              <a:buNone/>
            </a:pPr>
            <a:r>
              <a:rPr lang="en-US" sz="1800" b="0" i="0" u="none" strike="noStrike" cap="none">
                <a:solidFill>
                  <a:srgbClr val="0000FF"/>
                </a:solidFill>
                <a:latin typeface="Arial"/>
                <a:ea typeface="Arial"/>
                <a:cs typeface="Arial"/>
                <a:sym typeface="Arial"/>
              </a:rPr>
              <a:t>for </a:t>
            </a:r>
            <a:r>
              <a:rPr lang="en-US" sz="1800" b="0" i="0" u="none" strike="noStrike" cap="none">
                <a:solidFill>
                  <a:schemeClr val="dk1"/>
                </a:solidFill>
                <a:latin typeface="Arial"/>
                <a:ea typeface="Arial"/>
                <a:cs typeface="Arial"/>
                <a:sym typeface="Arial"/>
              </a:rPr>
              <a:t>(int i=0; i&lt;s.length(); i++)</a:t>
            </a:r>
            <a:r>
              <a:rPr lang="en-US" sz="1800" b="0" i="0" u="none" strike="noStrike" cap="none">
                <a:solidFill>
                  <a:srgbClr val="000000"/>
                </a:solidFill>
                <a:latin typeface="Arial"/>
                <a:ea typeface="Arial"/>
                <a:cs typeface="Arial"/>
                <a:sym typeface="Arial"/>
              </a:rPr>
              <a:t> out1.println(lineCount++ + </a:t>
            </a:r>
            <a:r>
              <a:rPr lang="en-US" sz="1800" b="0" i="0" u="none" strike="noStrike" cap="none">
                <a:solidFill>
                  <a:srgbClr val="004488"/>
                </a:solidFill>
                <a:latin typeface="Arial"/>
                <a:ea typeface="Arial"/>
                <a:cs typeface="Arial"/>
                <a:sym typeface="Arial"/>
              </a:rPr>
              <a:t>": "</a:t>
            </a:r>
            <a:r>
              <a:rPr lang="en-US" sz="1800" b="0" i="0" u="none" strike="noStrike" cap="none">
                <a:solidFill>
                  <a:srgbClr val="000000"/>
                </a:solidFill>
                <a:latin typeface="Arial"/>
                <a:ea typeface="Arial"/>
                <a:cs typeface="Arial"/>
                <a:sym typeface="Arial"/>
              </a:rPr>
              <a:t> + s[i]); </a:t>
            </a:r>
            <a:endParaRPr/>
          </a:p>
          <a:p>
            <a:pPr marL="0" marR="0" lvl="0" indent="0" algn="l" rtl="0">
              <a:lnSpc>
                <a:spcPct val="14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out1.close();</a:t>
            </a:r>
            <a:r>
              <a:rPr lang="en-US" sz="1800" b="0" i="0" u="none" strike="noStrike" cap="none">
                <a:solidFill>
                  <a:schemeClr val="dk1"/>
                </a:solidFill>
                <a:latin typeface="Arial"/>
                <a:ea typeface="Arial"/>
                <a:cs typeface="Arial"/>
                <a:sym typeface="Arial"/>
              </a:rPr>
              <a:t> </a:t>
            </a:r>
            <a:endParaRPr/>
          </a:p>
        </p:txBody>
      </p:sp>
      <p:sp>
        <p:nvSpPr>
          <p:cNvPr id="1725" name="Shape 1725"/>
          <p:cNvSpPr txBox="1">
            <a:spLocks noGrp="1"/>
          </p:cNvSpPr>
          <p:nvPr>
            <p:ph type="title" idx="4294967295"/>
          </p:nvPr>
        </p:nvSpPr>
        <p:spPr>
          <a:xfrm>
            <a:off x="318247" y="466164"/>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Ejemplo</a:t>
            </a:r>
            <a:r>
              <a:rPr lang="en-US" sz="3000" b="1" i="0" u="none" strike="noStrike" cap="none" dirty="0">
                <a:solidFill>
                  <a:schemeClr val="dk1"/>
                </a:solidFill>
                <a:latin typeface="Arial"/>
                <a:ea typeface="Arial"/>
                <a:cs typeface="Arial"/>
                <a:sym typeface="Arial"/>
              </a:rPr>
              <a:t> Streams - </a:t>
            </a:r>
            <a:r>
              <a:rPr lang="en-US" sz="3000" b="1" i="0" u="none" strike="noStrike" cap="none" dirty="0" err="1">
                <a:solidFill>
                  <a:schemeClr val="dk1"/>
                </a:solidFill>
                <a:latin typeface="Arial"/>
                <a:ea typeface="Arial"/>
                <a:cs typeface="Arial"/>
                <a:sym typeface="Arial"/>
              </a:rPr>
              <a:t>escritura</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por</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líneas</a:t>
            </a:r>
            <a:endParaRPr sz="3000" b="1" i="0" u="none" strike="noStrike" cap="none" dirty="0">
              <a:solidFill>
                <a:schemeClr val="dk1"/>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Shape 1730"/>
          <p:cNvSpPr txBox="1">
            <a:spLocks noGrp="1"/>
          </p:cNvSpPr>
          <p:nvPr>
            <p:ph type="body" idx="1"/>
          </p:nvPr>
        </p:nvSpPr>
        <p:spPr>
          <a:xfrm>
            <a:off x="1215736" y="1930401"/>
            <a:ext cx="7439890" cy="4335318"/>
          </a:xfrm>
          <a:prstGeom prst="rect">
            <a:avLst/>
          </a:prstGeom>
          <a:solidFill>
            <a:srgbClr val="EBFB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9900"/>
              </a:buClr>
              <a:buSzPts val="1800"/>
              <a:buFont typeface="Arial"/>
              <a:buNone/>
            </a:pPr>
            <a:r>
              <a:rPr lang="en-US" sz="1800" b="0" i="0" u="none" strike="noStrike" cap="none">
                <a:solidFill>
                  <a:srgbClr val="009900"/>
                </a:solidFill>
                <a:latin typeface="Arial"/>
                <a:ea typeface="Arial"/>
                <a:cs typeface="Arial"/>
                <a:sym typeface="Arial"/>
              </a:rPr>
              <a:t>// throws IOException</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DataOutputStream out2 = </a:t>
            </a:r>
            <a:endParaRPr/>
          </a:p>
          <a:p>
            <a:pPr marL="0" marR="0" lvl="0" indent="0" algn="l" rtl="0">
              <a:lnSpc>
                <a:spcPct val="100000"/>
              </a:lnSpc>
              <a:spcBef>
                <a:spcPts val="600"/>
              </a:spcBef>
              <a:spcAft>
                <a:spcPts val="0"/>
              </a:spcAft>
              <a:buClr>
                <a:srgbClr val="0000FF"/>
              </a:buClr>
              <a:buSzPts val="1800"/>
              <a:buFont typeface="Arial"/>
              <a:buNone/>
            </a:pP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DataOutputStream(</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BufferedOutputStream(</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FileOutputStream(</a:t>
            </a:r>
            <a:r>
              <a:rPr lang="en-US" sz="1800" b="0" i="0" u="none" strike="noStrike" cap="none">
                <a:solidFill>
                  <a:srgbClr val="004488"/>
                </a:solidFill>
                <a:latin typeface="Arial"/>
                <a:ea typeface="Arial"/>
                <a:cs typeface="Arial"/>
                <a:sym typeface="Arial"/>
              </a:rPr>
              <a:t>"Data.txt"</a:t>
            </a: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out2.writeDouble(3.14159);</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out2.writeBytes(</a:t>
            </a:r>
            <a:r>
              <a:rPr lang="en-US" sz="1800" b="0" i="0" u="none" strike="noStrike" cap="none">
                <a:solidFill>
                  <a:srgbClr val="004488"/>
                </a:solidFill>
                <a:latin typeface="Arial"/>
                <a:ea typeface="Arial"/>
                <a:cs typeface="Arial"/>
                <a:sym typeface="Arial"/>
              </a:rPr>
              <a:t>"That was pi\n“</a:t>
            </a: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out2.writeChars( </a:t>
            </a:r>
            <a:r>
              <a:rPr lang="en-US" sz="1800" b="0" i="0" u="none" strike="noStrike" cap="none">
                <a:solidFill>
                  <a:srgbClr val="004488"/>
                </a:solidFill>
                <a:latin typeface="Arial"/>
                <a:ea typeface="Arial"/>
                <a:cs typeface="Arial"/>
                <a:sym typeface="Arial"/>
              </a:rPr>
              <a:t>"That was pi\n“</a:t>
            </a: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out2.writeDouble(1.41413);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out2.writeUTF(</a:t>
            </a:r>
            <a:r>
              <a:rPr lang="en-US" sz="1800" b="0" i="0" u="none" strike="noStrike" cap="none">
                <a:solidFill>
                  <a:srgbClr val="004488"/>
                </a:solidFill>
                <a:latin typeface="Arial"/>
                <a:ea typeface="Arial"/>
                <a:cs typeface="Arial"/>
                <a:sym typeface="Arial"/>
              </a:rPr>
              <a:t>"Square root of 2"</a:t>
            </a: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out2.close(); </a:t>
            </a:r>
            <a:endParaRPr/>
          </a:p>
        </p:txBody>
      </p:sp>
      <p:sp>
        <p:nvSpPr>
          <p:cNvPr id="1731" name="Shape 1731"/>
          <p:cNvSpPr txBox="1">
            <a:spLocks noGrp="1"/>
          </p:cNvSpPr>
          <p:nvPr>
            <p:ph type="title" idx="4294967295"/>
          </p:nvPr>
        </p:nvSpPr>
        <p:spPr>
          <a:xfrm>
            <a:off x="540327" y="592282"/>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Ejemplos Streams- escritura de tipos básicos</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body" idx="1"/>
          </p:nvPr>
        </p:nvSpPr>
        <p:spPr>
          <a:xfrm>
            <a:off x="1143001" y="1930400"/>
            <a:ext cx="6993082" cy="3836311"/>
          </a:xfrm>
          <a:prstGeom prst="rect">
            <a:avLst/>
          </a:prstGeom>
          <a:solidFill>
            <a:srgbClr val="EBFB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9900"/>
              </a:buClr>
              <a:buSzPts val="1800"/>
              <a:buFont typeface="Arial"/>
              <a:buNone/>
            </a:pPr>
            <a:r>
              <a:rPr lang="en-US" sz="1800" b="0" i="0" u="none" strike="noStrike" cap="none">
                <a:solidFill>
                  <a:srgbClr val="009900"/>
                </a:solidFill>
                <a:latin typeface="Arial"/>
                <a:ea typeface="Arial"/>
                <a:cs typeface="Arial"/>
                <a:sym typeface="Arial"/>
              </a:rPr>
              <a:t>// throws IOException</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DataInputStream in5 =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DataInputStream(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BufferedInputStream( </a:t>
            </a:r>
            <a:r>
              <a:rPr lang="en-US" sz="1800" b="0" i="0" u="none" strike="noStrike" cap="none">
                <a:solidFill>
                  <a:srgbClr val="0000FF"/>
                </a:solidFill>
                <a:latin typeface="Arial"/>
                <a:ea typeface="Arial"/>
                <a:cs typeface="Arial"/>
                <a:sym typeface="Arial"/>
              </a:rPr>
              <a:t>new</a:t>
            </a:r>
            <a:r>
              <a:rPr lang="en-US" sz="1800" b="0" i="0" u="none" strike="noStrike" cap="none">
                <a:solidFill>
                  <a:srgbClr val="000000"/>
                </a:solidFill>
                <a:latin typeface="Arial"/>
                <a:ea typeface="Arial"/>
                <a:cs typeface="Arial"/>
                <a:sym typeface="Arial"/>
              </a:rPr>
              <a:t> FileInputStream(</a:t>
            </a:r>
            <a:r>
              <a:rPr lang="en-US" sz="1800" b="0" i="0" u="none" strike="noStrike" cap="none">
                <a:solidFill>
                  <a:srgbClr val="004488"/>
                </a:solidFill>
                <a:latin typeface="Arial"/>
                <a:ea typeface="Arial"/>
                <a:cs typeface="Arial"/>
                <a:sym typeface="Arial"/>
              </a:rPr>
              <a:t>"Data.txt"</a:t>
            </a:r>
            <a:r>
              <a:rPr lang="en-US" sz="180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System.out.println(in5.readDouble());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System.out.println(in5.readLine()); </a:t>
            </a:r>
            <a:r>
              <a:rPr lang="en-US" sz="1800" b="0" i="0" u="none" strike="noStrike" cap="none">
                <a:solidFill>
                  <a:srgbClr val="009900"/>
                </a:solidFill>
                <a:latin typeface="Arial"/>
                <a:ea typeface="Arial"/>
                <a:cs typeface="Arial"/>
                <a:sym typeface="Arial"/>
              </a:rPr>
              <a:t>// deprecated</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System.out.println(in5.readDouble()); </a:t>
            </a:r>
            <a:endParaRPr/>
          </a:p>
          <a:p>
            <a:pPr marL="0" marR="0" lvl="0" indent="0" algn="l" rtl="0">
              <a:lnSpc>
                <a:spcPct val="100000"/>
              </a:lnSpc>
              <a:spcBef>
                <a:spcPts val="60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System.out.println(in5.readUTF()); </a:t>
            </a:r>
            <a:endParaRPr/>
          </a:p>
          <a:p>
            <a:pPr marL="0" marR="0" lvl="0" indent="0" algn="l" rtl="0">
              <a:lnSpc>
                <a:spcPct val="80000"/>
              </a:lnSpc>
              <a:spcBef>
                <a:spcPts val="600"/>
              </a:spcBef>
              <a:spcAft>
                <a:spcPts val="0"/>
              </a:spcAft>
              <a:buClr>
                <a:schemeClr val="dk1"/>
              </a:buClr>
              <a:buSzPts val="1800"/>
              <a:buFont typeface="Arial"/>
              <a:buNone/>
            </a:pPr>
            <a:endParaRPr sz="1800" b="1" i="0" u="none" strike="noStrike" cap="none">
              <a:solidFill>
                <a:schemeClr val="dk1"/>
              </a:solidFill>
              <a:latin typeface="Arial"/>
              <a:ea typeface="Arial"/>
              <a:cs typeface="Arial"/>
              <a:sym typeface="Arial"/>
            </a:endParaRPr>
          </a:p>
        </p:txBody>
      </p:sp>
      <p:sp>
        <p:nvSpPr>
          <p:cNvPr id="1737" name="Shape 1737"/>
          <p:cNvSpPr txBox="1">
            <a:spLocks noGrp="1"/>
          </p:cNvSpPr>
          <p:nvPr>
            <p:ph type="title" idx="4294967295"/>
          </p:nvPr>
        </p:nvSpPr>
        <p:spPr>
          <a:xfrm>
            <a:off x="508000" y="825500"/>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Ejemplo Streams - lectura de tipos básicos</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Shape 1742"/>
          <p:cNvSpPr txBox="1">
            <a:spLocks noGrp="1"/>
          </p:cNvSpPr>
          <p:nvPr>
            <p:ph type="body" idx="1"/>
          </p:nvPr>
        </p:nvSpPr>
        <p:spPr>
          <a:xfrm>
            <a:off x="788420" y="1608526"/>
            <a:ext cx="7669780" cy="4511719"/>
          </a:xfrm>
          <a:prstGeom prst="rect">
            <a:avLst/>
          </a:prstGeom>
          <a:solidFill>
            <a:srgbClr val="EBFBC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9900"/>
              </a:buClr>
              <a:buSzPts val="1530"/>
              <a:buFont typeface="Arial"/>
              <a:buNone/>
            </a:pPr>
            <a:r>
              <a:rPr lang="en-US" sz="1530" b="0" i="0" u="none" strike="noStrike" cap="none">
                <a:solidFill>
                  <a:srgbClr val="009900"/>
                </a:solidFill>
                <a:latin typeface="Arial"/>
                <a:ea typeface="Arial"/>
                <a:cs typeface="Arial"/>
                <a:sym typeface="Arial"/>
              </a:rPr>
              <a:t>// throws IOException</a:t>
            </a:r>
            <a:endParaRPr sz="1530" b="0" i="0" u="none" strike="noStrike" cap="none">
              <a:solidFill>
                <a:srgbClr val="009900"/>
              </a:solidFill>
              <a:latin typeface="Arial"/>
              <a:ea typeface="Arial"/>
              <a:cs typeface="Arial"/>
              <a:sym typeface="Arial"/>
            </a:endParaRPr>
          </a:p>
          <a:p>
            <a:pPr marL="0" marR="0" lvl="0" indent="0" algn="l" rtl="0">
              <a:lnSpc>
                <a:spcPct val="100000"/>
              </a:lnSpc>
              <a:spcBef>
                <a:spcPts val="600"/>
              </a:spcBef>
              <a:spcAft>
                <a:spcPts val="0"/>
              </a:spcAft>
              <a:buClr>
                <a:srgbClr val="009900"/>
              </a:buClr>
              <a:buSzPts val="1530"/>
              <a:buFont typeface="Arial"/>
              <a:buNone/>
            </a:pPr>
            <a:r>
              <a:rPr lang="en-US" sz="1530" b="0" i="0" u="none" strike="noStrike" cap="none">
                <a:solidFill>
                  <a:srgbClr val="009900"/>
                </a:solidFill>
                <a:latin typeface="Arial"/>
                <a:ea typeface="Arial"/>
                <a:cs typeface="Arial"/>
                <a:sym typeface="Arial"/>
              </a:rPr>
              <a:t>// acceso de lectura/escritura</a:t>
            </a:r>
            <a:endParaRPr sz="153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530"/>
              <a:buFont typeface="Arial"/>
              <a:buNone/>
            </a:pPr>
            <a:r>
              <a:rPr lang="en-US" sz="1530" b="0" i="0" u="none" strike="noStrike" cap="none">
                <a:solidFill>
                  <a:srgbClr val="000000"/>
                </a:solidFill>
                <a:latin typeface="Arial"/>
                <a:ea typeface="Arial"/>
                <a:cs typeface="Arial"/>
                <a:sym typeface="Arial"/>
              </a:rPr>
              <a:t>RandomAccessFile rf = </a:t>
            </a:r>
            <a:r>
              <a:rPr lang="en-US" sz="1530" b="0" i="0" u="none" strike="noStrike" cap="none">
                <a:solidFill>
                  <a:srgbClr val="0000FF"/>
                </a:solidFill>
                <a:latin typeface="Arial"/>
                <a:ea typeface="Arial"/>
                <a:cs typeface="Arial"/>
                <a:sym typeface="Arial"/>
              </a:rPr>
              <a:t>new</a:t>
            </a:r>
            <a:r>
              <a:rPr lang="en-US" sz="1530" b="0" i="0" u="none" strike="noStrike" cap="none">
                <a:solidFill>
                  <a:srgbClr val="000000"/>
                </a:solidFill>
                <a:latin typeface="Arial"/>
                <a:ea typeface="Arial"/>
                <a:cs typeface="Arial"/>
                <a:sym typeface="Arial"/>
              </a:rPr>
              <a:t> RandomAccessFile(</a:t>
            </a:r>
            <a:r>
              <a:rPr lang="en-US" sz="1530" b="0" i="0" u="none" strike="noStrike" cap="none">
                <a:solidFill>
                  <a:srgbClr val="004488"/>
                </a:solidFill>
                <a:latin typeface="Arial"/>
                <a:ea typeface="Arial"/>
                <a:cs typeface="Arial"/>
                <a:sym typeface="Arial"/>
              </a:rPr>
              <a:t>"rtest.dat"</a:t>
            </a:r>
            <a:r>
              <a:rPr lang="en-US" sz="1530" b="0" i="0" u="none" strike="noStrike" cap="none">
                <a:solidFill>
                  <a:srgbClr val="000000"/>
                </a:solidFill>
                <a:latin typeface="Arial"/>
                <a:ea typeface="Arial"/>
                <a:cs typeface="Arial"/>
                <a:sym typeface="Arial"/>
              </a:rPr>
              <a:t>, </a:t>
            </a:r>
            <a:r>
              <a:rPr lang="en-US" sz="1530" b="0" i="0" u="none" strike="noStrike" cap="none">
                <a:solidFill>
                  <a:srgbClr val="004488"/>
                </a:solidFill>
                <a:latin typeface="Arial"/>
                <a:ea typeface="Arial"/>
                <a:cs typeface="Arial"/>
                <a:sym typeface="Arial"/>
              </a:rPr>
              <a:t>"rw"</a:t>
            </a:r>
            <a:r>
              <a:rPr lang="en-US" sz="153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FF"/>
              </a:buClr>
              <a:buSzPts val="1530"/>
              <a:buFont typeface="Arial"/>
              <a:buNone/>
            </a:pPr>
            <a:r>
              <a:rPr lang="en-US" sz="1530" b="0" i="0" u="none" strike="noStrike" cap="none">
                <a:solidFill>
                  <a:srgbClr val="0000FF"/>
                </a:solidFill>
                <a:latin typeface="Arial"/>
                <a:ea typeface="Arial"/>
                <a:cs typeface="Arial"/>
                <a:sym typeface="Arial"/>
              </a:rPr>
              <a:t>for</a:t>
            </a:r>
            <a:r>
              <a:rPr lang="en-US" sz="1530" b="0" i="0" u="none" strike="noStrike" cap="none">
                <a:solidFill>
                  <a:srgbClr val="000000"/>
                </a:solidFill>
                <a:latin typeface="Arial"/>
                <a:ea typeface="Arial"/>
                <a:cs typeface="Arial"/>
                <a:sym typeface="Arial"/>
              </a:rPr>
              <a:t>(</a:t>
            </a:r>
            <a:r>
              <a:rPr lang="en-US" sz="1530" b="0" i="0" u="none" strike="noStrike" cap="none">
                <a:solidFill>
                  <a:srgbClr val="0000FF"/>
                </a:solidFill>
                <a:latin typeface="Arial"/>
                <a:ea typeface="Arial"/>
                <a:cs typeface="Arial"/>
                <a:sym typeface="Arial"/>
              </a:rPr>
              <a:t>int</a:t>
            </a:r>
            <a:r>
              <a:rPr lang="en-US" sz="1530" b="0" i="0" u="none" strike="noStrike" cap="none">
                <a:solidFill>
                  <a:srgbClr val="000000"/>
                </a:solidFill>
                <a:latin typeface="Arial"/>
                <a:ea typeface="Arial"/>
                <a:cs typeface="Arial"/>
                <a:sym typeface="Arial"/>
              </a:rPr>
              <a:t> i = 0; i &lt; 10; i++) rf.writeDouble(i*1.00); </a:t>
            </a:r>
            <a:endParaRPr/>
          </a:p>
          <a:p>
            <a:pPr marL="0" marR="0" lvl="0" indent="0" algn="l" rtl="0">
              <a:lnSpc>
                <a:spcPct val="100000"/>
              </a:lnSpc>
              <a:spcBef>
                <a:spcPts val="600"/>
              </a:spcBef>
              <a:spcAft>
                <a:spcPts val="0"/>
              </a:spcAft>
              <a:buClr>
                <a:srgbClr val="000000"/>
              </a:buClr>
              <a:buSzPts val="1530"/>
              <a:buFont typeface="Arial"/>
              <a:buNone/>
            </a:pPr>
            <a:r>
              <a:rPr lang="en-US" sz="1530" b="0" i="0" u="none" strike="noStrike" cap="none">
                <a:solidFill>
                  <a:srgbClr val="000000"/>
                </a:solidFill>
                <a:latin typeface="Arial"/>
                <a:ea typeface="Arial"/>
                <a:cs typeface="Arial"/>
                <a:sym typeface="Arial"/>
              </a:rPr>
              <a:t>rf.close(); </a:t>
            </a:r>
            <a:endParaRPr/>
          </a:p>
          <a:p>
            <a:pPr marL="0" marR="0" lvl="0" indent="0" algn="l" rtl="0">
              <a:lnSpc>
                <a:spcPct val="100000"/>
              </a:lnSpc>
              <a:spcBef>
                <a:spcPts val="600"/>
              </a:spcBef>
              <a:spcAft>
                <a:spcPts val="0"/>
              </a:spcAft>
              <a:buClr>
                <a:schemeClr val="dk1"/>
              </a:buClr>
              <a:buSzPts val="1530"/>
              <a:buFont typeface="Arial"/>
              <a:buNone/>
            </a:pPr>
            <a:endParaRPr sz="153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530"/>
              <a:buFont typeface="Arial"/>
              <a:buNone/>
            </a:pPr>
            <a:r>
              <a:rPr lang="en-US" sz="1530" b="0" i="0" u="none" strike="noStrike" cap="none">
                <a:solidFill>
                  <a:srgbClr val="000000"/>
                </a:solidFill>
                <a:latin typeface="Arial"/>
                <a:ea typeface="Arial"/>
                <a:cs typeface="Arial"/>
                <a:sym typeface="Arial"/>
              </a:rPr>
              <a:t>rf = </a:t>
            </a:r>
            <a:r>
              <a:rPr lang="en-US" sz="1530" b="0" i="0" u="none" strike="noStrike" cap="none">
                <a:solidFill>
                  <a:srgbClr val="0000FF"/>
                </a:solidFill>
                <a:latin typeface="Arial"/>
                <a:ea typeface="Arial"/>
                <a:cs typeface="Arial"/>
                <a:sym typeface="Arial"/>
              </a:rPr>
              <a:t>new</a:t>
            </a:r>
            <a:r>
              <a:rPr lang="en-US" sz="1530" b="0" i="0" u="none" strike="noStrike" cap="none">
                <a:solidFill>
                  <a:srgbClr val="000000"/>
                </a:solidFill>
                <a:latin typeface="Arial"/>
                <a:ea typeface="Arial"/>
                <a:cs typeface="Arial"/>
                <a:sym typeface="Arial"/>
              </a:rPr>
              <a:t> RandomAccessFile(</a:t>
            </a:r>
            <a:r>
              <a:rPr lang="en-US" sz="1530" b="0" i="0" u="none" strike="noStrike" cap="none">
                <a:solidFill>
                  <a:srgbClr val="004488"/>
                </a:solidFill>
                <a:latin typeface="Arial"/>
                <a:ea typeface="Arial"/>
                <a:cs typeface="Arial"/>
                <a:sym typeface="Arial"/>
              </a:rPr>
              <a:t>"rtest.dat"</a:t>
            </a:r>
            <a:r>
              <a:rPr lang="en-US" sz="1530" b="0" i="0" u="none" strike="noStrike" cap="none">
                <a:solidFill>
                  <a:srgbClr val="000000"/>
                </a:solidFill>
                <a:latin typeface="Arial"/>
                <a:ea typeface="Arial"/>
                <a:cs typeface="Arial"/>
                <a:sym typeface="Arial"/>
              </a:rPr>
              <a:t>, </a:t>
            </a:r>
            <a:r>
              <a:rPr lang="en-US" sz="1530" b="0" i="0" u="none" strike="noStrike" cap="none">
                <a:solidFill>
                  <a:srgbClr val="004488"/>
                </a:solidFill>
                <a:latin typeface="Arial"/>
                <a:ea typeface="Arial"/>
                <a:cs typeface="Arial"/>
                <a:sym typeface="Arial"/>
              </a:rPr>
              <a:t>"rw"</a:t>
            </a:r>
            <a:r>
              <a:rPr lang="en-US" sz="153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00"/>
              </a:buClr>
              <a:buSzPts val="1530"/>
              <a:buFont typeface="Arial"/>
              <a:buNone/>
            </a:pPr>
            <a:r>
              <a:rPr lang="en-US" sz="1530" b="0" i="0" u="none" strike="noStrike" cap="none">
                <a:solidFill>
                  <a:srgbClr val="000000"/>
                </a:solidFill>
                <a:latin typeface="Arial"/>
                <a:ea typeface="Arial"/>
                <a:cs typeface="Arial"/>
                <a:sym typeface="Arial"/>
              </a:rPr>
              <a:t>rf.seek(5*8); </a:t>
            </a:r>
            <a:r>
              <a:rPr lang="en-US" sz="1530" b="0" i="0" u="none" strike="noStrike" cap="none">
                <a:solidFill>
                  <a:srgbClr val="009900"/>
                </a:solidFill>
                <a:latin typeface="Arial"/>
                <a:ea typeface="Arial"/>
                <a:cs typeface="Arial"/>
                <a:sym typeface="Arial"/>
              </a:rPr>
              <a:t>// salta 5 doubles (8 bytes cada uno)</a:t>
            </a:r>
            <a:endParaRPr sz="153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530"/>
              <a:buFont typeface="Arial"/>
              <a:buNone/>
            </a:pPr>
            <a:r>
              <a:rPr lang="en-US" sz="1530" b="0" i="0" u="none" strike="noStrike" cap="none">
                <a:solidFill>
                  <a:srgbClr val="000000"/>
                </a:solidFill>
                <a:latin typeface="Arial"/>
                <a:ea typeface="Arial"/>
                <a:cs typeface="Arial"/>
                <a:sym typeface="Arial"/>
              </a:rPr>
              <a:t>rf.writeDouble(47.00); </a:t>
            </a:r>
            <a:r>
              <a:rPr lang="en-US" sz="1530" b="0" i="0" u="none" strike="noStrike" cap="none">
                <a:solidFill>
                  <a:srgbClr val="009900"/>
                </a:solidFill>
                <a:latin typeface="Arial"/>
                <a:ea typeface="Arial"/>
                <a:cs typeface="Arial"/>
                <a:sym typeface="Arial"/>
              </a:rPr>
              <a:t>// modifica el sexto double</a:t>
            </a:r>
            <a:r>
              <a:rPr lang="en-US" sz="153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00"/>
              </a:buClr>
              <a:buSzPts val="1530"/>
              <a:buFont typeface="Arial"/>
              <a:buNone/>
            </a:pPr>
            <a:r>
              <a:rPr lang="en-US" sz="1530" b="0" i="0" u="none" strike="noStrike" cap="none">
                <a:solidFill>
                  <a:srgbClr val="000000"/>
                </a:solidFill>
                <a:latin typeface="Arial"/>
                <a:ea typeface="Arial"/>
                <a:cs typeface="Arial"/>
                <a:sym typeface="Arial"/>
              </a:rPr>
              <a:t>rf.close(); </a:t>
            </a:r>
            <a:endParaRPr/>
          </a:p>
          <a:p>
            <a:pPr marL="0" marR="0" lvl="0" indent="0" algn="l" rtl="0">
              <a:lnSpc>
                <a:spcPct val="100000"/>
              </a:lnSpc>
              <a:spcBef>
                <a:spcPts val="600"/>
              </a:spcBef>
              <a:spcAft>
                <a:spcPts val="0"/>
              </a:spcAft>
              <a:buClr>
                <a:srgbClr val="000000"/>
              </a:buClr>
              <a:buSzPts val="1530"/>
              <a:buFont typeface="Arial"/>
              <a:buNone/>
            </a:pPr>
            <a:r>
              <a:rPr lang="en-US" sz="1530" b="0" i="0" u="none" strike="noStrike" cap="none">
                <a:solidFill>
                  <a:srgbClr val="000000"/>
                </a:solidFill>
                <a:latin typeface="Arial"/>
                <a:ea typeface="Arial"/>
                <a:cs typeface="Arial"/>
                <a:sym typeface="Arial"/>
              </a:rPr>
              <a:t> </a:t>
            </a:r>
            <a:r>
              <a:rPr lang="en-US" sz="1530" b="0" i="0" u="none" strike="noStrike" cap="none">
                <a:solidFill>
                  <a:srgbClr val="009900"/>
                </a:solidFill>
                <a:latin typeface="Arial"/>
                <a:ea typeface="Arial"/>
                <a:cs typeface="Arial"/>
                <a:sym typeface="Arial"/>
              </a:rPr>
              <a:t>// acceso de sólo lectura</a:t>
            </a:r>
            <a:endParaRPr sz="153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530"/>
              <a:buFont typeface="Arial"/>
              <a:buNone/>
            </a:pPr>
            <a:r>
              <a:rPr lang="en-US" sz="1530" b="0" i="0" u="none" strike="noStrike" cap="none">
                <a:solidFill>
                  <a:srgbClr val="000000"/>
                </a:solidFill>
                <a:latin typeface="Arial"/>
                <a:ea typeface="Arial"/>
                <a:cs typeface="Arial"/>
                <a:sym typeface="Arial"/>
              </a:rPr>
              <a:t>rf = </a:t>
            </a:r>
            <a:r>
              <a:rPr lang="en-US" sz="1530" b="0" i="0" u="none" strike="noStrike" cap="none">
                <a:solidFill>
                  <a:srgbClr val="0000FF"/>
                </a:solidFill>
                <a:latin typeface="Arial"/>
                <a:ea typeface="Arial"/>
                <a:cs typeface="Arial"/>
                <a:sym typeface="Arial"/>
              </a:rPr>
              <a:t>new</a:t>
            </a:r>
            <a:r>
              <a:rPr lang="en-US" sz="1530" b="0" i="0" u="none" strike="noStrike" cap="none">
                <a:solidFill>
                  <a:srgbClr val="000000"/>
                </a:solidFill>
                <a:latin typeface="Arial"/>
                <a:ea typeface="Arial"/>
                <a:cs typeface="Arial"/>
                <a:sym typeface="Arial"/>
              </a:rPr>
              <a:t> RandomAccessFile(</a:t>
            </a:r>
            <a:r>
              <a:rPr lang="en-US" sz="1530" b="0" i="0" u="none" strike="noStrike" cap="none">
                <a:solidFill>
                  <a:srgbClr val="004488"/>
                </a:solidFill>
                <a:latin typeface="Arial"/>
                <a:ea typeface="Arial"/>
                <a:cs typeface="Arial"/>
                <a:sym typeface="Arial"/>
              </a:rPr>
              <a:t>"rtest.dat"</a:t>
            </a:r>
            <a:r>
              <a:rPr lang="en-US" sz="1530" b="0" i="0" u="none" strike="noStrike" cap="none">
                <a:solidFill>
                  <a:srgbClr val="000000"/>
                </a:solidFill>
                <a:latin typeface="Arial"/>
                <a:ea typeface="Arial"/>
                <a:cs typeface="Arial"/>
                <a:sym typeface="Arial"/>
              </a:rPr>
              <a:t>, </a:t>
            </a:r>
            <a:r>
              <a:rPr lang="en-US" sz="1530" b="0" i="0" u="none" strike="noStrike" cap="none">
                <a:solidFill>
                  <a:srgbClr val="004488"/>
                </a:solidFill>
                <a:latin typeface="Arial"/>
                <a:ea typeface="Arial"/>
                <a:cs typeface="Arial"/>
                <a:sym typeface="Arial"/>
              </a:rPr>
              <a:t>"r"</a:t>
            </a:r>
            <a:r>
              <a:rPr lang="en-US" sz="1530" b="0" i="0" u="none" strike="noStrike" cap="none">
                <a:solidFill>
                  <a:srgbClr val="000000"/>
                </a:solidFill>
                <a:latin typeface="Arial"/>
                <a:ea typeface="Arial"/>
                <a:cs typeface="Arial"/>
                <a:sym typeface="Arial"/>
              </a:rPr>
              <a:t>); </a:t>
            </a:r>
            <a:endParaRPr/>
          </a:p>
          <a:p>
            <a:pPr marL="0" marR="0" lvl="0" indent="0" algn="l" rtl="0">
              <a:lnSpc>
                <a:spcPct val="100000"/>
              </a:lnSpc>
              <a:spcBef>
                <a:spcPts val="600"/>
              </a:spcBef>
              <a:spcAft>
                <a:spcPts val="0"/>
              </a:spcAft>
              <a:buClr>
                <a:srgbClr val="0000FF"/>
              </a:buClr>
              <a:buSzPts val="1530"/>
              <a:buFont typeface="Arial"/>
              <a:buNone/>
            </a:pPr>
            <a:r>
              <a:rPr lang="en-US" sz="1530" b="0" i="0" u="none" strike="noStrike" cap="none">
                <a:solidFill>
                  <a:srgbClr val="0000FF"/>
                </a:solidFill>
                <a:latin typeface="Arial"/>
                <a:ea typeface="Arial"/>
                <a:cs typeface="Arial"/>
                <a:sym typeface="Arial"/>
              </a:rPr>
              <a:t>for</a:t>
            </a:r>
            <a:r>
              <a:rPr lang="en-US" sz="1530" b="0" i="0" u="none" strike="noStrike" cap="none">
                <a:solidFill>
                  <a:srgbClr val="000000"/>
                </a:solidFill>
                <a:latin typeface="Arial"/>
                <a:ea typeface="Arial"/>
                <a:cs typeface="Arial"/>
                <a:sym typeface="Arial"/>
              </a:rPr>
              <a:t>(</a:t>
            </a:r>
            <a:r>
              <a:rPr lang="en-US" sz="1530" b="0" i="0" u="none" strike="noStrike" cap="none">
                <a:solidFill>
                  <a:srgbClr val="0000FF"/>
                </a:solidFill>
                <a:latin typeface="Arial"/>
                <a:ea typeface="Arial"/>
                <a:cs typeface="Arial"/>
                <a:sym typeface="Arial"/>
              </a:rPr>
              <a:t>int</a:t>
            </a:r>
            <a:r>
              <a:rPr lang="en-US" sz="1530" b="0" i="0" u="none" strike="noStrike" cap="none">
                <a:solidFill>
                  <a:srgbClr val="000000"/>
                </a:solidFill>
                <a:latin typeface="Arial"/>
                <a:ea typeface="Arial"/>
                <a:cs typeface="Arial"/>
                <a:sym typeface="Arial"/>
              </a:rPr>
              <a:t> i = 0; i &lt; 10; i++) {</a:t>
            </a:r>
            <a:endParaRPr/>
          </a:p>
          <a:p>
            <a:pPr marL="0" marR="0" lvl="0" indent="0" algn="l" rtl="0">
              <a:lnSpc>
                <a:spcPct val="100000"/>
              </a:lnSpc>
              <a:spcBef>
                <a:spcPts val="600"/>
              </a:spcBef>
              <a:spcAft>
                <a:spcPts val="0"/>
              </a:spcAft>
              <a:buClr>
                <a:srgbClr val="000000"/>
              </a:buClr>
              <a:buSzPts val="1530"/>
              <a:buFont typeface="Arial"/>
              <a:buNone/>
            </a:pPr>
            <a:r>
              <a:rPr lang="en-US" sz="1530" b="0" i="0" u="none" strike="noStrike" cap="none">
                <a:solidFill>
                  <a:srgbClr val="000000"/>
                </a:solidFill>
                <a:latin typeface="Arial"/>
                <a:ea typeface="Arial"/>
                <a:cs typeface="Arial"/>
                <a:sym typeface="Arial"/>
              </a:rPr>
              <a:t>	System.out.println( </a:t>
            </a:r>
            <a:r>
              <a:rPr lang="en-US" sz="1530" b="0" i="0" u="none" strike="noStrike" cap="none">
                <a:solidFill>
                  <a:srgbClr val="004488"/>
                </a:solidFill>
                <a:latin typeface="Arial"/>
                <a:ea typeface="Arial"/>
                <a:cs typeface="Arial"/>
                <a:sym typeface="Arial"/>
              </a:rPr>
              <a:t>"Value "</a:t>
            </a:r>
            <a:r>
              <a:rPr lang="en-US" sz="1530" b="0" i="0" u="none" strike="noStrike" cap="none">
                <a:solidFill>
                  <a:srgbClr val="000000"/>
                </a:solidFill>
                <a:latin typeface="Arial"/>
                <a:ea typeface="Arial"/>
                <a:cs typeface="Arial"/>
                <a:sym typeface="Arial"/>
              </a:rPr>
              <a:t> + i + </a:t>
            </a:r>
            <a:r>
              <a:rPr lang="en-US" sz="1530" b="0" i="0" u="none" strike="noStrike" cap="none">
                <a:solidFill>
                  <a:srgbClr val="004488"/>
                </a:solidFill>
                <a:latin typeface="Arial"/>
                <a:ea typeface="Arial"/>
                <a:cs typeface="Arial"/>
                <a:sym typeface="Arial"/>
              </a:rPr>
              <a:t>": "</a:t>
            </a:r>
            <a:r>
              <a:rPr lang="en-US" sz="1530" b="0" i="0" u="none" strike="noStrike" cap="none">
                <a:solidFill>
                  <a:srgbClr val="000000"/>
                </a:solidFill>
                <a:latin typeface="Arial"/>
                <a:ea typeface="Arial"/>
                <a:cs typeface="Arial"/>
                <a:sym typeface="Arial"/>
              </a:rPr>
              <a:t> + rf.readDouble()); rf.close();</a:t>
            </a:r>
            <a:r>
              <a:rPr lang="en-US" sz="1530" b="0" i="0" u="none" strike="noStrike" cap="none">
                <a:solidFill>
                  <a:schemeClr val="dk1"/>
                </a:solidFill>
                <a:latin typeface="Arial"/>
                <a:ea typeface="Arial"/>
                <a:cs typeface="Arial"/>
                <a:sym typeface="Arial"/>
              </a:rPr>
              <a:t> </a:t>
            </a:r>
            <a:endParaRPr/>
          </a:p>
          <a:p>
            <a:pPr marL="0" marR="0" lvl="0" indent="0" algn="l" rtl="0">
              <a:lnSpc>
                <a:spcPct val="100000"/>
              </a:lnSpc>
              <a:spcBef>
                <a:spcPts val="600"/>
              </a:spcBef>
              <a:spcAft>
                <a:spcPts val="0"/>
              </a:spcAft>
              <a:buClr>
                <a:schemeClr val="dk1"/>
              </a:buClr>
              <a:buSzPts val="1530"/>
              <a:buFont typeface="Arial"/>
              <a:buNone/>
            </a:pPr>
            <a:r>
              <a:rPr lang="en-US" sz="1530" b="0" i="0" u="none" strike="noStrike" cap="none">
                <a:solidFill>
                  <a:schemeClr val="dk1"/>
                </a:solidFill>
                <a:latin typeface="Arial"/>
                <a:ea typeface="Arial"/>
                <a:cs typeface="Arial"/>
                <a:sym typeface="Arial"/>
              </a:rPr>
              <a:t>	}</a:t>
            </a:r>
            <a:endParaRPr/>
          </a:p>
        </p:txBody>
      </p:sp>
      <p:sp>
        <p:nvSpPr>
          <p:cNvPr id="1743" name="Shape 1743"/>
          <p:cNvSpPr txBox="1">
            <a:spLocks noGrp="1"/>
          </p:cNvSpPr>
          <p:nvPr>
            <p:ph type="title" idx="4294967295"/>
          </p:nvPr>
        </p:nvSpPr>
        <p:spPr>
          <a:xfrm>
            <a:off x="457200" y="498764"/>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Ejemplo Streams - files de acceso aleatorio</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Shape 1748"/>
          <p:cNvSpPr txBox="1">
            <a:spLocks noGrp="1"/>
          </p:cNvSpPr>
          <p:nvPr>
            <p:ph type="body" idx="1"/>
          </p:nvPr>
        </p:nvSpPr>
        <p:spPr>
          <a:xfrm>
            <a:off x="727375" y="2107300"/>
            <a:ext cx="7663800" cy="4260900"/>
          </a:xfrm>
          <a:prstGeom prst="rect">
            <a:avLst/>
          </a:prstGeom>
          <a:solidFill>
            <a:srgbClr val="EBFBC8"/>
          </a:solid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2400"/>
              <a:buFont typeface="Arial"/>
              <a:buNone/>
            </a:pPr>
            <a:r>
              <a:rPr lang="en-US" sz="2400" b="1" i="0" u="none" strike="noStrike" cap="none">
                <a:solidFill>
                  <a:schemeClr val="dk1"/>
                </a:solidFill>
                <a:latin typeface="Arial Narrow"/>
                <a:ea typeface="Arial Narrow"/>
                <a:cs typeface="Arial Narrow"/>
                <a:sym typeface="Arial Narrow"/>
              </a:rPr>
              <a:t>	</a:t>
            </a:r>
            <a:r>
              <a:rPr lang="en-US" sz="1600" b="0" i="0" u="none" strike="noStrike" cap="none">
                <a:solidFill>
                  <a:schemeClr val="dk1"/>
                </a:solidFill>
                <a:latin typeface="Arial"/>
                <a:ea typeface="Arial"/>
                <a:cs typeface="Arial"/>
                <a:sym typeface="Arial"/>
              </a:rPr>
              <a:t>// throws IOException</a:t>
            </a:r>
            <a:endParaRPr sz="1600" b="0" i="0" u="none" strike="noStrike" cap="none">
              <a:solidFill>
                <a:schemeClr val="dk1"/>
              </a:solidFill>
              <a:latin typeface="Arial"/>
              <a:ea typeface="Arial"/>
              <a:cs typeface="Arial"/>
              <a:sym typeface="Arial"/>
            </a:endParaRPr>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FileOutputStream out = new FileOutputStream("theTime.dat"); </a:t>
            </a:r>
            <a:endParaRPr sz="1600"/>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ObjectOutputStream s = new ObjectOutputStream(out); </a:t>
            </a:r>
            <a:endParaRPr sz="1600"/>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s.writeObject("Today"); </a:t>
            </a:r>
            <a:endParaRPr sz="1600"/>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s.writeObject(new Date(1,1,2006)); </a:t>
            </a:r>
            <a:endParaRPr sz="1600"/>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s.close();</a:t>
            </a:r>
            <a:endParaRPr sz="1600"/>
          </a:p>
          <a:p>
            <a:pPr marL="0" marR="0" lvl="0" indent="0" algn="l" rtl="0">
              <a:lnSpc>
                <a:spcPct val="80000"/>
              </a:lnSpc>
              <a:spcBef>
                <a:spcPts val="600"/>
              </a:spcBef>
              <a:spcAft>
                <a:spcPts val="0"/>
              </a:spcAft>
              <a:buClr>
                <a:schemeClr val="dk1"/>
              </a:buClr>
              <a:buSzPts val="18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 throws IOException y ClassNotFoundException</a:t>
            </a:r>
            <a:endParaRPr sz="1600" b="0" i="0" u="none" strike="noStrike" cap="none">
              <a:solidFill>
                <a:schemeClr val="dk1"/>
              </a:solidFill>
              <a:latin typeface="Arial"/>
              <a:ea typeface="Arial"/>
              <a:cs typeface="Arial"/>
              <a:sym typeface="Arial"/>
            </a:endParaRPr>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FileInputStream in = new FileInputStream("theTime.dat");</a:t>
            </a:r>
            <a:endParaRPr sz="1600"/>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ObjectInputStream s = new ObjectInputStream(in);</a:t>
            </a:r>
            <a:endParaRPr sz="1600"/>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String today = (String)s.readObject();</a:t>
            </a:r>
            <a:endParaRPr sz="1600"/>
          </a:p>
          <a:p>
            <a:pPr marL="0" marR="0" lvl="0" indent="0" algn="l" rtl="0">
              <a:lnSpc>
                <a:spcPct val="80000"/>
              </a:lnSpc>
              <a:spcBef>
                <a:spcPts val="600"/>
              </a:spcBef>
              <a:spcAft>
                <a:spcPts val="0"/>
              </a:spcAft>
              <a:buClr>
                <a:schemeClr val="dk1"/>
              </a:buClr>
              <a:buSzPts val="1800"/>
              <a:buFont typeface="Arial"/>
              <a:buNone/>
            </a:pPr>
            <a:r>
              <a:rPr lang="en-US" sz="1600" b="0" i="0" u="none" strike="noStrike" cap="none">
                <a:solidFill>
                  <a:schemeClr val="dk1"/>
                </a:solidFill>
                <a:latin typeface="Arial"/>
                <a:ea typeface="Arial"/>
                <a:cs typeface="Arial"/>
                <a:sym typeface="Arial"/>
              </a:rPr>
              <a:t>	Date date = (Date)s.readObject();</a:t>
            </a:r>
            <a:endParaRPr sz="1600"/>
          </a:p>
          <a:p>
            <a:pPr marL="0" marR="0" lvl="0" indent="0" algn="l" rtl="0">
              <a:lnSpc>
                <a:spcPct val="80000"/>
              </a:lnSpc>
              <a:spcBef>
                <a:spcPts val="600"/>
              </a:spcBef>
              <a:spcAft>
                <a:spcPts val="0"/>
              </a:spcAft>
              <a:buClr>
                <a:schemeClr val="dk1"/>
              </a:buClr>
              <a:buSzPts val="2000"/>
              <a:buFont typeface="Arial"/>
              <a:buNone/>
            </a:pPr>
            <a:r>
              <a:rPr lang="en-US" sz="1600" b="0" i="0" u="none" strike="noStrike" cap="none">
                <a:solidFill>
                  <a:schemeClr val="dk1"/>
                </a:solidFill>
                <a:latin typeface="Arial"/>
                <a:ea typeface="Arial"/>
                <a:cs typeface="Arial"/>
                <a:sym typeface="Arial"/>
              </a:rPr>
              <a:t>	s.close();</a:t>
            </a:r>
            <a:endParaRPr sz="1600"/>
          </a:p>
        </p:txBody>
      </p:sp>
      <p:sp>
        <p:nvSpPr>
          <p:cNvPr id="1749" name="Shape 1749"/>
          <p:cNvSpPr txBox="1">
            <a:spLocks noGrp="1"/>
          </p:cNvSpPr>
          <p:nvPr>
            <p:ph type="title" idx="4294967295"/>
          </p:nvPr>
        </p:nvSpPr>
        <p:spPr>
          <a:xfrm>
            <a:off x="390303" y="330657"/>
            <a:ext cx="8001000" cy="1016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Ejemplo Streams - Object Stream</a:t>
            </a:r>
            <a:endParaRPr sz="3000" b="1" i="0" u="none" strike="noStrike" cap="none">
              <a:solidFill>
                <a:schemeClr val="dk1"/>
              </a:solidFill>
              <a:latin typeface="Arial"/>
              <a:ea typeface="Arial"/>
              <a:cs typeface="Arial"/>
              <a:sym typeface="Arial"/>
            </a:endParaRPr>
          </a:p>
        </p:txBody>
      </p:sp>
      <p:sp>
        <p:nvSpPr>
          <p:cNvPr id="1750" name="Shape 1750"/>
          <p:cNvSpPr txBox="1"/>
          <p:nvPr/>
        </p:nvSpPr>
        <p:spPr>
          <a:xfrm>
            <a:off x="276955" y="945574"/>
            <a:ext cx="8227695" cy="132486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070"/>
              <a:buFont typeface="Arial"/>
              <a:buChar char="•"/>
            </a:pPr>
            <a:r>
              <a:rPr lang="en-US" sz="1800" dirty="0">
                <a:solidFill>
                  <a:schemeClr val="dk1"/>
                </a:solidFill>
                <a:latin typeface="+mn-lt"/>
                <a:ea typeface="Monda"/>
                <a:cs typeface="Monda"/>
                <a:sym typeface="Monda"/>
              </a:rPr>
              <a:t>Java </a:t>
            </a:r>
            <a:r>
              <a:rPr lang="en-US" sz="1800" dirty="0" err="1">
                <a:solidFill>
                  <a:schemeClr val="dk1"/>
                </a:solidFill>
                <a:latin typeface="+mn-lt"/>
                <a:ea typeface="Monda"/>
                <a:cs typeface="Monda"/>
                <a:sym typeface="Monda"/>
              </a:rPr>
              <a:t>permite</a:t>
            </a:r>
            <a:r>
              <a:rPr lang="en-US" sz="1800" dirty="0">
                <a:solidFill>
                  <a:schemeClr val="dk1"/>
                </a:solidFill>
                <a:latin typeface="+mn-lt"/>
                <a:ea typeface="Monda"/>
                <a:cs typeface="Monda"/>
                <a:sym typeface="Monda"/>
              </a:rPr>
              <a:t> </a:t>
            </a:r>
            <a:r>
              <a:rPr lang="en-US" sz="1800" dirty="0" err="1">
                <a:solidFill>
                  <a:schemeClr val="dk1"/>
                </a:solidFill>
                <a:latin typeface="+mn-lt"/>
                <a:ea typeface="Monda"/>
                <a:cs typeface="Monda"/>
                <a:sym typeface="Monda"/>
              </a:rPr>
              <a:t>guardar</a:t>
            </a:r>
            <a:r>
              <a:rPr lang="en-US" sz="1800" dirty="0">
                <a:solidFill>
                  <a:schemeClr val="dk1"/>
                </a:solidFill>
                <a:latin typeface="+mn-lt"/>
                <a:ea typeface="Monda"/>
                <a:cs typeface="Monda"/>
                <a:sym typeface="Monda"/>
              </a:rPr>
              <a:t> </a:t>
            </a:r>
            <a:r>
              <a:rPr lang="en-US" sz="1800" dirty="0" err="1">
                <a:solidFill>
                  <a:schemeClr val="dk1"/>
                </a:solidFill>
                <a:latin typeface="+mn-lt"/>
                <a:ea typeface="Monda"/>
                <a:cs typeface="Monda"/>
                <a:sym typeface="Monda"/>
              </a:rPr>
              <a:t>objetos</a:t>
            </a:r>
            <a:r>
              <a:rPr lang="en-US" sz="1800" dirty="0">
                <a:solidFill>
                  <a:schemeClr val="dk1"/>
                </a:solidFill>
                <a:latin typeface="+mn-lt"/>
                <a:ea typeface="Monda"/>
                <a:cs typeface="Monda"/>
                <a:sym typeface="Monda"/>
              </a:rPr>
              <a:t> </a:t>
            </a:r>
            <a:r>
              <a:rPr lang="en-US" sz="1800" dirty="0" err="1">
                <a:solidFill>
                  <a:schemeClr val="dk1"/>
                </a:solidFill>
                <a:latin typeface="+mn-lt"/>
                <a:ea typeface="Monda"/>
                <a:cs typeface="Monda"/>
                <a:sym typeface="Monda"/>
              </a:rPr>
              <a:t>en</a:t>
            </a:r>
            <a:r>
              <a:rPr lang="en-US" sz="1800" dirty="0">
                <a:solidFill>
                  <a:schemeClr val="dk1"/>
                </a:solidFill>
                <a:latin typeface="+mn-lt"/>
                <a:ea typeface="Monda"/>
                <a:cs typeface="Monda"/>
                <a:sym typeface="Monda"/>
              </a:rPr>
              <a:t> </a:t>
            </a:r>
            <a:r>
              <a:rPr lang="en-US" sz="1800" dirty="0" err="1">
                <a:solidFill>
                  <a:schemeClr val="dk1"/>
                </a:solidFill>
                <a:latin typeface="+mn-lt"/>
                <a:ea typeface="Monda"/>
                <a:cs typeface="Monda"/>
                <a:sym typeface="Monda"/>
              </a:rPr>
              <a:t>ficheros</a:t>
            </a:r>
            <a:r>
              <a:rPr lang="en-US" sz="1800" dirty="0">
                <a:solidFill>
                  <a:schemeClr val="dk1"/>
                </a:solidFill>
                <a:latin typeface="+mn-lt"/>
                <a:ea typeface="Monda"/>
                <a:cs typeface="Monda"/>
                <a:sym typeface="Monda"/>
              </a:rPr>
              <a:t>, </a:t>
            </a:r>
            <a:r>
              <a:rPr lang="en-US" sz="1800" dirty="0" err="1">
                <a:solidFill>
                  <a:schemeClr val="dk1"/>
                </a:solidFill>
                <a:latin typeface="+mn-lt"/>
                <a:ea typeface="Monda"/>
                <a:cs typeface="Monda"/>
                <a:sym typeface="Monda"/>
              </a:rPr>
              <a:t>pero</a:t>
            </a:r>
            <a:r>
              <a:rPr lang="en-US" sz="1800" dirty="0">
                <a:solidFill>
                  <a:schemeClr val="dk1"/>
                </a:solidFill>
                <a:latin typeface="+mn-lt"/>
                <a:ea typeface="Monda"/>
                <a:cs typeface="Monda"/>
                <a:sym typeface="Monda"/>
              </a:rPr>
              <a:t> </a:t>
            </a:r>
            <a:r>
              <a:rPr lang="en-US" sz="1800" dirty="0" err="1">
                <a:solidFill>
                  <a:schemeClr val="dk1"/>
                </a:solidFill>
                <a:latin typeface="+mn-lt"/>
                <a:ea typeface="Monda"/>
                <a:cs typeface="Monda"/>
                <a:sym typeface="Monda"/>
              </a:rPr>
              <a:t>esos</a:t>
            </a:r>
            <a:r>
              <a:rPr lang="en-US" sz="1800" dirty="0">
                <a:solidFill>
                  <a:schemeClr val="dk1"/>
                </a:solidFill>
                <a:latin typeface="+mn-lt"/>
                <a:ea typeface="Monda"/>
                <a:cs typeface="Monda"/>
                <a:sym typeface="Monda"/>
              </a:rPr>
              <a:t> </a:t>
            </a:r>
            <a:r>
              <a:rPr lang="en-US" sz="1800" dirty="0" err="1">
                <a:solidFill>
                  <a:schemeClr val="dk1"/>
                </a:solidFill>
                <a:latin typeface="+mn-lt"/>
                <a:ea typeface="Monda"/>
                <a:cs typeface="Monda"/>
                <a:sym typeface="Monda"/>
              </a:rPr>
              <a:t>objetos</a:t>
            </a:r>
            <a:r>
              <a:rPr lang="en-US" sz="1800" dirty="0">
                <a:solidFill>
                  <a:schemeClr val="dk1"/>
                </a:solidFill>
                <a:latin typeface="+mn-lt"/>
                <a:ea typeface="Monda"/>
                <a:cs typeface="Monda"/>
                <a:sym typeface="Monda"/>
              </a:rPr>
              <a:t> </a:t>
            </a:r>
            <a:r>
              <a:rPr lang="en-US" sz="1800" dirty="0" err="1">
                <a:solidFill>
                  <a:schemeClr val="dk1"/>
                </a:solidFill>
                <a:latin typeface="+mn-lt"/>
                <a:ea typeface="Monda"/>
                <a:cs typeface="Monda"/>
                <a:sym typeface="Monda"/>
              </a:rPr>
              <a:t>deben</a:t>
            </a:r>
            <a:r>
              <a:rPr lang="en-US" sz="1800" dirty="0">
                <a:solidFill>
                  <a:schemeClr val="dk1"/>
                </a:solidFill>
                <a:latin typeface="+mn-lt"/>
                <a:ea typeface="Monda"/>
                <a:cs typeface="Monda"/>
                <a:sym typeface="Monda"/>
              </a:rPr>
              <a:t> </a:t>
            </a:r>
            <a:r>
              <a:rPr lang="en-US" sz="1800" dirty="0" err="1">
                <a:solidFill>
                  <a:schemeClr val="dk1"/>
                </a:solidFill>
                <a:latin typeface="+mn-lt"/>
                <a:ea typeface="Monda"/>
                <a:cs typeface="Monda"/>
                <a:sym typeface="Monda"/>
              </a:rPr>
              <a:t>implementar</a:t>
            </a:r>
            <a:r>
              <a:rPr lang="en-US" sz="1800" dirty="0">
                <a:solidFill>
                  <a:schemeClr val="dk1"/>
                </a:solidFill>
                <a:latin typeface="+mn-lt"/>
                <a:ea typeface="Monda"/>
                <a:cs typeface="Monda"/>
                <a:sym typeface="Monda"/>
              </a:rPr>
              <a:t> la </a:t>
            </a:r>
            <a:r>
              <a:rPr lang="en-US" sz="1800" dirty="0" err="1">
                <a:solidFill>
                  <a:schemeClr val="dk1"/>
                </a:solidFill>
                <a:latin typeface="+mn-lt"/>
                <a:ea typeface="Monda"/>
                <a:cs typeface="Monda"/>
                <a:sym typeface="Monda"/>
              </a:rPr>
              <a:t>interfaz</a:t>
            </a:r>
            <a:r>
              <a:rPr lang="en-US" sz="1800" dirty="0">
                <a:solidFill>
                  <a:schemeClr val="dk1"/>
                </a:solidFill>
                <a:latin typeface="+mn-lt"/>
                <a:ea typeface="Monda"/>
                <a:cs typeface="Monda"/>
                <a:sym typeface="Monda"/>
              </a:rPr>
              <a:t> Serializable:</a:t>
            </a:r>
            <a:endParaRPr dirty="0">
              <a:latin typeface="+mn-lt"/>
            </a:endParaRPr>
          </a:p>
          <a:p>
            <a:pPr marL="742859" marR="0" lvl="1" indent="-28575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mn-lt"/>
                <a:sym typeface="Arial"/>
              </a:rPr>
              <a:t>public class </a:t>
            </a:r>
            <a:r>
              <a:rPr lang="en-US" sz="1800" b="0" i="0" u="none" strike="noStrike" cap="none" dirty="0" err="1">
                <a:solidFill>
                  <a:schemeClr val="dk1"/>
                </a:solidFill>
                <a:latin typeface="+mn-lt"/>
                <a:sym typeface="Arial"/>
              </a:rPr>
              <a:t>MySerializableClass</a:t>
            </a:r>
            <a:r>
              <a:rPr lang="en-US" sz="1800" b="0" i="0" u="none" strike="noStrike" cap="none" dirty="0">
                <a:solidFill>
                  <a:schemeClr val="dk1"/>
                </a:solidFill>
                <a:latin typeface="+mn-lt"/>
                <a:sym typeface="Arial"/>
              </a:rPr>
              <a:t> implements Serializable { ... }</a:t>
            </a:r>
            <a:endParaRPr dirty="0">
              <a:latin typeface="+mn-lt"/>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Shape 1756"/>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1757" name="Shape 1757"/>
          <p:cNvSpPr txBox="1"/>
          <p:nvPr/>
        </p:nvSpPr>
        <p:spPr>
          <a:xfrm>
            <a:off x="537773" y="1176051"/>
            <a:ext cx="8068453" cy="3785652"/>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Queremos dejar las características de nuevos coches en distintos archivos y que el programa principal los lea y genere con ellos la lista a comparar.</a:t>
            </a:r>
            <a:r>
              <a:rPr lang="en-US"/>
              <a:t> </a:t>
            </a:r>
            <a:r>
              <a:rPr lang="en-US" sz="2400">
                <a:solidFill>
                  <a:schemeClr val="dk1"/>
                </a:solidFill>
                <a:latin typeface="Arial"/>
                <a:ea typeface="Arial"/>
                <a:cs typeface="Arial"/>
                <a:sym typeface="Arial"/>
              </a:rPr>
              <a:t>Asimismo, una vez comparado, escriba en un nuevo fichero “resultados.txt” el ranking de velocidades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1 hora, 30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457200" marR="0" lvl="0" indent="-457200" algn="l" rtl="0">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Determinar el tipo de archivo que más conviene utilizar</a:t>
            </a:r>
            <a:endParaRPr/>
          </a:p>
          <a:p>
            <a:pPr marL="457200" marR="0" lvl="0" indent="-457200" algn="l" rtl="0">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Realizar el programa correspondiente basándote en la decisión anterior.</a:t>
            </a:r>
            <a:endParaRPr sz="2400">
              <a:solidFill>
                <a:schemeClr val="dk1"/>
              </a:solidFill>
              <a:latin typeface="Arial"/>
              <a:ea typeface="Arial"/>
              <a:cs typeface="Arial"/>
              <a:sym typeface="Arial"/>
            </a:endParaRPr>
          </a:p>
        </p:txBody>
      </p:sp>
      <p:sp>
        <p:nvSpPr>
          <p:cNvPr id="1758" name="Shape 1758"/>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Shape 1764"/>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 </a:t>
            </a:r>
            <a:r>
              <a:rPr lang="en-US" b="1" i="0" u="none" strike="noStrike" cap="none">
                <a:solidFill>
                  <a:schemeClr val="dk1"/>
                </a:solidFill>
                <a:latin typeface="Arial"/>
                <a:ea typeface="Arial"/>
                <a:cs typeface="Arial"/>
                <a:sym typeface="Arial"/>
              </a:rPr>
              <a:t>Reflexión</a:t>
            </a:r>
            <a:endParaRPr/>
          </a:p>
        </p:txBody>
      </p:sp>
      <p:sp>
        <p:nvSpPr>
          <p:cNvPr id="1765" name="Shape 1765"/>
          <p:cNvSpPr txBox="1"/>
          <p:nvPr/>
        </p:nvSpPr>
        <p:spPr>
          <a:xfrm>
            <a:off x="537773" y="1176051"/>
            <a:ext cx="8068453" cy="1938992"/>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¿Qué fortalezas encuentras en el lenguaje Java comparado con otros que conozcas?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¿Qué fue para ti lo más complicado de este tema?</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Una vez que conoces los fundamentos de desarrollo Java, ¿Por qué crees que sea un lenguaje tan popular?</a:t>
            </a:r>
            <a:endParaRPr sz="2400">
              <a:solidFill>
                <a:schemeClr val="dk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Shape 1771"/>
          <p:cNvSpPr txBox="1">
            <a:spLocks noGrp="1"/>
          </p:cNvSpPr>
          <p:nvPr>
            <p:ph type="title"/>
          </p:nvPr>
        </p:nvSpPr>
        <p:spPr>
          <a:xfrm>
            <a:off x="537772" y="274319"/>
            <a:ext cx="7737547"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Cierre</a:t>
            </a:r>
            <a:endParaRPr sz="3000" b="1" i="0" u="none" strike="noStrike" cap="none">
              <a:solidFill>
                <a:schemeClr val="dk1"/>
              </a:solidFill>
              <a:latin typeface="Arial"/>
              <a:ea typeface="Arial"/>
              <a:cs typeface="Arial"/>
              <a:sym typeface="Arial"/>
            </a:endParaRPr>
          </a:p>
        </p:txBody>
      </p:sp>
      <p:sp>
        <p:nvSpPr>
          <p:cNvPr id="1772" name="Shape 1772"/>
          <p:cNvSpPr txBox="1"/>
          <p:nvPr/>
        </p:nvSpPr>
        <p:spPr>
          <a:xfrm>
            <a:off x="537773" y="1176050"/>
            <a:ext cx="8068453" cy="4417925"/>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indent="-285750">
              <a:buClr>
                <a:schemeClr val="dk1"/>
              </a:buClr>
              <a:buSzPts val="2400"/>
              <a:buFont typeface="Arial"/>
              <a:buChar char="•"/>
            </a:pPr>
            <a:r>
              <a:rPr lang="es-MX" sz="2400" dirty="0"/>
              <a:t>¿Cómo le explicarías a alguien que no está en el curso cómo utilizar </a:t>
            </a:r>
            <a:r>
              <a:rPr lang="es-MX" sz="2400" dirty="0" smtClean="0"/>
              <a:t>_______ (los </a:t>
            </a:r>
            <a:r>
              <a:rPr lang="es-MX" sz="2400" dirty="0"/>
              <a:t>recursos que </a:t>
            </a:r>
            <a:r>
              <a:rPr lang="es-MX" sz="2400" dirty="0" smtClean="0"/>
              <a:t>vimos)? </a:t>
            </a:r>
            <a:endParaRPr lang="es-MX" sz="2400" dirty="0"/>
          </a:p>
          <a:p>
            <a:pPr marL="285750" lvl="0" indent="-285750">
              <a:buClr>
                <a:schemeClr val="dk1"/>
              </a:buClr>
              <a:buSzPts val="2400"/>
              <a:buFont typeface="Arial"/>
              <a:buChar char="•"/>
            </a:pPr>
            <a:r>
              <a:rPr lang="en-US" sz="2400" dirty="0" smtClean="0">
                <a:solidFill>
                  <a:schemeClr val="dk1"/>
                </a:solidFill>
                <a:latin typeface="Arial"/>
                <a:ea typeface="Arial"/>
                <a:cs typeface="Arial"/>
                <a:sym typeface="Arial"/>
              </a:rPr>
              <a:t>Da </a:t>
            </a:r>
            <a:r>
              <a:rPr lang="en-US" sz="2400" dirty="0" err="1" smtClean="0">
                <a:solidFill>
                  <a:schemeClr val="dk1"/>
                </a:solidFill>
                <a:latin typeface="Arial"/>
                <a:ea typeface="Arial"/>
                <a:cs typeface="Arial"/>
                <a:sym typeface="Arial"/>
              </a:rPr>
              <a:t>una</a:t>
            </a:r>
            <a:r>
              <a:rPr lang="en-US" sz="2400" dirty="0" smtClean="0">
                <a:solidFill>
                  <a:schemeClr val="dk1"/>
                </a:solidFill>
                <a:latin typeface="Arial"/>
                <a:ea typeface="Arial"/>
                <a:cs typeface="Arial"/>
                <a:sym typeface="Arial"/>
              </a:rPr>
              <a:t> </a:t>
            </a:r>
            <a:r>
              <a:rPr lang="en-US" sz="2400" dirty="0" err="1">
                <a:solidFill>
                  <a:schemeClr val="dk1"/>
                </a:solidFill>
                <a:latin typeface="Arial"/>
                <a:ea typeface="Arial"/>
                <a:cs typeface="Arial"/>
                <a:sym typeface="Arial"/>
              </a:rPr>
              <a:t>definición</a:t>
            </a:r>
            <a:r>
              <a:rPr lang="en-US" sz="2400" dirty="0">
                <a:solidFill>
                  <a:schemeClr val="dk1"/>
                </a:solidFill>
                <a:latin typeface="Arial"/>
                <a:ea typeface="Arial"/>
                <a:cs typeface="Arial"/>
                <a:sym typeface="Arial"/>
              </a:rPr>
              <a:t> de </a:t>
            </a:r>
            <a:r>
              <a:rPr lang="es-MX" sz="2400" dirty="0" smtClean="0"/>
              <a:t>_______ </a:t>
            </a:r>
            <a:r>
              <a:rPr lang="es-MX" sz="2400" dirty="0"/>
              <a:t>(los recursos que vimos</a:t>
            </a:r>
            <a:r>
              <a:rPr lang="es-MX" sz="2400" dirty="0" smtClean="0"/>
              <a:t>)</a:t>
            </a:r>
            <a:endParaRPr dirty="0"/>
          </a:p>
          <a:p>
            <a:pPr marL="342900" lvl="0" indent="-342900">
              <a:buClr>
                <a:schemeClr val="dk1"/>
              </a:buClr>
              <a:buSzPts val="2400"/>
              <a:buFont typeface="Arial" panose="020B0604020202020204" pitchFamily="34" charset="0"/>
              <a:buChar char="•"/>
            </a:pPr>
            <a:r>
              <a:rPr lang="en-US" sz="2400" dirty="0" smtClean="0">
                <a:solidFill>
                  <a:schemeClr val="dk1"/>
                </a:solidFill>
              </a:rPr>
              <a:t>Cambia el </a:t>
            </a:r>
            <a:r>
              <a:rPr lang="en-US" sz="2400" dirty="0" err="1" smtClean="0">
                <a:solidFill>
                  <a:schemeClr val="dk1"/>
                </a:solidFill>
              </a:rPr>
              <a:t>ejercicio</a:t>
            </a:r>
            <a:r>
              <a:rPr lang="en-US" sz="2400" dirty="0" smtClean="0">
                <a:solidFill>
                  <a:schemeClr val="dk1"/>
                </a:solidFill>
                <a:latin typeface="Arial"/>
                <a:ea typeface="Arial"/>
                <a:cs typeface="Arial"/>
                <a:sym typeface="Arial"/>
              </a:rPr>
              <a:t> </a:t>
            </a:r>
            <a:r>
              <a:rPr lang="en-US" sz="2400" dirty="0">
                <a:solidFill>
                  <a:schemeClr val="dk1"/>
                </a:solidFill>
                <a:latin typeface="Arial"/>
                <a:ea typeface="Arial"/>
                <a:cs typeface="Arial"/>
                <a:sym typeface="Arial"/>
              </a:rPr>
              <a:t>de </a:t>
            </a:r>
            <a:r>
              <a:rPr lang="en-US" sz="2400" dirty="0" err="1">
                <a:solidFill>
                  <a:schemeClr val="dk1"/>
                </a:solidFill>
                <a:latin typeface="Arial"/>
                <a:ea typeface="Arial"/>
                <a:cs typeface="Arial"/>
                <a:sym typeface="Arial"/>
              </a:rPr>
              <a:t>los</a:t>
            </a:r>
            <a:r>
              <a:rPr lang="en-US" sz="2400" dirty="0">
                <a:solidFill>
                  <a:schemeClr val="dk1"/>
                </a:solidFill>
                <a:latin typeface="Arial"/>
                <a:ea typeface="Arial"/>
                <a:cs typeface="Arial"/>
                <a:sym typeface="Arial"/>
              </a:rPr>
              <a:t> autos </a:t>
            </a:r>
            <a:r>
              <a:rPr lang="en-US" sz="2400" dirty="0" err="1" smtClean="0">
                <a:solidFill>
                  <a:schemeClr val="dk1"/>
                </a:solidFill>
              </a:rPr>
              <a:t>por</a:t>
            </a:r>
            <a:r>
              <a:rPr lang="en-US" sz="2400" dirty="0" smtClean="0">
                <a:solidFill>
                  <a:schemeClr val="dk1"/>
                </a:solidFill>
              </a:rPr>
              <a:t> </a:t>
            </a:r>
            <a:r>
              <a:rPr lang="en-US" sz="2400" dirty="0" err="1" smtClean="0">
                <a:solidFill>
                  <a:schemeClr val="dk1"/>
                </a:solidFill>
                <a:latin typeface="Arial"/>
                <a:ea typeface="Arial"/>
                <a:cs typeface="Arial"/>
                <a:sym typeface="Arial"/>
              </a:rPr>
              <a:t>otro</a:t>
            </a:r>
            <a:r>
              <a:rPr lang="en-US" sz="2400" dirty="0" smtClean="0">
                <a:solidFill>
                  <a:schemeClr val="dk1"/>
                </a:solidFill>
                <a:latin typeface="Arial"/>
                <a:ea typeface="Arial"/>
                <a:cs typeface="Arial"/>
                <a:sym typeface="Arial"/>
              </a:rPr>
              <a:t> </a:t>
            </a:r>
            <a:r>
              <a:rPr lang="en-US" sz="2400" dirty="0" err="1">
                <a:solidFill>
                  <a:schemeClr val="dk1"/>
                </a:solidFill>
                <a:latin typeface="Arial"/>
                <a:ea typeface="Arial"/>
                <a:cs typeface="Arial"/>
                <a:sym typeface="Arial"/>
              </a:rPr>
              <a:t>problema</a:t>
            </a:r>
            <a:r>
              <a:rPr lang="en-US" sz="2400" dirty="0">
                <a:solidFill>
                  <a:schemeClr val="dk1"/>
                </a:solidFill>
                <a:latin typeface="Arial"/>
                <a:ea typeface="Arial"/>
                <a:cs typeface="Arial"/>
                <a:sym typeface="Arial"/>
              </a:rPr>
              <a:t> </a:t>
            </a:r>
            <a:r>
              <a:rPr lang="en-US" sz="2400" dirty="0" smtClean="0">
                <a:solidFill>
                  <a:schemeClr val="dk1"/>
                </a:solidFill>
                <a:latin typeface="Arial"/>
                <a:ea typeface="Arial"/>
                <a:cs typeface="Arial"/>
                <a:sym typeface="Arial"/>
              </a:rPr>
              <a:t>de </a:t>
            </a:r>
            <a:r>
              <a:rPr lang="en-US" sz="2400" dirty="0" err="1" smtClean="0">
                <a:solidFill>
                  <a:schemeClr val="dk1"/>
                </a:solidFill>
                <a:latin typeface="Arial"/>
                <a:ea typeface="Arial"/>
                <a:cs typeface="Arial"/>
                <a:sym typeface="Arial"/>
              </a:rPr>
              <a:t>aplicación</a:t>
            </a:r>
            <a:r>
              <a:rPr lang="en-US" sz="2400" dirty="0" smtClean="0">
                <a:solidFill>
                  <a:schemeClr val="dk1"/>
                </a:solidFill>
                <a:latin typeface="Arial"/>
                <a:ea typeface="Arial"/>
                <a:cs typeface="Arial"/>
                <a:sym typeface="Arial"/>
              </a:rPr>
              <a:t> </a:t>
            </a:r>
            <a:r>
              <a:rPr lang="en-US" sz="2400" dirty="0" err="1" smtClean="0">
                <a:solidFill>
                  <a:schemeClr val="dk1"/>
                </a:solidFill>
                <a:latin typeface="Arial"/>
                <a:ea typeface="Arial"/>
                <a:cs typeface="Arial"/>
                <a:sym typeface="Arial"/>
              </a:rPr>
              <a:t>distinto</a:t>
            </a:r>
            <a:r>
              <a:rPr lang="en-US" sz="2400" dirty="0">
                <a:solidFill>
                  <a:schemeClr val="dk1"/>
                </a:solidFill>
              </a:rPr>
              <a:t> </a:t>
            </a:r>
            <a:r>
              <a:rPr lang="en-US" sz="2400" dirty="0" smtClean="0">
                <a:solidFill>
                  <a:schemeClr val="dk1"/>
                </a:solidFill>
              </a:rPr>
              <a:t>para el </a:t>
            </a:r>
            <a:r>
              <a:rPr lang="en-US" sz="2400" dirty="0" err="1" smtClean="0">
                <a:solidFill>
                  <a:schemeClr val="dk1"/>
                </a:solidFill>
              </a:rPr>
              <a:t>tema</a:t>
            </a:r>
            <a:r>
              <a:rPr lang="en-US" sz="2400" dirty="0" smtClean="0">
                <a:solidFill>
                  <a:schemeClr val="dk1"/>
                </a:solidFill>
              </a:rPr>
              <a:t> de: </a:t>
            </a:r>
            <a:r>
              <a:rPr lang="es-MX" sz="2400" dirty="0">
                <a:solidFill>
                  <a:schemeClr val="dk1"/>
                </a:solidFill>
              </a:rPr>
              <a:t>_______ (los recursos que vimos</a:t>
            </a:r>
            <a:r>
              <a:rPr lang="es-MX" sz="2400" dirty="0" smtClean="0">
                <a:solidFill>
                  <a:schemeClr val="dk1"/>
                </a:solidFill>
              </a:rPr>
              <a:t>).</a:t>
            </a:r>
            <a:endParaRPr sz="24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body" idx="1"/>
          </p:nvPr>
        </p:nvSpPr>
        <p:spPr>
          <a:xfrm>
            <a:off x="691438" y="1300262"/>
            <a:ext cx="7635144" cy="4407811"/>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Abrimos una ventana de consola</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Escribimos: echo %JAVA_HOME%</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Nos debería mostrar la ruta de instalación de Java</a:t>
            </a:r>
            <a:endParaRPr sz="1600" b="0" i="0" u="none" strike="noStrike" cap="none">
              <a:solidFill>
                <a:schemeClr val="dk1"/>
              </a:solidFill>
              <a:latin typeface="Arial"/>
              <a:ea typeface="Arial"/>
              <a:cs typeface="Arial"/>
              <a:sym typeface="Arial"/>
            </a:endParaRPr>
          </a:p>
        </p:txBody>
      </p:sp>
      <p:sp>
        <p:nvSpPr>
          <p:cNvPr id="534" name="Shape 534"/>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Comprobar el JAVA_HOME</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2263471" y="2690340"/>
            <a:ext cx="6478193" cy="1015655"/>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Herramientas de desarrollo - (2 horas)</a:t>
            </a:r>
            <a:endParaRPr sz="3000" b="1" i="0" u="none" strike="noStrike" cap="none">
              <a:solidFill>
                <a:schemeClr val="lt1"/>
              </a:solidFill>
              <a:latin typeface="Arial"/>
              <a:ea typeface="Arial"/>
              <a:cs typeface="Arial"/>
              <a:sym typeface="Arial"/>
            </a:endParaRPr>
          </a:p>
        </p:txBody>
      </p:sp>
      <p:sp>
        <p:nvSpPr>
          <p:cNvPr id="541" name="Shape 541"/>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3</a:t>
            </a:r>
            <a:endParaRPr sz="8800" b="1">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547" name="Shape 547"/>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Herramientas de desarrollo necesarias</a:t>
            </a:r>
            <a:endParaRPr sz="3000" b="1" i="0" u="none" strike="noStrike" cap="none">
              <a:solidFill>
                <a:schemeClr val="dk1"/>
              </a:solidFill>
              <a:latin typeface="Arial"/>
              <a:ea typeface="Arial"/>
              <a:cs typeface="Arial"/>
              <a:sym typeface="Arial"/>
            </a:endParaRPr>
          </a:p>
        </p:txBody>
      </p:sp>
      <p:pic>
        <p:nvPicPr>
          <p:cNvPr id="548" name="Shape 548" descr="http://www.php-editors.com/getimage.php?id=28"/>
          <p:cNvPicPr preferRelativeResize="0"/>
          <p:nvPr/>
        </p:nvPicPr>
        <p:blipFill rotWithShape="1">
          <a:blip r:embed="rId3">
            <a:alphaModFix/>
          </a:blip>
          <a:srcRect/>
          <a:stretch/>
        </p:blipFill>
        <p:spPr>
          <a:xfrm>
            <a:off x="196903" y="2972132"/>
            <a:ext cx="2863351" cy="2184661"/>
          </a:xfrm>
          <a:prstGeom prst="rect">
            <a:avLst/>
          </a:prstGeom>
          <a:noFill/>
          <a:ln>
            <a:noFill/>
          </a:ln>
        </p:spPr>
      </p:pic>
      <p:sp>
        <p:nvSpPr>
          <p:cNvPr id="549" name="Shape 549"/>
          <p:cNvSpPr/>
          <p:nvPr/>
        </p:nvSpPr>
        <p:spPr>
          <a:xfrm>
            <a:off x="933454" y="1978221"/>
            <a:ext cx="1885657" cy="3692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Open Sans"/>
                <a:ea typeface="Open Sans"/>
                <a:cs typeface="Open Sans"/>
                <a:sym typeface="Open Sans"/>
              </a:rPr>
              <a:t>Editor de texto o IDE</a:t>
            </a:r>
            <a:endParaRPr/>
          </a:p>
        </p:txBody>
      </p:sp>
      <p:sp>
        <p:nvSpPr>
          <p:cNvPr id="550" name="Shape 550"/>
          <p:cNvSpPr/>
          <p:nvPr/>
        </p:nvSpPr>
        <p:spPr>
          <a:xfrm>
            <a:off x="4137414" y="1978221"/>
            <a:ext cx="1987585" cy="3692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a:ea typeface="Open Sans"/>
                <a:cs typeface="Open Sans"/>
                <a:sym typeface="Open Sans"/>
              </a:rPr>
              <a:t>Java Development Kit</a:t>
            </a:r>
            <a:endParaRPr sz="1800">
              <a:solidFill>
                <a:schemeClr val="dk1"/>
              </a:solidFill>
              <a:latin typeface="Arial"/>
              <a:ea typeface="Arial"/>
              <a:cs typeface="Arial"/>
              <a:sym typeface="Arial"/>
            </a:endParaRPr>
          </a:p>
        </p:txBody>
      </p:sp>
      <p:pic>
        <p:nvPicPr>
          <p:cNvPr id="551" name="Shape 551" descr="http://www.eeng.dcu.ie/%7Eee553/ee402notes/html/figures/Java2Platform.gif"/>
          <p:cNvPicPr preferRelativeResize="0"/>
          <p:nvPr/>
        </p:nvPicPr>
        <p:blipFill rotWithShape="1">
          <a:blip r:embed="rId4">
            <a:alphaModFix/>
          </a:blip>
          <a:srcRect/>
          <a:stretch/>
        </p:blipFill>
        <p:spPr>
          <a:xfrm>
            <a:off x="3422793" y="2637095"/>
            <a:ext cx="3521705" cy="2650912"/>
          </a:xfrm>
          <a:prstGeom prst="rect">
            <a:avLst/>
          </a:prstGeom>
          <a:noFill/>
          <a:ln>
            <a:noFill/>
          </a:ln>
        </p:spPr>
      </p:pic>
      <p:sp>
        <p:nvSpPr>
          <p:cNvPr id="552" name="Shape 552"/>
          <p:cNvSpPr/>
          <p:nvPr/>
        </p:nvSpPr>
        <p:spPr>
          <a:xfrm>
            <a:off x="3276156" y="2014217"/>
            <a:ext cx="297255" cy="297255"/>
          </a:xfrm>
          <a:prstGeom prst="plus">
            <a:avLst>
              <a:gd name="adj" fmla="val 35316"/>
            </a:avLst>
          </a:prstGeom>
          <a:solidFill>
            <a:srgbClr val="D8D8D8"/>
          </a:solidFill>
          <a:ln w="10775" cap="flat" cmpd="sng">
            <a:solidFill>
              <a:srgbClr val="D8D8D8"/>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3" name="Shape 553"/>
          <p:cNvSpPr/>
          <p:nvPr/>
        </p:nvSpPr>
        <p:spPr>
          <a:xfrm>
            <a:off x="7595637" y="1978221"/>
            <a:ext cx="874653" cy="3692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Open Sans"/>
                <a:ea typeface="Open Sans"/>
                <a:cs typeface="Open Sans"/>
                <a:sym typeface="Open Sans"/>
              </a:rPr>
              <a:t>Java API</a:t>
            </a:r>
            <a:endParaRPr sz="1800">
              <a:solidFill>
                <a:schemeClr val="dk1"/>
              </a:solidFill>
              <a:latin typeface="Arial"/>
              <a:ea typeface="Arial"/>
              <a:cs typeface="Arial"/>
              <a:sym typeface="Arial"/>
            </a:endParaRPr>
          </a:p>
        </p:txBody>
      </p:sp>
      <p:sp>
        <p:nvSpPr>
          <p:cNvPr id="554" name="Shape 554"/>
          <p:cNvSpPr/>
          <p:nvPr/>
        </p:nvSpPr>
        <p:spPr>
          <a:xfrm>
            <a:off x="6835434" y="2014217"/>
            <a:ext cx="297255" cy="297255"/>
          </a:xfrm>
          <a:prstGeom prst="plus">
            <a:avLst>
              <a:gd name="adj" fmla="val 35316"/>
            </a:avLst>
          </a:prstGeom>
          <a:solidFill>
            <a:srgbClr val="D8D8D8"/>
          </a:solidFill>
          <a:ln w="10775" cap="flat" cmpd="sng">
            <a:solidFill>
              <a:srgbClr val="D8D8D8"/>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55" name="Shape 555"/>
          <p:cNvPicPr preferRelativeResize="0"/>
          <p:nvPr/>
        </p:nvPicPr>
        <p:blipFill rotWithShape="1">
          <a:blip r:embed="rId5">
            <a:alphaModFix/>
          </a:blip>
          <a:srcRect/>
          <a:stretch/>
        </p:blipFill>
        <p:spPr>
          <a:xfrm>
            <a:off x="7132691" y="2532658"/>
            <a:ext cx="2034670" cy="2609570"/>
          </a:xfrm>
          <a:prstGeom prst="rect">
            <a:avLst/>
          </a:prstGeom>
          <a:noFill/>
          <a:ln>
            <a:noFill/>
          </a:ln>
        </p:spPr>
      </p:pic>
      <p:pic>
        <p:nvPicPr>
          <p:cNvPr id="556" name="Shape 556" descr="logo"/>
          <p:cNvPicPr preferRelativeResize="0"/>
          <p:nvPr/>
        </p:nvPicPr>
        <p:blipFill rotWithShape="1">
          <a:blip r:embed="rId6">
            <a:alphaModFix/>
          </a:blip>
          <a:srcRect/>
          <a:stretch/>
        </p:blipFill>
        <p:spPr>
          <a:xfrm>
            <a:off x="930039" y="5372766"/>
            <a:ext cx="1892486" cy="4442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277137" y="536194"/>
            <a:ext cx="7437557" cy="1015655"/>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Fundamentos de la programación Java</a:t>
            </a:r>
            <a:endParaRPr sz="3000" b="1" i="0" u="none" strike="noStrike" cap="none">
              <a:solidFill>
                <a:schemeClr val="lt1"/>
              </a:solidFill>
              <a:latin typeface="Arial"/>
              <a:ea typeface="Arial"/>
              <a:cs typeface="Arial"/>
              <a:sym typeface="Arial"/>
            </a:endParaRPr>
          </a:p>
        </p:txBody>
      </p:sp>
      <p:sp>
        <p:nvSpPr>
          <p:cNvPr id="366" name="Shape 366"/>
          <p:cNvSpPr txBox="1"/>
          <p:nvPr/>
        </p:nvSpPr>
        <p:spPr>
          <a:xfrm>
            <a:off x="479198" y="1169489"/>
            <a:ext cx="8068453" cy="369332"/>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lt1"/>
                </a:solidFill>
                <a:latin typeface="Arial"/>
                <a:ea typeface="Arial"/>
                <a:cs typeface="Arial"/>
                <a:sym typeface="Arial"/>
              </a:rPr>
              <a:t>Objetivos</a:t>
            </a:r>
            <a:endParaRPr sz="1800">
              <a:solidFill>
                <a:schemeClr val="lt1"/>
              </a:solidFill>
              <a:latin typeface="Arial"/>
              <a:ea typeface="Arial"/>
              <a:cs typeface="Arial"/>
              <a:sym typeface="Arial"/>
            </a:endParaRPr>
          </a:p>
        </p:txBody>
      </p:sp>
      <p:sp>
        <p:nvSpPr>
          <p:cNvPr id="367" name="Shape 367"/>
          <p:cNvSpPr txBox="1"/>
          <p:nvPr/>
        </p:nvSpPr>
        <p:spPr>
          <a:xfrm>
            <a:off x="479200" y="1538824"/>
            <a:ext cx="8068500" cy="962100"/>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a:solidFill>
                  <a:schemeClr val="lt1"/>
                </a:solidFill>
              </a:rPr>
              <a:t>Conocer las características del lenguaje a utilizar y realizar aplicaciones </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rPr>
              <a:t>Conectar la IDE a utilizar con un controlador de versions.</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rPr>
              <a:t>Conocer detalles de programación avanzada de la herramienta</a:t>
            </a:r>
            <a:endParaRPr sz="1800">
              <a:solidFill>
                <a:schemeClr val="lt1"/>
              </a:solidFill>
            </a:endParaRPr>
          </a:p>
        </p:txBody>
      </p:sp>
      <p:sp>
        <p:nvSpPr>
          <p:cNvPr id="368" name="Shape 368"/>
          <p:cNvSpPr txBox="1"/>
          <p:nvPr/>
        </p:nvSpPr>
        <p:spPr>
          <a:xfrm>
            <a:off x="479198" y="2560686"/>
            <a:ext cx="8068500" cy="369300"/>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Agenda</a:t>
            </a:r>
            <a:endParaRPr sz="1800">
              <a:solidFill>
                <a:schemeClr val="lt1"/>
              </a:solidFill>
              <a:latin typeface="Arial"/>
              <a:ea typeface="Arial"/>
              <a:cs typeface="Arial"/>
              <a:sym typeface="Arial"/>
            </a:endParaRPr>
          </a:p>
        </p:txBody>
      </p:sp>
      <p:sp>
        <p:nvSpPr>
          <p:cNvPr id="369" name="Shape 369"/>
          <p:cNvSpPr txBox="1"/>
          <p:nvPr/>
        </p:nvSpPr>
        <p:spPr>
          <a:xfrm>
            <a:off x="479150" y="2929975"/>
            <a:ext cx="8068500" cy="3375300"/>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971447" lvl="0" indent="-514247">
              <a:buClr>
                <a:schemeClr val="lt1"/>
              </a:buClr>
              <a:buSzPts val="1800"/>
              <a:buFont typeface="Arial"/>
              <a:buAutoNum type="arabicPeriod"/>
            </a:pPr>
            <a:r>
              <a:rPr lang="en-US" sz="1800" dirty="0">
                <a:solidFill>
                  <a:schemeClr val="lt1"/>
                </a:solidFill>
              </a:rPr>
              <a:t>La </a:t>
            </a:r>
            <a:r>
              <a:rPr lang="en-US" sz="1800" dirty="0" err="1">
                <a:solidFill>
                  <a:schemeClr val="lt1"/>
                </a:solidFill>
              </a:rPr>
              <a:t>plataforma</a:t>
            </a:r>
            <a:r>
              <a:rPr lang="en-US" sz="1800" dirty="0">
                <a:solidFill>
                  <a:schemeClr val="lt1"/>
                </a:solidFill>
              </a:rPr>
              <a:t> </a:t>
            </a:r>
            <a:r>
              <a:rPr lang="en-US" sz="1800" dirty="0" smtClean="0">
                <a:solidFill>
                  <a:schemeClr val="lt1"/>
                </a:solidFill>
              </a:rPr>
              <a:t>JAVA </a:t>
            </a:r>
            <a:r>
              <a:rPr lang="en-US" sz="1800" dirty="0">
                <a:solidFill>
                  <a:schemeClr val="lt1"/>
                </a:solidFill>
              </a:rPr>
              <a:t>(1 hora)</a:t>
            </a:r>
            <a:endParaRPr sz="1800" dirty="0">
              <a:solidFill>
                <a:schemeClr val="lt1"/>
              </a:solidFill>
            </a:endParaRPr>
          </a:p>
          <a:p>
            <a:pPr marL="971447" marR="0" lvl="0" indent="-514247" algn="l" rtl="0">
              <a:spcBef>
                <a:spcPts val="0"/>
              </a:spcBef>
              <a:spcAft>
                <a:spcPts val="0"/>
              </a:spcAft>
              <a:buClr>
                <a:schemeClr val="lt1"/>
              </a:buClr>
              <a:buSzPts val="1800"/>
              <a:buFont typeface="Arial"/>
              <a:buAutoNum type="arabicPeriod"/>
            </a:pPr>
            <a:r>
              <a:rPr lang="en-US" sz="1800" dirty="0" err="1">
                <a:solidFill>
                  <a:schemeClr val="lt1"/>
                </a:solidFill>
              </a:rPr>
              <a:t>Instalar</a:t>
            </a:r>
            <a:r>
              <a:rPr lang="en-US" sz="1800" dirty="0">
                <a:solidFill>
                  <a:schemeClr val="lt1"/>
                </a:solidFill>
              </a:rPr>
              <a:t> </a:t>
            </a:r>
            <a:r>
              <a:rPr lang="en-US" sz="1800" dirty="0" smtClean="0">
                <a:solidFill>
                  <a:schemeClr val="lt1"/>
                </a:solidFill>
              </a:rPr>
              <a:t>Java (10 </a:t>
            </a:r>
            <a:r>
              <a:rPr lang="en-US" sz="1800" dirty="0" err="1" smtClean="0">
                <a:solidFill>
                  <a:schemeClr val="lt1"/>
                </a:solidFill>
              </a:rPr>
              <a:t>minutos</a:t>
            </a:r>
            <a:r>
              <a:rPr lang="en-US" sz="1800" dirty="0" smtClean="0">
                <a:solidFill>
                  <a:schemeClr val="lt1"/>
                </a:solidFill>
              </a:rPr>
              <a:t>)</a:t>
            </a:r>
            <a:endParaRPr sz="1800" dirty="0">
              <a:solidFill>
                <a:schemeClr val="lt1"/>
              </a:solidFill>
            </a:endParaRPr>
          </a:p>
          <a:p>
            <a:pPr marL="971447" marR="0" lvl="0" indent="-514247" algn="l" rtl="0">
              <a:spcBef>
                <a:spcPts val="0"/>
              </a:spcBef>
              <a:spcAft>
                <a:spcPts val="0"/>
              </a:spcAft>
              <a:buClr>
                <a:schemeClr val="lt1"/>
              </a:buClr>
              <a:buSzPts val="1800"/>
              <a:buFont typeface="Arial"/>
              <a:buAutoNum type="arabicPeriod"/>
            </a:pPr>
            <a:r>
              <a:rPr lang="en-US" sz="1800" dirty="0" err="1">
                <a:solidFill>
                  <a:schemeClr val="lt1"/>
                </a:solidFill>
              </a:rPr>
              <a:t>Herramientas</a:t>
            </a:r>
            <a:r>
              <a:rPr lang="en-US" sz="1800" dirty="0">
                <a:solidFill>
                  <a:schemeClr val="lt1"/>
                </a:solidFill>
              </a:rPr>
              <a:t> de </a:t>
            </a:r>
            <a:r>
              <a:rPr lang="en-US" sz="1800" dirty="0" err="1">
                <a:solidFill>
                  <a:schemeClr val="lt1"/>
                </a:solidFill>
              </a:rPr>
              <a:t>desarrollo</a:t>
            </a:r>
            <a:r>
              <a:rPr lang="en-US" sz="1800" dirty="0">
                <a:solidFill>
                  <a:schemeClr val="lt1"/>
                </a:solidFill>
              </a:rPr>
              <a:t> (2 horas)</a:t>
            </a:r>
            <a:endParaRPr sz="1800" dirty="0">
              <a:solidFill>
                <a:schemeClr val="lt1"/>
              </a:solidFill>
            </a:endParaRPr>
          </a:p>
          <a:p>
            <a:pPr marL="971447" marR="0" lvl="0" indent="-514247" algn="l" rtl="0">
              <a:spcBef>
                <a:spcPts val="0"/>
              </a:spcBef>
              <a:spcAft>
                <a:spcPts val="0"/>
              </a:spcAft>
              <a:buClr>
                <a:schemeClr val="lt1"/>
              </a:buClr>
              <a:buSzPts val="1800"/>
              <a:buFont typeface="Arial"/>
              <a:buAutoNum type="arabicPeriod"/>
            </a:pPr>
            <a:r>
              <a:rPr lang="en-US" sz="1800" dirty="0" err="1">
                <a:solidFill>
                  <a:schemeClr val="lt1"/>
                </a:solidFill>
              </a:rPr>
              <a:t>Conectar</a:t>
            </a:r>
            <a:r>
              <a:rPr lang="en-US" sz="1800" dirty="0">
                <a:solidFill>
                  <a:schemeClr val="lt1"/>
                </a:solidFill>
              </a:rPr>
              <a:t> Eclipse con GIT (1 hora)</a:t>
            </a:r>
            <a:endParaRPr sz="1800" dirty="0">
              <a:solidFill>
                <a:schemeClr val="lt1"/>
              </a:solidFill>
            </a:endParaRPr>
          </a:p>
          <a:p>
            <a:pPr marL="971447" marR="0" lvl="0" indent="-514247" algn="l" rtl="0">
              <a:spcBef>
                <a:spcPts val="0"/>
              </a:spcBef>
              <a:spcAft>
                <a:spcPts val="0"/>
              </a:spcAft>
              <a:buClr>
                <a:schemeClr val="lt1"/>
              </a:buClr>
              <a:buSzPts val="1800"/>
              <a:buFont typeface="Arial"/>
              <a:buAutoNum type="arabicPeriod"/>
            </a:pPr>
            <a:r>
              <a:rPr lang="en-US" sz="1800" dirty="0" err="1">
                <a:solidFill>
                  <a:schemeClr val="lt1"/>
                </a:solidFill>
              </a:rPr>
              <a:t>Sintaxis</a:t>
            </a:r>
            <a:r>
              <a:rPr lang="en-US" sz="1800" dirty="0">
                <a:solidFill>
                  <a:schemeClr val="lt1"/>
                </a:solidFill>
              </a:rPr>
              <a:t> </a:t>
            </a:r>
            <a:r>
              <a:rPr lang="en-US" sz="1800" dirty="0" err="1">
                <a:solidFill>
                  <a:schemeClr val="lt1"/>
                </a:solidFill>
              </a:rPr>
              <a:t>básica</a:t>
            </a:r>
            <a:r>
              <a:rPr lang="en-US" sz="1800" dirty="0">
                <a:solidFill>
                  <a:schemeClr val="lt1"/>
                </a:solidFill>
              </a:rPr>
              <a:t> (5 horas)</a:t>
            </a:r>
            <a:endParaRPr sz="1800" dirty="0">
              <a:solidFill>
                <a:schemeClr val="lt1"/>
              </a:solidFill>
            </a:endParaRPr>
          </a:p>
          <a:p>
            <a:pPr marL="971447" marR="0" lvl="0" indent="-514247" algn="l" rtl="0">
              <a:spcBef>
                <a:spcPts val="0"/>
              </a:spcBef>
              <a:spcAft>
                <a:spcPts val="0"/>
              </a:spcAft>
              <a:buClr>
                <a:schemeClr val="lt1"/>
              </a:buClr>
              <a:buSzPts val="1800"/>
              <a:buFont typeface="Arial"/>
              <a:buAutoNum type="arabicPeriod"/>
            </a:pPr>
            <a:r>
              <a:rPr lang="en-US" sz="1800" dirty="0" err="1">
                <a:solidFill>
                  <a:schemeClr val="lt1"/>
                </a:solidFill>
              </a:rPr>
              <a:t>Clases</a:t>
            </a:r>
            <a:r>
              <a:rPr lang="en-US" sz="1800" dirty="0">
                <a:solidFill>
                  <a:schemeClr val="lt1"/>
                </a:solidFill>
              </a:rPr>
              <a:t> y </a:t>
            </a:r>
            <a:r>
              <a:rPr lang="en-US" sz="1800" dirty="0" err="1">
                <a:solidFill>
                  <a:schemeClr val="lt1"/>
                </a:solidFill>
              </a:rPr>
              <a:t>objetos</a:t>
            </a:r>
            <a:r>
              <a:rPr lang="en-US" sz="1800" dirty="0">
                <a:solidFill>
                  <a:schemeClr val="lt1"/>
                </a:solidFill>
              </a:rPr>
              <a:t> (3 horas)</a:t>
            </a:r>
            <a:endParaRPr sz="1800" dirty="0">
              <a:solidFill>
                <a:schemeClr val="lt1"/>
              </a:solidFill>
            </a:endParaRPr>
          </a:p>
          <a:p>
            <a:pPr marL="971447" marR="0" lvl="0" indent="-514247" algn="l" rtl="0">
              <a:spcBef>
                <a:spcPts val="0"/>
              </a:spcBef>
              <a:spcAft>
                <a:spcPts val="0"/>
              </a:spcAft>
              <a:buClr>
                <a:schemeClr val="lt1"/>
              </a:buClr>
              <a:buSzPts val="1800"/>
              <a:buFont typeface="Arial"/>
              <a:buAutoNum type="arabicPeriod"/>
            </a:pPr>
            <a:r>
              <a:rPr lang="en-US" sz="1800" dirty="0" err="1">
                <a:solidFill>
                  <a:schemeClr val="lt1"/>
                </a:solidFill>
              </a:rPr>
              <a:t>Composición</a:t>
            </a:r>
            <a:r>
              <a:rPr lang="en-US" sz="1800" dirty="0">
                <a:solidFill>
                  <a:schemeClr val="lt1"/>
                </a:solidFill>
              </a:rPr>
              <a:t> y </a:t>
            </a:r>
            <a:r>
              <a:rPr lang="en-US" sz="1800" dirty="0" err="1">
                <a:solidFill>
                  <a:schemeClr val="lt1"/>
                </a:solidFill>
              </a:rPr>
              <a:t>Herencia</a:t>
            </a:r>
            <a:r>
              <a:rPr lang="en-US" sz="1800" dirty="0">
                <a:solidFill>
                  <a:schemeClr val="lt1"/>
                </a:solidFill>
              </a:rPr>
              <a:t> (2 horas)</a:t>
            </a:r>
            <a:endParaRPr sz="1800" dirty="0">
              <a:solidFill>
                <a:schemeClr val="lt1"/>
              </a:solidFill>
            </a:endParaRPr>
          </a:p>
          <a:p>
            <a:pPr marL="971447" lvl="0" indent="-514247">
              <a:buClr>
                <a:schemeClr val="lt1"/>
              </a:buClr>
              <a:buSzPts val="1800"/>
              <a:buFont typeface="Arial"/>
              <a:buAutoNum type="arabicPeriod"/>
            </a:pPr>
            <a:r>
              <a:rPr lang="en-US" sz="1800" dirty="0" err="1">
                <a:solidFill>
                  <a:schemeClr val="lt1"/>
                </a:solidFill>
              </a:rPr>
              <a:t>Empaquetamiento</a:t>
            </a:r>
            <a:r>
              <a:rPr lang="en-US" sz="1800" dirty="0">
                <a:solidFill>
                  <a:schemeClr val="lt1"/>
                </a:solidFill>
              </a:rPr>
              <a:t> (1 hora)</a:t>
            </a:r>
          </a:p>
          <a:p>
            <a:pPr marL="971447" indent="-514247">
              <a:buClr>
                <a:schemeClr val="lt1"/>
              </a:buClr>
              <a:buSzPts val="1800"/>
              <a:buFont typeface="Arial"/>
              <a:buAutoNum type="arabicPeriod"/>
            </a:pPr>
            <a:r>
              <a:rPr lang="en-US" sz="1800" dirty="0">
                <a:solidFill>
                  <a:schemeClr val="lt1"/>
                </a:solidFill>
              </a:rPr>
              <a:t>Interfaces (1 hora)</a:t>
            </a:r>
            <a:endParaRPr sz="1800" dirty="0">
              <a:solidFill>
                <a:schemeClr val="lt1"/>
              </a:solidFill>
            </a:endParaRPr>
          </a:p>
          <a:p>
            <a:pPr marL="971447" indent="-514247">
              <a:buClr>
                <a:schemeClr val="lt1"/>
              </a:buClr>
              <a:buSzPts val="1800"/>
              <a:buFont typeface="Arial"/>
              <a:buAutoNum type="arabicPeriod"/>
            </a:pPr>
            <a:r>
              <a:rPr lang="en-US" sz="1800" dirty="0" err="1">
                <a:solidFill>
                  <a:schemeClr val="lt1"/>
                </a:solidFill>
              </a:rPr>
              <a:t>Colecciones</a:t>
            </a:r>
            <a:r>
              <a:rPr lang="en-US" sz="1800" dirty="0">
                <a:solidFill>
                  <a:schemeClr val="lt1"/>
                </a:solidFill>
              </a:rPr>
              <a:t> (1 hora)</a:t>
            </a:r>
            <a:endParaRPr sz="1800" dirty="0">
              <a:solidFill>
                <a:schemeClr val="lt1"/>
              </a:solidFill>
            </a:endParaRPr>
          </a:p>
          <a:p>
            <a:pPr marL="971447" indent="-514247">
              <a:buClr>
                <a:schemeClr val="lt1"/>
              </a:buClr>
              <a:buSzPts val="1800"/>
              <a:buFont typeface="Arial"/>
              <a:buAutoNum type="arabicPeriod"/>
            </a:pPr>
            <a:r>
              <a:rPr lang="en-US" sz="1800" dirty="0" err="1">
                <a:solidFill>
                  <a:schemeClr val="lt1"/>
                </a:solidFill>
              </a:rPr>
              <a:t>Aserciones</a:t>
            </a:r>
            <a:r>
              <a:rPr lang="en-US" sz="1800" dirty="0">
                <a:solidFill>
                  <a:schemeClr val="lt1"/>
                </a:solidFill>
              </a:rPr>
              <a:t>, </a:t>
            </a:r>
            <a:r>
              <a:rPr lang="en-US" sz="1800" dirty="0" err="1">
                <a:solidFill>
                  <a:schemeClr val="lt1"/>
                </a:solidFill>
              </a:rPr>
              <a:t>Anotaciones</a:t>
            </a:r>
            <a:r>
              <a:rPr lang="en-US" sz="1800" dirty="0">
                <a:solidFill>
                  <a:schemeClr val="lt1"/>
                </a:solidFill>
              </a:rPr>
              <a:t>, </a:t>
            </a:r>
            <a:r>
              <a:rPr lang="en-US" sz="1800" dirty="0" err="1">
                <a:solidFill>
                  <a:schemeClr val="lt1"/>
                </a:solidFill>
              </a:rPr>
              <a:t>Expresiones</a:t>
            </a:r>
            <a:r>
              <a:rPr lang="en-US" sz="1800" dirty="0">
                <a:solidFill>
                  <a:schemeClr val="lt1"/>
                </a:solidFill>
              </a:rPr>
              <a:t> Lambda (1 hora)</a:t>
            </a:r>
            <a:endParaRPr sz="1800" dirty="0">
              <a:solidFill>
                <a:schemeClr val="lt1"/>
              </a:solidFill>
            </a:endParaRPr>
          </a:p>
          <a:p>
            <a:pPr marL="971447" marR="0" lvl="0" indent="-514247" algn="l" rtl="0">
              <a:spcBef>
                <a:spcPts val="0"/>
              </a:spcBef>
              <a:spcAft>
                <a:spcPts val="0"/>
              </a:spcAft>
              <a:buClr>
                <a:schemeClr val="lt1"/>
              </a:buClr>
              <a:buSzPts val="1800"/>
              <a:buFont typeface="Arial"/>
              <a:buAutoNum type="arabicPeriod"/>
            </a:pPr>
            <a:r>
              <a:rPr lang="en-US" sz="1800" dirty="0">
                <a:solidFill>
                  <a:schemeClr val="lt1"/>
                </a:solidFill>
              </a:rPr>
              <a:t>Streams de E/S (15 </a:t>
            </a:r>
            <a:r>
              <a:rPr lang="en-US" sz="1800" dirty="0" err="1">
                <a:solidFill>
                  <a:schemeClr val="lt1"/>
                </a:solidFill>
              </a:rPr>
              <a:t>minutos</a:t>
            </a:r>
            <a:r>
              <a:rPr lang="en-US" sz="1800" dirty="0">
                <a:solidFill>
                  <a:schemeClr val="lt1"/>
                </a:solidFill>
              </a:rPr>
              <a:t>)</a:t>
            </a:r>
            <a:endParaRPr sz="1800"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body" idx="1"/>
          </p:nvPr>
        </p:nvSpPr>
        <p:spPr>
          <a:xfrm>
            <a:off x="663730" y="1161716"/>
            <a:ext cx="8133906" cy="2771223"/>
          </a:xfrm>
          <a:prstGeom prst="rect">
            <a:avLst/>
          </a:prstGeom>
          <a:noFill/>
          <a:ln>
            <a:noFill/>
          </a:ln>
        </p:spPr>
        <p:txBody>
          <a:bodyPr spcFirstLastPara="1" wrap="square" lIns="0" tIns="0" rIns="0" bIns="0" anchor="t" anchorCtr="0">
            <a:noAutofit/>
          </a:bodyPr>
          <a:lstStyle/>
          <a:p>
            <a:pPr marL="342900" marR="0" lvl="0" indent="-342900" algn="l" rtl="0">
              <a:lnSpc>
                <a:spcPct val="80000"/>
              </a:lnSpc>
              <a:spcBef>
                <a:spcPts val="0"/>
              </a:spcBef>
              <a:spcAft>
                <a:spcPts val="0"/>
              </a:spcAft>
              <a:buClr>
                <a:schemeClr val="dk1"/>
              </a:buClr>
              <a:buSzPts val="1472"/>
              <a:buFont typeface="Arial"/>
              <a:buChar char="•"/>
            </a:pPr>
            <a:r>
              <a:rPr lang="en-US" sz="1472" b="0" i="0" u="none" strike="noStrike" cap="none">
                <a:solidFill>
                  <a:schemeClr val="dk1"/>
                </a:solidFill>
                <a:latin typeface="Arial"/>
                <a:ea typeface="Arial"/>
                <a:cs typeface="Arial"/>
                <a:sym typeface="Arial"/>
              </a:rPr>
              <a:t>Al instalar Java (el paquete JDK), además del compilador y la máquina virtual de Java se instalan bastantes más elementos. </a:t>
            </a:r>
            <a:endParaRPr/>
          </a:p>
          <a:p>
            <a:pPr marL="342900" marR="0" lvl="0" indent="-249428" algn="l" rtl="0">
              <a:lnSpc>
                <a:spcPct val="80000"/>
              </a:lnSpc>
              <a:spcBef>
                <a:spcPts val="600"/>
              </a:spcBef>
              <a:spcAft>
                <a:spcPts val="0"/>
              </a:spcAft>
              <a:buClr>
                <a:schemeClr val="dk1"/>
              </a:buClr>
              <a:buSzPts val="1472"/>
              <a:buFont typeface="Arial"/>
              <a:buNone/>
            </a:pPr>
            <a:endParaRPr sz="1472" b="0" i="0" u="none" strike="noStrike" cap="none">
              <a:solidFill>
                <a:schemeClr val="dk1"/>
              </a:solidFill>
              <a:latin typeface="Arial"/>
              <a:ea typeface="Arial"/>
              <a:cs typeface="Arial"/>
              <a:sym typeface="Arial"/>
            </a:endParaRPr>
          </a:p>
          <a:p>
            <a:pPr marL="342900" marR="0" lvl="0" indent="-342900" algn="l" rtl="0">
              <a:lnSpc>
                <a:spcPct val="80000"/>
              </a:lnSpc>
              <a:spcBef>
                <a:spcPts val="600"/>
              </a:spcBef>
              <a:spcAft>
                <a:spcPts val="0"/>
              </a:spcAft>
              <a:buClr>
                <a:schemeClr val="dk1"/>
              </a:buClr>
              <a:buSzPts val="1472"/>
              <a:buFont typeface="Arial"/>
              <a:buChar char="•"/>
            </a:pPr>
            <a:r>
              <a:rPr lang="en-US" sz="1472" b="0" i="0" u="none" strike="noStrike" cap="none">
                <a:solidFill>
                  <a:schemeClr val="dk1"/>
                </a:solidFill>
                <a:latin typeface="Arial"/>
                <a:ea typeface="Arial"/>
                <a:cs typeface="Arial"/>
                <a:sym typeface="Arial"/>
              </a:rPr>
              <a:t>Entre ellos, una cantidad muy importante de clases que están a disposición de los programadores, listas para ser usadas. </a:t>
            </a:r>
            <a:endParaRPr/>
          </a:p>
          <a:p>
            <a:pPr marL="342900" marR="0" lvl="0" indent="-249428" algn="l" rtl="0">
              <a:lnSpc>
                <a:spcPct val="80000"/>
              </a:lnSpc>
              <a:spcBef>
                <a:spcPts val="600"/>
              </a:spcBef>
              <a:spcAft>
                <a:spcPts val="0"/>
              </a:spcAft>
              <a:buClr>
                <a:schemeClr val="dk1"/>
              </a:buClr>
              <a:buSzPts val="1472"/>
              <a:buFont typeface="Arial"/>
              <a:buNone/>
            </a:pPr>
            <a:endParaRPr sz="1472" b="0" i="0" u="none" strike="noStrike" cap="none">
              <a:solidFill>
                <a:schemeClr val="dk1"/>
              </a:solidFill>
              <a:latin typeface="Arial"/>
              <a:ea typeface="Arial"/>
              <a:cs typeface="Arial"/>
              <a:sym typeface="Arial"/>
            </a:endParaRPr>
          </a:p>
          <a:p>
            <a:pPr marL="342900" marR="0" lvl="0" indent="-342900" algn="l" rtl="0">
              <a:lnSpc>
                <a:spcPct val="80000"/>
              </a:lnSpc>
              <a:spcBef>
                <a:spcPts val="600"/>
              </a:spcBef>
              <a:spcAft>
                <a:spcPts val="0"/>
              </a:spcAft>
              <a:buClr>
                <a:schemeClr val="dk1"/>
              </a:buClr>
              <a:buSzPts val="1472"/>
              <a:buFont typeface="Arial"/>
              <a:buChar char="•"/>
            </a:pPr>
            <a:r>
              <a:rPr lang="en-US" sz="1472" b="0" i="0" u="none" strike="noStrike" cap="none">
                <a:solidFill>
                  <a:schemeClr val="dk1"/>
                </a:solidFill>
                <a:latin typeface="Arial"/>
                <a:ea typeface="Arial"/>
                <a:cs typeface="Arial"/>
                <a:sym typeface="Arial"/>
              </a:rPr>
              <a:t>Estas clases junto a otros elementos forman lo que se denomina API (Application Programming Interface) de Java.</a:t>
            </a:r>
            <a:endParaRPr/>
          </a:p>
          <a:p>
            <a:pPr marL="342900" marR="0" lvl="0" indent="-249428" algn="l" rtl="0">
              <a:lnSpc>
                <a:spcPct val="80000"/>
              </a:lnSpc>
              <a:spcBef>
                <a:spcPts val="600"/>
              </a:spcBef>
              <a:spcAft>
                <a:spcPts val="0"/>
              </a:spcAft>
              <a:buClr>
                <a:schemeClr val="dk1"/>
              </a:buClr>
              <a:buSzPts val="1472"/>
              <a:buFont typeface="Arial"/>
              <a:buNone/>
            </a:pPr>
            <a:endParaRPr sz="1472" b="0" i="0" u="none" strike="noStrike" cap="none">
              <a:solidFill>
                <a:schemeClr val="dk1"/>
              </a:solidFill>
              <a:latin typeface="Arial"/>
              <a:ea typeface="Arial"/>
              <a:cs typeface="Arial"/>
              <a:sym typeface="Arial"/>
            </a:endParaRPr>
          </a:p>
          <a:p>
            <a:pPr marL="342900" marR="0" lvl="0" indent="-342900" algn="l" rtl="0">
              <a:lnSpc>
                <a:spcPct val="80000"/>
              </a:lnSpc>
              <a:spcBef>
                <a:spcPts val="600"/>
              </a:spcBef>
              <a:spcAft>
                <a:spcPts val="0"/>
              </a:spcAft>
              <a:buClr>
                <a:schemeClr val="dk1"/>
              </a:buClr>
              <a:buSzPts val="1472"/>
              <a:buFont typeface="Arial"/>
              <a:buChar char="•"/>
            </a:pPr>
            <a:r>
              <a:rPr lang="en-US" sz="1472" b="0" i="0" u="none" strike="noStrike" cap="none">
                <a:solidFill>
                  <a:schemeClr val="dk1"/>
                </a:solidFill>
                <a:latin typeface="Arial"/>
                <a:ea typeface="Arial"/>
                <a:cs typeface="Arial"/>
                <a:sym typeface="Arial"/>
              </a:rPr>
              <a:t>La documentación de dicha API la podemos encotrar en:</a:t>
            </a:r>
            <a:endParaRPr/>
          </a:p>
          <a:p>
            <a:pPr marL="0" marR="0" lvl="1" indent="0" algn="l" rtl="0">
              <a:lnSpc>
                <a:spcPct val="80000"/>
              </a:lnSpc>
              <a:spcBef>
                <a:spcPts val="0"/>
              </a:spcBef>
              <a:spcAft>
                <a:spcPts val="0"/>
              </a:spcAft>
              <a:buClr>
                <a:schemeClr val="dk1"/>
              </a:buClr>
              <a:buSzPts val="1840"/>
              <a:buFont typeface="Arial"/>
              <a:buNone/>
            </a:pPr>
            <a:endParaRPr sz="1472" b="0" i="0" u="sng" strike="noStrike" cap="none">
              <a:solidFill>
                <a:schemeClr val="hlink"/>
              </a:solidFill>
              <a:latin typeface="Arial"/>
              <a:ea typeface="Arial"/>
              <a:cs typeface="Arial"/>
              <a:sym typeface="Arial"/>
              <a:hlinkClick r:id="rId3"/>
            </a:endParaRPr>
          </a:p>
          <a:p>
            <a:pPr marL="0" marR="0" lvl="1" indent="0" algn="l" rtl="0">
              <a:lnSpc>
                <a:spcPct val="80000"/>
              </a:lnSpc>
              <a:spcBef>
                <a:spcPts val="0"/>
              </a:spcBef>
              <a:spcAft>
                <a:spcPts val="0"/>
              </a:spcAft>
              <a:buClr>
                <a:schemeClr val="dk1"/>
              </a:buClr>
              <a:buSzPts val="1840"/>
              <a:buFont typeface="Arial"/>
              <a:buNone/>
            </a:pPr>
            <a:r>
              <a:rPr lang="en-US" sz="1472" b="0" i="0" u="sng" strike="noStrike" cap="none">
                <a:solidFill>
                  <a:schemeClr val="hlink"/>
                </a:solidFill>
                <a:latin typeface="Arial"/>
                <a:ea typeface="Arial"/>
                <a:cs typeface="Arial"/>
                <a:sym typeface="Arial"/>
                <a:hlinkClick r:id="rId3"/>
              </a:rPr>
              <a:t>https://docs.oracle.com/javase/8/docs/api/</a:t>
            </a:r>
            <a:endParaRPr sz="1472" b="0" i="0" u="none" strike="noStrike" cap="none">
              <a:solidFill>
                <a:schemeClr val="dk1"/>
              </a:solidFill>
              <a:latin typeface="Arial"/>
              <a:ea typeface="Arial"/>
              <a:cs typeface="Arial"/>
              <a:sym typeface="Arial"/>
            </a:endParaRPr>
          </a:p>
        </p:txBody>
      </p:sp>
      <p:sp>
        <p:nvSpPr>
          <p:cNvPr id="562" name="Shape 562"/>
          <p:cNvSpPr txBox="1">
            <a:spLocks noGrp="1"/>
          </p:cNvSpPr>
          <p:nvPr>
            <p:ph type="title" idx="4294967295"/>
          </p:nvPr>
        </p:nvSpPr>
        <p:spPr>
          <a:xfrm>
            <a:off x="477982" y="49876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API de Java 8</a:t>
            </a:r>
            <a:endParaRPr sz="3000" b="1" i="0" u="none" strike="noStrike" cap="none">
              <a:solidFill>
                <a:schemeClr val="dk1"/>
              </a:solidFill>
              <a:latin typeface="Arial"/>
              <a:ea typeface="Arial"/>
              <a:cs typeface="Arial"/>
              <a:sym typeface="Arial"/>
            </a:endParaRPr>
          </a:p>
        </p:txBody>
      </p:sp>
      <p:pic>
        <p:nvPicPr>
          <p:cNvPr id="563" name="Shape 563" descr="api, java, lenguaje, programacion, aprender, a, codigo, interfaz, clases"/>
          <p:cNvPicPr preferRelativeResize="0"/>
          <p:nvPr/>
        </p:nvPicPr>
        <p:blipFill rotWithShape="1">
          <a:blip r:embed="rId4">
            <a:alphaModFix/>
          </a:blip>
          <a:srcRect/>
          <a:stretch/>
        </p:blipFill>
        <p:spPr>
          <a:xfrm>
            <a:off x="1477092" y="3932940"/>
            <a:ext cx="6189817" cy="27330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body" idx="1"/>
          </p:nvPr>
        </p:nvSpPr>
        <p:spPr>
          <a:xfrm>
            <a:off x="709402" y="1611988"/>
            <a:ext cx="7759834" cy="4643339"/>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Eclipse es un entorno de desarrollo integrado (IDE) de código abierto multiplataforma para desarrolladores.</a:t>
            </a:r>
            <a:endParaRPr/>
          </a:p>
          <a:p>
            <a:pPr marL="342900" marR="0" lvl="0" indent="-21590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Esta plataforma, típicamente ha sido usada para desarrollar entornos de desarrollo integrados, como el IDE de Java llamado Java Development Toolkit (JDT) y el compilador (ECJ) que se entrega como parte de Eclipse (y que son usados también para desarrollar el mismo Eclipse).</a:t>
            </a:r>
            <a:endParaRPr/>
          </a:p>
          <a:p>
            <a:pPr marL="342900" marR="0" lvl="0" indent="-21590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Eclipse es un Software de Código Libre, disponible tanto para sistemas operativos Linux como para Windows. </a:t>
            </a:r>
            <a:endParaRPr sz="2000" b="1" i="0" u="none" strike="noStrike" cap="none">
              <a:solidFill>
                <a:schemeClr val="dk1"/>
              </a:solidFill>
              <a:latin typeface="Arial Narrow"/>
              <a:ea typeface="Arial Narrow"/>
              <a:cs typeface="Arial Narrow"/>
              <a:sym typeface="Arial Narrow"/>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569" name="Shape 569"/>
          <p:cNvSpPr txBox="1">
            <a:spLocks noGrp="1"/>
          </p:cNvSpPr>
          <p:nvPr>
            <p:ph type="title" idx="4294967295"/>
          </p:nvPr>
        </p:nvSpPr>
        <p:spPr>
          <a:xfrm>
            <a:off x="588819" y="554181"/>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IDE Eclipse</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body" idx="1"/>
          </p:nvPr>
        </p:nvSpPr>
        <p:spPr>
          <a:xfrm>
            <a:off x="644236" y="1525398"/>
            <a:ext cx="7704416" cy="4726466"/>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Eclipse dispone de un Editor de texto con resaltado de sintaxis</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La compilación es en tiempo real. </a:t>
            </a:r>
            <a:endParaRPr sz="2000" b="0" i="0" u="none" strike="noStrike" cap="none">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Tiene pruebas unitarias con Junit.</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Puede manejar control de versiones con GIT</a:t>
            </a:r>
            <a:endParaRPr sz="2000" b="0" i="0" u="none" strike="noStrike" cap="none">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Modular y ampliable mediante plugins.</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No sólo sirve para desarrollar Java.</a:t>
            </a:r>
            <a:endParaRPr/>
          </a:p>
          <a:p>
            <a:pPr marL="342900" marR="0" lvl="0" indent="-21590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Eclipse es también una comunidad de usuarios, extendiendo constantemente las áreas de aplicación cubiertas.</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Se puede descargar de su página web: </a:t>
            </a:r>
            <a:r>
              <a:rPr lang="en-US" sz="2000" b="0" i="0" u="sng" strike="noStrike" cap="none">
                <a:solidFill>
                  <a:schemeClr val="hlink"/>
                </a:solidFill>
                <a:latin typeface="Arial"/>
                <a:ea typeface="Arial"/>
                <a:cs typeface="Arial"/>
                <a:sym typeface="Arial"/>
                <a:hlinkClick r:id="rId3"/>
              </a:rPr>
              <a:t>www.eclipse.org</a:t>
            </a:r>
            <a:endParaRPr sz="2000" b="0" i="0" u="none" strike="noStrike" cap="none">
              <a:solidFill>
                <a:schemeClr val="dk1"/>
              </a:solidFill>
              <a:latin typeface="Arial"/>
              <a:ea typeface="Arial"/>
              <a:cs typeface="Arial"/>
              <a:sym typeface="Arial"/>
            </a:endParaRPr>
          </a:p>
          <a:p>
            <a:pPr marL="342900" marR="0" lvl="0" indent="-21590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575" name="Shape 575"/>
          <p:cNvSpPr txBox="1">
            <a:spLocks noGrp="1"/>
          </p:cNvSpPr>
          <p:nvPr>
            <p:ph type="title" idx="4294967295"/>
          </p:nvPr>
        </p:nvSpPr>
        <p:spPr>
          <a:xfrm>
            <a:off x="644236" y="4572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Características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 </a:t>
            </a:r>
            <a:r>
              <a:rPr lang="en-US" b="1" i="0" u="none" strike="noStrike" cap="none">
                <a:solidFill>
                  <a:schemeClr val="dk1"/>
                </a:solidFill>
                <a:latin typeface="Arial"/>
                <a:ea typeface="Arial"/>
                <a:cs typeface="Arial"/>
                <a:sym typeface="Arial"/>
              </a:rPr>
              <a:t>Actividad/Práctica</a:t>
            </a:r>
            <a:endParaRPr/>
          </a:p>
        </p:txBody>
      </p:sp>
      <p:sp>
        <p:nvSpPr>
          <p:cNvPr id="582" name="Shape 582"/>
          <p:cNvSpPr txBox="1"/>
          <p:nvPr/>
        </p:nvSpPr>
        <p:spPr>
          <a:xfrm>
            <a:off x="537775" y="1176050"/>
            <a:ext cx="8068500" cy="37224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 </a:t>
            </a:r>
            <a:r>
              <a:rPr lang="en-US" sz="2400">
                <a:solidFill>
                  <a:schemeClr val="dk1"/>
                </a:solidFill>
                <a:latin typeface="Arial"/>
                <a:ea typeface="Arial"/>
                <a:cs typeface="Arial"/>
                <a:sym typeface="Arial"/>
              </a:rPr>
              <a:t>Instalar Eclipse</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15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800052" marR="0" lvl="1" indent="-342900" algn="l" rtl="0">
              <a:spcBef>
                <a:spcPts val="0"/>
              </a:spcBef>
              <a:spcAft>
                <a:spcPts val="0"/>
              </a:spcAft>
              <a:buClr>
                <a:schemeClr val="dk1"/>
              </a:buClr>
              <a:buSzPts val="2300"/>
              <a:buFont typeface="Arial"/>
              <a:buChar char="❏"/>
            </a:pPr>
            <a:r>
              <a:rPr lang="en-US" sz="2000" b="0" i="0" u="none" strike="noStrike" cap="none">
                <a:solidFill>
                  <a:schemeClr val="dk1"/>
                </a:solidFill>
                <a:latin typeface="Arial"/>
                <a:ea typeface="Arial"/>
                <a:cs typeface="Arial"/>
                <a:sym typeface="Arial"/>
              </a:rPr>
              <a:t>Descarga la versión JEE de eclipse de </a:t>
            </a:r>
            <a:r>
              <a:rPr lang="en-US" sz="2000" b="0" i="0" u="sng" strike="noStrike" cap="none">
                <a:solidFill>
                  <a:schemeClr val="hlink"/>
                </a:solidFill>
                <a:latin typeface="Arial"/>
                <a:ea typeface="Arial"/>
                <a:cs typeface="Arial"/>
                <a:sym typeface="Arial"/>
                <a:hlinkClick r:id="rId3"/>
              </a:rPr>
              <a:t>https://www.eclipse.org/downloads/eclipse-packages/</a:t>
            </a:r>
            <a:endParaRPr sz="2000" b="0" i="0" u="none" strike="noStrike" cap="none">
              <a:solidFill>
                <a:schemeClr val="dk1"/>
              </a:solidFill>
              <a:latin typeface="Arial"/>
              <a:ea typeface="Arial"/>
              <a:cs typeface="Arial"/>
              <a:sym typeface="Arial"/>
            </a:endParaRPr>
          </a:p>
          <a:p>
            <a:pPr marL="800052" marR="0" lvl="1" indent="-342900" algn="l" rtl="0">
              <a:spcBef>
                <a:spcPts val="0"/>
              </a:spcBef>
              <a:spcAft>
                <a:spcPts val="0"/>
              </a:spcAft>
              <a:buClr>
                <a:schemeClr val="dk1"/>
              </a:buClr>
              <a:buSzPts val="2300"/>
              <a:buFont typeface="Arial"/>
              <a:buChar char="❏"/>
            </a:pPr>
            <a:r>
              <a:rPr lang="en-US" sz="2000" b="0" i="0" u="none" strike="noStrike" cap="none">
                <a:solidFill>
                  <a:schemeClr val="dk1"/>
                </a:solidFill>
                <a:latin typeface="Arial"/>
                <a:ea typeface="Arial"/>
                <a:cs typeface="Arial"/>
                <a:sym typeface="Arial"/>
              </a:rPr>
              <a:t>Ejecuta el programa</a:t>
            </a:r>
            <a:endParaRPr/>
          </a:p>
          <a:p>
            <a:pPr marL="800052" marR="0" lvl="1" indent="-342900" algn="l" rtl="0">
              <a:spcBef>
                <a:spcPts val="0"/>
              </a:spcBef>
              <a:spcAft>
                <a:spcPts val="0"/>
              </a:spcAft>
              <a:buClr>
                <a:schemeClr val="dk1"/>
              </a:buClr>
              <a:buSzPts val="2300"/>
              <a:buFont typeface="Arial"/>
              <a:buChar char="❏"/>
            </a:pPr>
            <a:r>
              <a:rPr lang="en-US" sz="2000" b="0" i="0" u="none" strike="noStrike" cap="none">
                <a:solidFill>
                  <a:schemeClr val="dk1"/>
                </a:solidFill>
                <a:latin typeface="Arial"/>
                <a:ea typeface="Arial"/>
                <a:cs typeface="Arial"/>
                <a:sym typeface="Arial"/>
              </a:rPr>
              <a:t>Escoge un directorio como Workspace</a:t>
            </a:r>
            <a:endParaRPr sz="2000" b="0" i="0" u="none" strike="noStrike" cap="none">
              <a:solidFill>
                <a:schemeClr val="dk1"/>
              </a:solidFill>
              <a:latin typeface="Arial"/>
              <a:ea typeface="Arial"/>
              <a:cs typeface="Arial"/>
              <a:sym typeface="Arial"/>
            </a:endParaRPr>
          </a:p>
          <a:p>
            <a:pPr marL="800052" marR="0" lvl="1" indent="-342900" algn="l" rtl="0">
              <a:spcBef>
                <a:spcPts val="0"/>
              </a:spcBef>
              <a:spcAft>
                <a:spcPts val="0"/>
              </a:spcAft>
              <a:buClr>
                <a:schemeClr val="dk1"/>
              </a:buClr>
              <a:buSzPts val="2300"/>
              <a:buFont typeface="Arial"/>
              <a:buChar char="❏"/>
            </a:pPr>
            <a:r>
              <a:rPr lang="en-US" sz="2000" b="0" i="0" u="none" strike="noStrike" cap="none">
                <a:solidFill>
                  <a:schemeClr val="dk1"/>
                </a:solidFill>
                <a:latin typeface="Arial"/>
                <a:ea typeface="Arial"/>
                <a:cs typeface="Arial"/>
                <a:sym typeface="Arial"/>
              </a:rPr>
              <a:t>Cierra la ventana de bienvenida</a:t>
            </a:r>
            <a:endParaRPr/>
          </a:p>
          <a:p>
            <a:pPr marL="800052" marR="0" lvl="1" indent="-342900" algn="l" rtl="0">
              <a:spcBef>
                <a:spcPts val="0"/>
              </a:spcBef>
              <a:spcAft>
                <a:spcPts val="0"/>
              </a:spcAft>
              <a:buClr>
                <a:schemeClr val="dk1"/>
              </a:buClr>
              <a:buSzPts val="2300"/>
              <a:buFont typeface="Arial"/>
              <a:buChar char="❏"/>
            </a:pPr>
            <a:r>
              <a:rPr lang="en-US" sz="2000" b="0" i="0" u="none" strike="noStrike" cap="none">
                <a:solidFill>
                  <a:schemeClr val="dk1"/>
                </a:solidFill>
                <a:latin typeface="Arial"/>
                <a:ea typeface="Arial"/>
                <a:cs typeface="Arial"/>
                <a:sym typeface="Arial"/>
              </a:rPr>
              <a:t>Inspecciona el IDE</a:t>
            </a:r>
            <a:endParaRPr/>
          </a:p>
          <a:p>
            <a:pPr marL="800052" marR="0" lvl="1" indent="-342900" algn="l" rtl="0">
              <a:spcBef>
                <a:spcPts val="0"/>
              </a:spcBef>
              <a:spcAft>
                <a:spcPts val="0"/>
              </a:spcAft>
              <a:buClr>
                <a:schemeClr val="dk1"/>
              </a:buClr>
              <a:buSzPts val="2300"/>
              <a:buFont typeface="Arial"/>
              <a:buChar char="❏"/>
            </a:pPr>
            <a:r>
              <a:rPr lang="en-US" sz="2000" b="0" i="0" u="none" strike="noStrike" cap="none">
                <a:solidFill>
                  <a:schemeClr val="dk1"/>
                </a:solidFill>
                <a:latin typeface="Arial"/>
                <a:ea typeface="Arial"/>
                <a:cs typeface="Arial"/>
                <a:sym typeface="Arial"/>
              </a:rPr>
              <a:t>Cierra el IDE</a:t>
            </a:r>
            <a:endParaRPr sz="2000" b="0" i="0" u="none" strike="noStrike" cap="none">
              <a:solidFill>
                <a:schemeClr val="dk1"/>
              </a:solidFill>
              <a:latin typeface="Arial"/>
              <a:ea typeface="Arial"/>
              <a:cs typeface="Arial"/>
              <a:sym typeface="Arial"/>
            </a:endParaRPr>
          </a:p>
        </p:txBody>
      </p:sp>
      <p:sp>
        <p:nvSpPr>
          <p:cNvPr id="583" name="Shape 583"/>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sz="2000"/>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¿Cómo puedo saber que mi herramienta está bien instalada?</a:t>
            </a:r>
            <a:endParaRPr sz="20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589" name="Shape 589"/>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Entorno</a:t>
            </a:r>
            <a:endParaRPr sz="3000" b="1" i="0" u="none" strike="noStrike" cap="none">
              <a:solidFill>
                <a:schemeClr val="dk1"/>
              </a:solidFill>
              <a:latin typeface="Arial"/>
              <a:ea typeface="Arial"/>
              <a:cs typeface="Arial"/>
              <a:sym typeface="Arial"/>
            </a:endParaRPr>
          </a:p>
        </p:txBody>
      </p:sp>
      <p:pic>
        <p:nvPicPr>
          <p:cNvPr id="590" name="Shape 590"/>
          <p:cNvPicPr preferRelativeResize="0"/>
          <p:nvPr/>
        </p:nvPicPr>
        <p:blipFill rotWithShape="1">
          <a:blip r:embed="rId3">
            <a:alphaModFix/>
          </a:blip>
          <a:srcRect/>
          <a:stretch/>
        </p:blipFill>
        <p:spPr>
          <a:xfrm>
            <a:off x="1187015" y="1465227"/>
            <a:ext cx="6769970" cy="4376614"/>
          </a:xfrm>
          <a:prstGeom prst="rect">
            <a:avLst/>
          </a:prstGeom>
          <a:noFill/>
          <a:ln>
            <a:noFill/>
          </a:ln>
          <a:effectLst>
            <a:outerShdw blurRad="292100" dist="139700" dir="2700000" algn="tl" rotWithShape="0">
              <a:srgbClr val="333333">
                <a:alpha val="64705"/>
              </a:srgbClr>
            </a:outerShdw>
          </a:effectLst>
        </p:spPr>
      </p:pic>
      <p:sp>
        <p:nvSpPr>
          <p:cNvPr id="591" name="Shape 591"/>
          <p:cNvSpPr/>
          <p:nvPr/>
        </p:nvSpPr>
        <p:spPr>
          <a:xfrm>
            <a:off x="1117808" y="1676361"/>
            <a:ext cx="6223560" cy="327413"/>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2" name="Shape 592"/>
          <p:cNvSpPr/>
          <p:nvPr/>
        </p:nvSpPr>
        <p:spPr>
          <a:xfrm>
            <a:off x="6788668" y="1915131"/>
            <a:ext cx="1334194" cy="270589"/>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3" name="Shape 593"/>
          <p:cNvSpPr/>
          <p:nvPr/>
        </p:nvSpPr>
        <p:spPr>
          <a:xfrm>
            <a:off x="1187015" y="2220500"/>
            <a:ext cx="1626154" cy="3333772"/>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4" name="Shape 594"/>
          <p:cNvSpPr/>
          <p:nvPr/>
        </p:nvSpPr>
        <p:spPr>
          <a:xfrm>
            <a:off x="2909787" y="2219957"/>
            <a:ext cx="3442493" cy="2284123"/>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5" name="Shape 595"/>
          <p:cNvSpPr/>
          <p:nvPr/>
        </p:nvSpPr>
        <p:spPr>
          <a:xfrm>
            <a:off x="6435218" y="2166658"/>
            <a:ext cx="1604705" cy="2284123"/>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6" name="Shape 596"/>
          <p:cNvSpPr/>
          <p:nvPr/>
        </p:nvSpPr>
        <p:spPr>
          <a:xfrm>
            <a:off x="2882377" y="4605132"/>
            <a:ext cx="5066028" cy="1082358"/>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7" name="Shape 597"/>
          <p:cNvSpPr/>
          <p:nvPr/>
        </p:nvSpPr>
        <p:spPr>
          <a:xfrm>
            <a:off x="95817" y="1205035"/>
            <a:ext cx="735418" cy="791905"/>
          </a:xfrm>
          <a:prstGeom prst="wedgeRectCallout">
            <a:avLst>
              <a:gd name="adj1" fmla="val 70151"/>
              <a:gd name="adj2" fmla="val 38111"/>
            </a:avLst>
          </a:prstGeom>
          <a:solidFill>
            <a:schemeClr val="lt1"/>
          </a:solidFill>
          <a:ln w="10775" cap="flat" cmpd="sng">
            <a:solidFill>
              <a:schemeClr val="accent6"/>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Monda"/>
                <a:ea typeface="Monda"/>
                <a:cs typeface="Monda"/>
                <a:sym typeface="Monda"/>
              </a:rPr>
              <a:t>Menú</a:t>
            </a:r>
            <a:endParaRPr/>
          </a:p>
        </p:txBody>
      </p:sp>
      <p:sp>
        <p:nvSpPr>
          <p:cNvPr id="598" name="Shape 598"/>
          <p:cNvSpPr/>
          <p:nvPr/>
        </p:nvSpPr>
        <p:spPr>
          <a:xfrm>
            <a:off x="95817" y="3442234"/>
            <a:ext cx="925320" cy="791905"/>
          </a:xfrm>
          <a:prstGeom prst="wedgeRectCallout">
            <a:avLst>
              <a:gd name="adj1" fmla="val 117423"/>
              <a:gd name="adj2" fmla="val -2537"/>
            </a:avLst>
          </a:prstGeom>
          <a:solidFill>
            <a:schemeClr val="lt1"/>
          </a:solidFill>
          <a:ln w="10775" cap="flat" cmpd="sng">
            <a:solidFill>
              <a:schemeClr val="accent6"/>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Monda"/>
                <a:ea typeface="Monda"/>
                <a:cs typeface="Monda"/>
                <a:sym typeface="Monda"/>
              </a:rPr>
              <a:t>Control de proyecto</a:t>
            </a:r>
            <a:endParaRPr/>
          </a:p>
        </p:txBody>
      </p:sp>
      <p:sp>
        <p:nvSpPr>
          <p:cNvPr id="599" name="Shape 599"/>
          <p:cNvSpPr/>
          <p:nvPr/>
        </p:nvSpPr>
        <p:spPr>
          <a:xfrm>
            <a:off x="2910775" y="5942892"/>
            <a:ext cx="1445251" cy="791905"/>
          </a:xfrm>
          <a:prstGeom prst="wedgeRectCallout">
            <a:avLst>
              <a:gd name="adj1" fmla="val -14533"/>
              <a:gd name="adj2" fmla="val -103345"/>
            </a:avLst>
          </a:prstGeom>
          <a:solidFill>
            <a:schemeClr val="lt1"/>
          </a:solidFill>
          <a:ln w="10775" cap="flat" cmpd="sng">
            <a:solidFill>
              <a:schemeClr val="accent6"/>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Monda"/>
                <a:ea typeface="Monda"/>
                <a:cs typeface="Monda"/>
                <a:sym typeface="Monda"/>
              </a:rPr>
              <a:t>Control de ejecución</a:t>
            </a:r>
            <a:endParaRPr/>
          </a:p>
        </p:txBody>
      </p:sp>
      <p:sp>
        <p:nvSpPr>
          <p:cNvPr id="600" name="Shape 600"/>
          <p:cNvSpPr/>
          <p:nvPr/>
        </p:nvSpPr>
        <p:spPr>
          <a:xfrm>
            <a:off x="5147931" y="5982228"/>
            <a:ext cx="1445251" cy="791905"/>
          </a:xfrm>
          <a:prstGeom prst="wedgeRectCallout">
            <a:avLst>
              <a:gd name="adj1" fmla="val -69769"/>
              <a:gd name="adj2" fmla="val -267565"/>
            </a:avLst>
          </a:prstGeom>
          <a:solidFill>
            <a:schemeClr val="lt1"/>
          </a:solidFill>
          <a:ln w="10775" cap="flat" cmpd="sng">
            <a:solidFill>
              <a:schemeClr val="accent6"/>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Monda"/>
                <a:ea typeface="Monda"/>
                <a:cs typeface="Monda"/>
                <a:sym typeface="Monda"/>
              </a:rPr>
              <a:t>Editor</a:t>
            </a:r>
            <a:endParaRPr/>
          </a:p>
        </p:txBody>
      </p:sp>
      <p:sp>
        <p:nvSpPr>
          <p:cNvPr id="601" name="Shape 601"/>
          <p:cNvSpPr/>
          <p:nvPr/>
        </p:nvSpPr>
        <p:spPr>
          <a:xfrm>
            <a:off x="7609447" y="622796"/>
            <a:ext cx="1445251" cy="791905"/>
          </a:xfrm>
          <a:prstGeom prst="wedgeRectCallout">
            <a:avLst>
              <a:gd name="adj1" fmla="val -18097"/>
              <a:gd name="adj2" fmla="val 111279"/>
            </a:avLst>
          </a:prstGeom>
          <a:solidFill>
            <a:schemeClr val="lt1"/>
          </a:solidFill>
          <a:ln w="10775" cap="flat" cmpd="sng">
            <a:solidFill>
              <a:schemeClr val="accent6"/>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Monda"/>
                <a:ea typeface="Monda"/>
                <a:cs typeface="Monda"/>
                <a:sym typeface="Monda"/>
              </a:rPr>
              <a:t>Perspectiva</a:t>
            </a:r>
            <a:endParaRPr/>
          </a:p>
        </p:txBody>
      </p:sp>
      <p:sp>
        <p:nvSpPr>
          <p:cNvPr id="602" name="Shape 602"/>
          <p:cNvSpPr/>
          <p:nvPr/>
        </p:nvSpPr>
        <p:spPr>
          <a:xfrm>
            <a:off x="8122862" y="2635623"/>
            <a:ext cx="931836" cy="791905"/>
          </a:xfrm>
          <a:prstGeom prst="wedgeRectCallout">
            <a:avLst>
              <a:gd name="adj1" fmla="val -89949"/>
              <a:gd name="adj2" fmla="val 16975"/>
            </a:avLst>
          </a:prstGeom>
          <a:solidFill>
            <a:schemeClr val="lt1"/>
          </a:solidFill>
          <a:ln w="10775" cap="flat" cmpd="sng">
            <a:solidFill>
              <a:schemeClr val="accent6"/>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Monda"/>
                <a:ea typeface="Monda"/>
                <a:cs typeface="Monda"/>
                <a:sym typeface="Monda"/>
              </a:rPr>
              <a:t>Propiedades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body" idx="1"/>
          </p:nvPr>
        </p:nvSpPr>
        <p:spPr>
          <a:xfrm>
            <a:off x="685800" y="1230989"/>
            <a:ext cx="8001000" cy="476802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Espacio de Trabajo: Workspace</a:t>
            </a:r>
            <a:endParaRPr sz="2000" b="1" i="0" u="none" strike="noStrike" cap="none">
              <a:solidFill>
                <a:schemeClr val="dk1"/>
              </a:solidFill>
              <a:latin typeface="Arial"/>
              <a:ea typeface="Arial"/>
              <a:cs typeface="Arial"/>
              <a:sym typeface="Arial"/>
            </a:endParaRPr>
          </a:p>
          <a:p>
            <a:pPr marL="192024" marR="0" lvl="1" indent="-192024" algn="l" rtl="0">
              <a:lnSpc>
                <a:spcPct val="9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Directorio en el que se almacenan los proyectos y configuraciones específicas.</a:t>
            </a:r>
            <a:endParaRPr/>
          </a:p>
          <a:p>
            <a:pPr marL="192024" marR="0" lvl="1" indent="-192024" algn="l" rtl="0">
              <a:lnSpc>
                <a:spcPct val="9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Se puede cambiar de espacio de trabajo de forma sencilla.</a:t>
            </a:r>
            <a:endParaRPr/>
          </a:p>
          <a:p>
            <a:pPr marL="192024" marR="0" lvl="1" indent="-192024" algn="l" rtl="0">
              <a:lnSpc>
                <a:spcPct val="9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Recomendación: No tener todos los proyectos en un solo ET.</a:t>
            </a:r>
            <a:endParaRPr/>
          </a:p>
          <a:p>
            <a:pPr marL="0" marR="0" lvl="0" indent="0" algn="l" rtl="0">
              <a:lnSpc>
                <a:spcPct val="90000"/>
              </a:lnSpc>
              <a:spcBef>
                <a:spcPts val="6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Perspectivas</a:t>
            </a:r>
            <a:endParaRPr/>
          </a:p>
          <a:p>
            <a:pPr marL="192024" marR="0" lvl="1" indent="-192024" algn="l" rtl="0">
              <a:lnSpc>
                <a:spcPct val="9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Configuración predeterminada de las zonas de trabajo adecuadas para un tipo de tarea concreta: Proyectos Web, Swing, BBDD, etc…</a:t>
            </a:r>
            <a:endParaRPr/>
          </a:p>
          <a:p>
            <a:pPr marL="0" marR="0" lvl="0" indent="0" algn="l" rtl="0">
              <a:lnSpc>
                <a:spcPct val="90000"/>
              </a:lnSpc>
              <a:spcBef>
                <a:spcPts val="600"/>
              </a:spcBef>
              <a:spcAft>
                <a:spcPts val="0"/>
              </a:spcAft>
              <a:buClr>
                <a:schemeClr val="dk1"/>
              </a:buClr>
              <a:buSzPts val="2200"/>
              <a:buFont typeface="Arial"/>
              <a:buNone/>
            </a:pPr>
            <a:r>
              <a:rPr lang="en-US" sz="2200" b="1" i="0" u="none" strike="noStrike" cap="none">
                <a:solidFill>
                  <a:schemeClr val="dk1"/>
                </a:solidFill>
                <a:latin typeface="Arial"/>
                <a:ea typeface="Arial"/>
                <a:cs typeface="Arial"/>
                <a:sym typeface="Arial"/>
              </a:rPr>
              <a:t>Vistas</a:t>
            </a:r>
            <a:endParaRPr/>
          </a:p>
          <a:p>
            <a:pPr marL="192024" marR="0" lvl="1" indent="-192024" algn="l" rtl="0">
              <a:lnSpc>
                <a:spcPct val="9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Pestañas que se ubican en las zonas de trabajo y que permiten hacer tareas concretas: Editor, Console, Navigator, Server,…</a:t>
            </a:r>
            <a:endParaRPr/>
          </a:p>
          <a:p>
            <a:pPr marL="192024" marR="0" lvl="1" indent="-192024" algn="l" rtl="0">
              <a:lnSpc>
                <a:spcPct val="9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Vistas que nos ayudan a editar el proyecto.</a:t>
            </a:r>
            <a:endParaRPr/>
          </a:p>
          <a:p>
            <a:pPr marL="192024" marR="0" lvl="1" indent="-192024" algn="l" rtl="0">
              <a:lnSpc>
                <a:spcPct val="9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Vistas que nos ayudan a monitorizar y testar el proyecto.</a:t>
            </a:r>
            <a:endParaRPr/>
          </a:p>
          <a:p>
            <a:pPr marL="0" marR="0" lvl="0" indent="0" algn="l" rtl="0">
              <a:lnSpc>
                <a:spcPct val="90000"/>
              </a:lnSpc>
              <a:spcBef>
                <a:spcPts val="600"/>
              </a:spcBef>
              <a:spcAft>
                <a:spcPts val="0"/>
              </a:spcAft>
              <a:buClr>
                <a:schemeClr val="dk1"/>
              </a:buClr>
              <a:buSzPts val="2200"/>
              <a:buFont typeface="Arial"/>
              <a:buNone/>
            </a:pPr>
            <a:r>
              <a:rPr lang="en-US" sz="2200" b="1" i="0" u="none" strike="noStrike" cap="none">
                <a:solidFill>
                  <a:schemeClr val="dk1"/>
                </a:solidFill>
                <a:latin typeface="Arial"/>
                <a:ea typeface="Arial"/>
                <a:cs typeface="Arial"/>
                <a:sym typeface="Arial"/>
              </a:rPr>
              <a:t>Configuración y Actualización Eclipse.</a:t>
            </a:r>
            <a:endParaRPr/>
          </a:p>
          <a:p>
            <a:pPr marL="192024" marR="0" lvl="1" indent="-192024" algn="l" rtl="0">
              <a:lnSpc>
                <a:spcPct val="9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Window → Preferences.</a:t>
            </a:r>
            <a:endParaRPr/>
          </a:p>
          <a:p>
            <a:pPr marL="0" marR="0" lvl="0" indent="0" algn="l" rtl="0">
              <a:lnSpc>
                <a:spcPct val="90000"/>
              </a:lnSpc>
              <a:spcBef>
                <a:spcPts val="600"/>
              </a:spcBef>
              <a:spcAft>
                <a:spcPts val="0"/>
              </a:spcAft>
              <a:buClr>
                <a:schemeClr val="dk1"/>
              </a:buClr>
              <a:buSzPts val="2200"/>
              <a:buFont typeface="Arial"/>
              <a:buNone/>
            </a:pPr>
            <a:r>
              <a:rPr lang="en-US" sz="2200" b="1" i="0" u="none" strike="noStrike" cap="none">
                <a:solidFill>
                  <a:schemeClr val="dk1"/>
                </a:solidFill>
                <a:latin typeface="Arial"/>
                <a:ea typeface="Arial"/>
                <a:cs typeface="Arial"/>
                <a:sym typeface="Arial"/>
              </a:rPr>
              <a:t>Podemos ampliar las funcionalidades del IDE según nuestras necesidades.</a:t>
            </a:r>
            <a:endParaRPr/>
          </a:p>
          <a:p>
            <a:pPr marL="192024" marR="0" lvl="1" indent="-192024" algn="l" rtl="0">
              <a:lnSpc>
                <a:spcPct val="9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Help → Software Updates.</a:t>
            </a:r>
            <a:endParaRPr/>
          </a:p>
          <a:p>
            <a:pPr marL="0" marR="0" lvl="0" indent="0" algn="l" rtl="0">
              <a:lnSpc>
                <a:spcPct val="90000"/>
              </a:lnSpc>
              <a:spcBef>
                <a:spcPts val="60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608" name="Shape 608"/>
          <p:cNvSpPr txBox="1">
            <a:spLocks noGrp="1"/>
          </p:cNvSpPr>
          <p:nvPr>
            <p:ph type="title" idx="4294967295"/>
          </p:nvPr>
        </p:nvSpPr>
        <p:spPr>
          <a:xfrm>
            <a:off x="685800" y="49876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Terminología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body" idx="1"/>
          </p:nvPr>
        </p:nvSpPr>
        <p:spPr>
          <a:xfrm>
            <a:off x="677584" y="1546181"/>
            <a:ext cx="7648998" cy="4546356"/>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No está orientado específicamente hacia ningún lenguaje de programación en concreto. </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El uso de un determinado lenguaje, depende de la existencia de un plugin que le de soporte.</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La versión estándar se distribuye con el plugin JDT para programar en lenguaje Java (ya instalado)</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Pero se puede descargar plugin de otros lenguajes (CDT  para los lenguajes C/C++, Pascal, Python</a:t>
            </a:r>
            <a:endParaRPr sz="1600" b="0" i="0" u="none" strike="noStrike" cap="none">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Corrector de Errores detecta y permite corregir errores/warning automáticamente</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Code Completion (Completa-código) permite asistir en la escritura de llamada a funciones, palabras reservadas, variables, etc.</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614" name="Shape 614"/>
          <p:cNvSpPr txBox="1">
            <a:spLocks noGrp="1"/>
          </p:cNvSpPr>
          <p:nvPr>
            <p:ph type="title" idx="4294967295"/>
          </p:nvPr>
        </p:nvSpPr>
        <p:spPr>
          <a:xfrm>
            <a:off x="574964" y="512619"/>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Programar con Eclipse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txBox="1">
            <a:spLocks noGrp="1"/>
          </p:cNvSpPr>
          <p:nvPr>
            <p:ph type="body" idx="1"/>
          </p:nvPr>
        </p:nvSpPr>
        <p:spPr>
          <a:xfrm>
            <a:off x="663729" y="1468438"/>
            <a:ext cx="7801399" cy="4655271"/>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Templates: son plantillas de código que se escriben automáticamente. </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Están compuestos de dos partes: </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un bloque de código (o de comentario), de uso frecuente, que se escribe automáticamente y</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una cadena que provoca la escritura del template</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Window → Preferences → Java → Editor → Templates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Code Formatting: nos permite formatear el código que muestra el Editor activo.</a:t>
            </a:r>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Source → Format - menú contextual al pulsar con el botón  	 	derecho del ratón sobre el propio Editor.</a:t>
            </a:r>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620" name="Shape 620"/>
          <p:cNvSpPr txBox="1">
            <a:spLocks noGrp="1"/>
          </p:cNvSpPr>
          <p:nvPr>
            <p:ph type="title" idx="4294967295"/>
          </p:nvPr>
        </p:nvSpPr>
        <p:spPr>
          <a:xfrm>
            <a:off x="464128" y="498763"/>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Programar con Eclipse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723255" y="1632771"/>
            <a:ext cx="7648998" cy="4186138"/>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a:latin typeface="Arial"/>
                <a:ea typeface="Arial"/>
                <a:cs typeface="Arial"/>
                <a:sym typeface="Arial"/>
              </a:rPr>
              <a:t>Manipulación</a:t>
            </a:r>
            <a:r>
              <a:rPr lang="en-US" sz="2000" b="0" i="0" u="none" strike="noStrike" cap="none">
                <a:solidFill>
                  <a:schemeClr val="dk1"/>
                </a:solidFill>
                <a:latin typeface="Arial"/>
                <a:ea typeface="Arial"/>
                <a:cs typeface="Arial"/>
                <a:sym typeface="Arial"/>
              </a:rPr>
              <a:t> del código: otras funciones que nos permiten un formato automático </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Comment/Uncomment</a:t>
            </a:r>
            <a:endParaRPr sz="1600" b="0" i="0" u="none" strike="noStrike" cap="none">
              <a:solidFill>
                <a:schemeClr val="dk1"/>
              </a:solidFill>
              <a:latin typeface="Arial"/>
              <a:ea typeface="Arial"/>
              <a:cs typeface="Arial"/>
              <a:sym typeface="Arial"/>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Add import</a:t>
            </a:r>
            <a:endParaRPr sz="1600" b="0" i="0" u="none" strike="noStrike" cap="none">
              <a:solidFill>
                <a:schemeClr val="dk1"/>
              </a:solidFill>
              <a:latin typeface="Arial"/>
              <a:ea typeface="Arial"/>
              <a:cs typeface="Arial"/>
              <a:sym typeface="Arial"/>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Organize Imports</a:t>
            </a:r>
            <a:endParaRPr sz="1600" b="0" i="0" u="none" strike="noStrike" cap="none">
              <a:solidFill>
                <a:schemeClr val="dk1"/>
              </a:solidFill>
              <a:latin typeface="Arial"/>
              <a:ea typeface="Arial"/>
              <a:cs typeface="Arial"/>
              <a:sym typeface="Arial"/>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Generación automática de “esqueletos” de código (Source  Generate Getter and Setter …)</a:t>
            </a:r>
            <a:endParaRPr/>
          </a:p>
          <a:p>
            <a:pPr marL="612648" marR="0" lvl="3" indent="-33528" algn="l" rtl="0">
              <a:lnSpc>
                <a:spcPct val="100000"/>
              </a:lnSpc>
              <a:spcBef>
                <a:spcPts val="0"/>
              </a:spcBef>
              <a:spcAft>
                <a:spcPts val="0"/>
              </a:spcAft>
              <a:buClr>
                <a:schemeClr val="dk1"/>
              </a:buClr>
              <a:buSzPts val="1920"/>
              <a:buFont typeface="Arial"/>
              <a:buNone/>
            </a:pPr>
            <a:endParaRPr sz="1600" b="0" i="0" u="none" strike="noStrike" cap="none">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Refactoring: permiten trabajar considerando varias clases, escritas en varios ficheros diferentes, todos ellos pertenecientes al mismo proyecto.</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Es especialmente útil cuando se trata de realizar modificaciones, o actualizaciones, en el código, que afectan a varios elementos del diseño.</a:t>
            </a:r>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626" name="Shape 626"/>
          <p:cNvSpPr txBox="1">
            <a:spLocks noGrp="1"/>
          </p:cNvSpPr>
          <p:nvPr>
            <p:ph type="title" idx="4294967295"/>
          </p:nvPr>
        </p:nvSpPr>
        <p:spPr>
          <a:xfrm>
            <a:off x="547254" y="56803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Programar con Eclipse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804124" y="1269382"/>
            <a:ext cx="7675137" cy="4529645"/>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No se puede compilar un fichero concreto.</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La compilación es una tarea que se lanza automáticamente al guardar los cambios realizados en el código</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Project → Build Projects permite lanzar todo el proceso de compilación completo en caso de ser necesario.</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Las opciones de ejecución están en la barra de herramientas</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El botón Run       puede utilizarse de dos formas: </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pinchando el propio botón, en este caso, se repetirá la última ejecución realizar </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pinchando sobre la flecha a su lado lo cual permitirá ver el menú de ejecución.</a:t>
            </a:r>
            <a:endParaRPr/>
          </a:p>
        </p:txBody>
      </p:sp>
      <p:sp>
        <p:nvSpPr>
          <p:cNvPr id="632" name="Shape 632"/>
          <p:cNvSpPr txBox="1">
            <a:spLocks noGrp="1"/>
          </p:cNvSpPr>
          <p:nvPr>
            <p:ph type="title" idx="4294967295"/>
          </p:nvPr>
        </p:nvSpPr>
        <p:spPr>
          <a:xfrm>
            <a:off x="789990" y="49252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Compilar/Ejecutar</a:t>
            </a:r>
            <a:endParaRPr sz="3000" b="1" i="0" u="none" strike="noStrike" cap="none">
              <a:solidFill>
                <a:schemeClr val="dk1"/>
              </a:solidFill>
              <a:latin typeface="Arial"/>
              <a:ea typeface="Arial"/>
              <a:cs typeface="Arial"/>
              <a:sym typeface="Arial"/>
            </a:endParaRPr>
          </a:p>
        </p:txBody>
      </p:sp>
      <p:pic>
        <p:nvPicPr>
          <p:cNvPr id="633" name="Shape 633"/>
          <p:cNvPicPr preferRelativeResize="0"/>
          <p:nvPr/>
        </p:nvPicPr>
        <p:blipFill rotWithShape="1">
          <a:blip r:embed="rId3">
            <a:alphaModFix/>
          </a:blip>
          <a:srcRect/>
          <a:stretch/>
        </p:blipFill>
        <p:spPr>
          <a:xfrm>
            <a:off x="2647788" y="3395933"/>
            <a:ext cx="426336" cy="2765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277137" y="536194"/>
            <a:ext cx="7437600" cy="10158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Fundamentos de la programación Java</a:t>
            </a:r>
            <a:endParaRPr sz="3000" b="1" i="0" u="none" strike="noStrike" cap="none">
              <a:solidFill>
                <a:schemeClr val="lt1"/>
              </a:solidFill>
              <a:latin typeface="Arial"/>
              <a:ea typeface="Arial"/>
              <a:cs typeface="Arial"/>
              <a:sym typeface="Arial"/>
            </a:endParaRPr>
          </a:p>
        </p:txBody>
      </p:sp>
      <p:sp>
        <p:nvSpPr>
          <p:cNvPr id="378" name="Shape 378"/>
          <p:cNvSpPr txBox="1"/>
          <p:nvPr/>
        </p:nvSpPr>
        <p:spPr>
          <a:xfrm>
            <a:off x="768797" y="2137783"/>
            <a:ext cx="3200400" cy="369300"/>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Habilidad de comportamiento</a:t>
            </a:r>
            <a:endParaRPr sz="1800" b="0" i="0" u="none" strike="noStrike" cap="none">
              <a:solidFill>
                <a:schemeClr val="lt1"/>
              </a:solidFill>
              <a:latin typeface="Arial"/>
              <a:ea typeface="Arial"/>
              <a:cs typeface="Arial"/>
              <a:sym typeface="Arial"/>
            </a:endParaRPr>
          </a:p>
        </p:txBody>
      </p:sp>
      <p:sp>
        <p:nvSpPr>
          <p:cNvPr id="379" name="Shape 379"/>
          <p:cNvSpPr txBox="1"/>
          <p:nvPr/>
        </p:nvSpPr>
        <p:spPr>
          <a:xfrm>
            <a:off x="5196900" y="2137783"/>
            <a:ext cx="3200400" cy="369300"/>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Mentalidad</a:t>
            </a:r>
            <a:endParaRPr sz="1800" b="0" i="0" u="none" strike="noStrike" cap="none">
              <a:solidFill>
                <a:schemeClr val="lt1"/>
              </a:solidFill>
              <a:latin typeface="Arial"/>
              <a:ea typeface="Arial"/>
              <a:cs typeface="Arial"/>
              <a:sym typeface="Arial"/>
            </a:endParaRPr>
          </a:p>
        </p:txBody>
      </p:sp>
      <p:sp>
        <p:nvSpPr>
          <p:cNvPr id="380" name="Shape 380"/>
          <p:cNvSpPr txBox="1"/>
          <p:nvPr/>
        </p:nvSpPr>
        <p:spPr>
          <a:xfrm>
            <a:off x="768797" y="2509819"/>
            <a:ext cx="3200400" cy="369300"/>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Orientación al detalle</a:t>
            </a:r>
            <a:endParaRPr sz="1800">
              <a:solidFill>
                <a:schemeClr val="lt1"/>
              </a:solidFill>
              <a:latin typeface="Arial"/>
              <a:ea typeface="Arial"/>
              <a:cs typeface="Arial"/>
              <a:sym typeface="Arial"/>
            </a:endParaRPr>
          </a:p>
        </p:txBody>
      </p:sp>
      <p:sp>
        <p:nvSpPr>
          <p:cNvPr id="381" name="Shape 381"/>
          <p:cNvSpPr txBox="1"/>
          <p:nvPr/>
        </p:nvSpPr>
        <p:spPr>
          <a:xfrm>
            <a:off x="5196900" y="2509819"/>
            <a:ext cx="3200400" cy="369300"/>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Orientación a futuro</a:t>
            </a:r>
            <a:endParaRPr sz="18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body" idx="1"/>
          </p:nvPr>
        </p:nvSpPr>
        <p:spPr>
          <a:xfrm>
            <a:off x="719147" y="1264985"/>
            <a:ext cx="7745980" cy="4650906"/>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Eclipse incluye un depurador potente, sencillo y muy cómodo de utilizar.</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Para lanzarlo se utiliza el botón de depuración          de la barra de herramientas.</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Cuando se lanza el proceso de depuración, siempre se realiza una compilación y construcción completa del código.</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Entre las opciones que permite, se encuentran:</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Eventos de depuración estándar: suspendido, salida, …</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Acciones de depuración estándar: continuación, terminación, paso a paso, …</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Puntos de ruptura</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Expresiones</a:t>
            </a:r>
            <a:endParaRPr/>
          </a:p>
          <a:p>
            <a:pPr marL="612648" marR="0" lvl="3" indent="-155448"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Localizador de código fuente</a:t>
            </a:r>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p:txBody>
      </p:sp>
      <p:sp>
        <p:nvSpPr>
          <p:cNvPr id="639" name="Shape 639"/>
          <p:cNvSpPr txBox="1">
            <a:spLocks noGrp="1"/>
          </p:cNvSpPr>
          <p:nvPr>
            <p:ph type="title" idx="4294967295"/>
          </p:nvPr>
        </p:nvSpPr>
        <p:spPr>
          <a:xfrm>
            <a:off x="588819" y="471055"/>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Depurar</a:t>
            </a:r>
            <a:endParaRPr/>
          </a:p>
        </p:txBody>
      </p:sp>
      <p:pic>
        <p:nvPicPr>
          <p:cNvPr id="640" name="Shape 640"/>
          <p:cNvPicPr preferRelativeResize="0"/>
          <p:nvPr/>
        </p:nvPicPr>
        <p:blipFill rotWithShape="1">
          <a:blip r:embed="rId3">
            <a:alphaModFix/>
          </a:blip>
          <a:srcRect/>
          <a:stretch/>
        </p:blipFill>
        <p:spPr>
          <a:xfrm>
            <a:off x="6407910" y="1869571"/>
            <a:ext cx="437859" cy="3687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547254" y="1424954"/>
            <a:ext cx="8001000" cy="442166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Los atajos nos permiten ser más productivos</a:t>
            </a:r>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Ctrl + Shift + L → nos da acceso a una lista de atajos</a:t>
            </a:r>
            <a:endParaRPr sz="14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Ctrl + barra espaciadora → nos da las opciones para autocompletar el código, incluyendo, los atributos y métodos</a:t>
            </a:r>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Ctrl + F11 → correr un programa</a:t>
            </a:r>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Ctrl + D → borra un línea</a:t>
            </a:r>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Alt + Shift + Y → hace word wrap del código</a:t>
            </a:r>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Ctrl + Shift + C → comentar/descomentar una línea</a:t>
            </a:r>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Alt + Shift + Y → renombrar un elemento (una variable, atributo, método)</a:t>
            </a:r>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Alt + shift + A → Seleccionar un bloque ➔ Shift + down → selección de múltoples columnas</a:t>
            </a:r>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En la siguiente página podemos consultar un grupo de atajos recomendables</a:t>
            </a:r>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sng" strike="noStrike" cap="none">
                <a:solidFill>
                  <a:schemeClr val="hlink"/>
                </a:solidFill>
                <a:latin typeface="Arial"/>
                <a:ea typeface="Arial"/>
                <a:cs typeface="Arial"/>
                <a:sym typeface="Arial"/>
                <a:hlinkClick r:id="rId3"/>
              </a:rPr>
              <a:t>https://dzone.com/articles/effective-eclipse-shortcut-key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Para personalizar los atajos podemos hacerlo desde:</a:t>
            </a:r>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Window → preferences → General → Keys</a:t>
            </a:r>
            <a:endParaRPr sz="1400" b="0" i="0" u="none" strike="noStrike" cap="none">
              <a:solidFill>
                <a:schemeClr val="dk1"/>
              </a:solidFill>
              <a:latin typeface="Arial"/>
              <a:ea typeface="Arial"/>
              <a:cs typeface="Arial"/>
              <a:sym typeface="Arial"/>
            </a:endParaRPr>
          </a:p>
        </p:txBody>
      </p:sp>
      <p:sp>
        <p:nvSpPr>
          <p:cNvPr id="646" name="Shape 646"/>
          <p:cNvSpPr txBox="1">
            <a:spLocks noGrp="1"/>
          </p:cNvSpPr>
          <p:nvPr>
            <p:ph type="title" idx="4294967295"/>
          </p:nvPr>
        </p:nvSpPr>
        <p:spPr>
          <a:xfrm>
            <a:off x="547254" y="6096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Shortcuts</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652" name="Shape 652"/>
          <p:cNvSpPr txBox="1">
            <a:spLocks noGrp="1"/>
          </p:cNvSpPr>
          <p:nvPr>
            <p:ph type="title" idx="4294967295"/>
          </p:nvPr>
        </p:nvSpPr>
        <p:spPr>
          <a:xfrm>
            <a:off x="518863" y="33719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Un programa Java básico</a:t>
            </a:r>
            <a:endParaRPr sz="3000" b="1" i="0" u="none" strike="noStrike" cap="none">
              <a:solidFill>
                <a:schemeClr val="dk1"/>
              </a:solidFill>
              <a:latin typeface="Arial"/>
              <a:ea typeface="Arial"/>
              <a:cs typeface="Arial"/>
              <a:sym typeface="Arial"/>
            </a:endParaRPr>
          </a:p>
        </p:txBody>
      </p:sp>
      <p:sp>
        <p:nvSpPr>
          <p:cNvPr id="653" name="Shape 653"/>
          <p:cNvSpPr/>
          <p:nvPr/>
        </p:nvSpPr>
        <p:spPr>
          <a:xfrm>
            <a:off x="396502" y="1341251"/>
            <a:ext cx="6839177" cy="3167619"/>
          </a:xfrm>
          <a:prstGeom prst="rect">
            <a:avLst/>
          </a:prstGeom>
          <a:solidFill>
            <a:srgbClr val="F2F2F2"/>
          </a:solidFill>
          <a:ln w="9525" cap="flat" cmpd="sng">
            <a:solidFill>
              <a:srgbClr val="6D970D"/>
            </a:solidFill>
            <a:prstDash val="dash"/>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4" name="Shape 654"/>
          <p:cNvSpPr/>
          <p:nvPr/>
        </p:nvSpPr>
        <p:spPr>
          <a:xfrm>
            <a:off x="1476372" y="2061165"/>
            <a:ext cx="5543333" cy="1511818"/>
          </a:xfrm>
          <a:prstGeom prst="rect">
            <a:avLst/>
          </a:prstGeom>
          <a:solidFill>
            <a:srgbClr val="F2F2F2"/>
          </a:solidFill>
          <a:ln w="9525" cap="flat" cmpd="sng">
            <a:solidFill>
              <a:srgbClr val="6D970D"/>
            </a:solidFill>
            <a:prstDash val="dash"/>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5" name="Shape 655"/>
          <p:cNvSpPr/>
          <p:nvPr/>
        </p:nvSpPr>
        <p:spPr>
          <a:xfrm>
            <a:off x="2340269" y="2565104"/>
            <a:ext cx="4535454" cy="575931"/>
          </a:xfrm>
          <a:prstGeom prst="rect">
            <a:avLst/>
          </a:prstGeom>
          <a:solidFill>
            <a:srgbClr val="F2F2F2"/>
          </a:solidFill>
          <a:ln w="9525" cap="flat" cmpd="sng">
            <a:solidFill>
              <a:srgbClr val="6D970D"/>
            </a:solidFill>
            <a:prstDash val="dash"/>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6" name="Shape 656"/>
          <p:cNvSpPr/>
          <p:nvPr/>
        </p:nvSpPr>
        <p:spPr>
          <a:xfrm>
            <a:off x="777720" y="1471877"/>
            <a:ext cx="7588561" cy="26770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1"/>
                </a:solidFill>
                <a:latin typeface="Arial"/>
                <a:ea typeface="Arial"/>
                <a:cs typeface="Arial"/>
                <a:sym typeface="Arial"/>
              </a:rPr>
              <a:t>public class </a:t>
            </a:r>
            <a:r>
              <a:rPr lang="en-US" sz="2400">
                <a:solidFill>
                  <a:schemeClr val="dk1"/>
                </a:solidFill>
                <a:latin typeface="Arial"/>
                <a:ea typeface="Arial"/>
                <a:cs typeface="Arial"/>
                <a:sym typeface="Arial"/>
              </a:rPr>
              <a:t>HelloWorld </a:t>
            </a:r>
            <a:r>
              <a:rPr lang="en-US" sz="2400">
                <a:solidFill>
                  <a:srgbClr val="034A90"/>
                </a:solidFill>
                <a:latin typeface="Arial"/>
                <a:ea typeface="Arial"/>
                <a:cs typeface="Arial"/>
                <a:sym typeface="Arial"/>
              </a:rPr>
              <a:t>{</a:t>
            </a:r>
            <a:r>
              <a:rPr lang="en-US" sz="2400">
                <a:solidFill>
                  <a:schemeClr val="dk1"/>
                </a:solidFill>
                <a:latin typeface="Arial"/>
                <a:ea typeface="Arial"/>
                <a:cs typeface="Arial"/>
                <a:sym typeface="Arial"/>
              </a:rPr>
              <a:t> </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	</a:t>
            </a:r>
            <a:r>
              <a:rPr lang="en-US" sz="2400">
                <a:solidFill>
                  <a:schemeClr val="accent1"/>
                </a:solidFill>
                <a:latin typeface="Arial"/>
                <a:ea typeface="Arial"/>
                <a:cs typeface="Arial"/>
                <a:sym typeface="Arial"/>
              </a:rPr>
              <a:t>public static void main</a:t>
            </a:r>
            <a:r>
              <a:rPr lang="en-US" sz="2400">
                <a:solidFill>
                  <a:schemeClr val="dk1"/>
                </a:solidFill>
                <a:latin typeface="Arial"/>
                <a:ea typeface="Arial"/>
                <a:cs typeface="Arial"/>
                <a:sym typeface="Arial"/>
              </a:rPr>
              <a:t>(String[] args) </a:t>
            </a:r>
            <a:r>
              <a:rPr lang="en-US" sz="2400">
                <a:solidFill>
                  <a:srgbClr val="034A90"/>
                </a:solidFill>
                <a:latin typeface="Arial"/>
                <a:ea typeface="Arial"/>
                <a:cs typeface="Arial"/>
                <a:sym typeface="Arial"/>
              </a:rPr>
              <a:t>{</a:t>
            </a:r>
            <a:r>
              <a:rPr lang="en-US" sz="2400">
                <a:solidFill>
                  <a:schemeClr val="dk1"/>
                </a:solidFill>
                <a:latin typeface="Arial"/>
                <a:ea typeface="Arial"/>
                <a:cs typeface="Arial"/>
                <a:sym typeface="Arial"/>
              </a:rPr>
              <a:t> 				System.out.println(</a:t>
            </a:r>
            <a:r>
              <a:rPr lang="en-US" sz="2400">
                <a:solidFill>
                  <a:srgbClr val="0070C0"/>
                </a:solidFill>
                <a:latin typeface="Arial"/>
                <a:ea typeface="Arial"/>
                <a:cs typeface="Arial"/>
                <a:sym typeface="Arial"/>
              </a:rPr>
              <a:t>"Hello, World"</a:t>
            </a:r>
            <a:r>
              <a:rPr lang="en-US" sz="2400">
                <a:solidFill>
                  <a:schemeClr val="dk1"/>
                </a:solidFill>
                <a:latin typeface="Arial"/>
                <a:ea typeface="Arial"/>
                <a:cs typeface="Arial"/>
                <a:sym typeface="Arial"/>
              </a:rPr>
              <a:t>)</a:t>
            </a:r>
            <a:r>
              <a:rPr lang="en-US" sz="2400">
                <a:solidFill>
                  <a:srgbClr val="034A90"/>
                </a:solidFill>
                <a:latin typeface="Arial"/>
                <a:ea typeface="Arial"/>
                <a:cs typeface="Arial"/>
                <a:sym typeface="Arial"/>
              </a:rPr>
              <a:t>;</a:t>
            </a:r>
            <a:r>
              <a:rPr lang="en-US" sz="24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	</a:t>
            </a:r>
            <a:r>
              <a:rPr lang="en-US" sz="2400">
                <a:solidFill>
                  <a:srgbClr val="034A90"/>
                </a:solidFill>
                <a:latin typeface="Arial"/>
                <a:ea typeface="Arial"/>
                <a:cs typeface="Arial"/>
                <a:sym typeface="Arial"/>
              </a:rPr>
              <a:t>}</a:t>
            </a:r>
            <a:r>
              <a:rPr lang="en-US" sz="2400">
                <a:solidFill>
                  <a:schemeClr val="dk1"/>
                </a:solidFill>
                <a:latin typeface="Arial"/>
                <a:ea typeface="Arial"/>
                <a:cs typeface="Arial"/>
                <a:sym typeface="Arial"/>
              </a:rPr>
              <a:t> </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rgbClr val="034A90"/>
                </a:solidFill>
                <a:latin typeface="Arial"/>
                <a:ea typeface="Arial"/>
                <a:cs typeface="Arial"/>
                <a:sym typeface="Arial"/>
              </a:rPr>
              <a:t>}</a:t>
            </a:r>
            <a:endParaRPr/>
          </a:p>
        </p:txBody>
      </p:sp>
      <p:sp>
        <p:nvSpPr>
          <p:cNvPr id="657" name="Shape 657"/>
          <p:cNvSpPr txBox="1"/>
          <p:nvPr/>
        </p:nvSpPr>
        <p:spPr>
          <a:xfrm>
            <a:off x="2933883" y="5444757"/>
            <a:ext cx="1301658" cy="3384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El programa</a:t>
            </a:r>
            <a:endParaRPr sz="1600">
              <a:solidFill>
                <a:schemeClr val="dk1"/>
              </a:solidFill>
              <a:latin typeface="Monda"/>
              <a:ea typeface="Monda"/>
              <a:cs typeface="Monda"/>
              <a:sym typeface="Monda"/>
            </a:endParaRPr>
          </a:p>
        </p:txBody>
      </p:sp>
      <p:cxnSp>
        <p:nvCxnSpPr>
          <p:cNvPr id="658" name="Shape 658"/>
          <p:cNvCxnSpPr>
            <a:stCxn id="657" idx="1"/>
          </p:cNvCxnSpPr>
          <p:nvPr/>
        </p:nvCxnSpPr>
        <p:spPr>
          <a:xfrm rot="10800000">
            <a:off x="2340183" y="4508795"/>
            <a:ext cx="593700" cy="1105200"/>
          </a:xfrm>
          <a:prstGeom prst="bentConnector2">
            <a:avLst/>
          </a:prstGeom>
          <a:noFill/>
          <a:ln w="17125" cap="flat" cmpd="sng">
            <a:solidFill>
              <a:srgbClr val="313131">
                <a:alpha val="49803"/>
              </a:srgbClr>
            </a:solidFill>
            <a:prstDash val="solid"/>
            <a:round/>
            <a:headEnd type="none" w="med" len="med"/>
            <a:tailEnd type="stealth" w="lg" len="lg"/>
          </a:ln>
        </p:spPr>
      </p:cxnSp>
      <p:sp>
        <p:nvSpPr>
          <p:cNvPr id="659" name="Shape 659"/>
          <p:cNvSpPr txBox="1"/>
          <p:nvPr/>
        </p:nvSpPr>
        <p:spPr>
          <a:xfrm>
            <a:off x="4895398" y="4900757"/>
            <a:ext cx="1187871" cy="3384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Un método</a:t>
            </a:r>
            <a:endParaRPr sz="1600">
              <a:solidFill>
                <a:schemeClr val="dk1"/>
              </a:solidFill>
              <a:latin typeface="Monda"/>
              <a:ea typeface="Monda"/>
              <a:cs typeface="Monda"/>
              <a:sym typeface="Monda"/>
            </a:endParaRPr>
          </a:p>
        </p:txBody>
      </p:sp>
      <p:cxnSp>
        <p:nvCxnSpPr>
          <p:cNvPr id="660" name="Shape 660"/>
          <p:cNvCxnSpPr>
            <a:stCxn id="659" idx="1"/>
          </p:cNvCxnSpPr>
          <p:nvPr/>
        </p:nvCxnSpPr>
        <p:spPr>
          <a:xfrm rot="10800000">
            <a:off x="3527998" y="3572995"/>
            <a:ext cx="1367400" cy="1497000"/>
          </a:xfrm>
          <a:prstGeom prst="bentConnector2">
            <a:avLst/>
          </a:prstGeom>
          <a:noFill/>
          <a:ln w="17125" cap="flat" cmpd="sng">
            <a:solidFill>
              <a:srgbClr val="313131">
                <a:alpha val="49803"/>
              </a:srgbClr>
            </a:solidFill>
            <a:prstDash val="solid"/>
            <a:round/>
            <a:headEnd type="none" w="med" len="med"/>
            <a:tailEnd type="stealth" w="lg" len="lg"/>
          </a:ln>
        </p:spPr>
      </p:cxnSp>
      <p:sp>
        <p:nvSpPr>
          <p:cNvPr id="661" name="Shape 661"/>
          <p:cNvSpPr txBox="1"/>
          <p:nvPr/>
        </p:nvSpPr>
        <p:spPr>
          <a:xfrm>
            <a:off x="6856010" y="4612792"/>
            <a:ext cx="1663853" cy="3384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Monda"/>
                <a:ea typeface="Monda"/>
                <a:cs typeface="Monda"/>
                <a:sym typeface="Monda"/>
              </a:rPr>
              <a:t>Una declaración</a:t>
            </a:r>
            <a:endParaRPr sz="1600">
              <a:solidFill>
                <a:schemeClr val="dk1"/>
              </a:solidFill>
              <a:latin typeface="Monda"/>
              <a:ea typeface="Monda"/>
              <a:cs typeface="Monda"/>
              <a:sym typeface="Monda"/>
            </a:endParaRPr>
          </a:p>
        </p:txBody>
      </p:sp>
      <p:cxnSp>
        <p:nvCxnSpPr>
          <p:cNvPr id="662" name="Shape 662"/>
          <p:cNvCxnSpPr>
            <a:stCxn id="661" idx="1"/>
          </p:cNvCxnSpPr>
          <p:nvPr/>
        </p:nvCxnSpPr>
        <p:spPr>
          <a:xfrm rot="10800000">
            <a:off x="5692610" y="3213030"/>
            <a:ext cx="1163400" cy="1569000"/>
          </a:xfrm>
          <a:prstGeom prst="bentConnector2">
            <a:avLst/>
          </a:prstGeom>
          <a:noFill/>
          <a:ln w="17125" cap="flat" cmpd="sng">
            <a:solidFill>
              <a:srgbClr val="313131">
                <a:alpha val="49803"/>
              </a:srgbClr>
            </a:solidFill>
            <a:prstDash val="solid"/>
            <a:round/>
            <a:headEnd type="none" w="med" len="med"/>
            <a:tailEnd type="stealth" w="lg" len="lg"/>
          </a:ln>
        </p:spPr>
      </p:cxnSp>
      <p:cxnSp>
        <p:nvCxnSpPr>
          <p:cNvPr id="663" name="Shape 663"/>
          <p:cNvCxnSpPr>
            <a:stCxn id="664" idx="0"/>
          </p:cNvCxnSpPr>
          <p:nvPr/>
        </p:nvCxnSpPr>
        <p:spPr>
          <a:xfrm rot="5400000" flipH="1">
            <a:off x="6153384" y="-171938"/>
            <a:ext cx="146700" cy="3982200"/>
          </a:xfrm>
          <a:prstGeom prst="bentConnector2">
            <a:avLst/>
          </a:prstGeom>
          <a:noFill/>
          <a:ln w="19050" cap="flat" cmpd="sng">
            <a:solidFill>
              <a:schemeClr val="accent3"/>
            </a:solidFill>
            <a:prstDash val="solid"/>
            <a:round/>
            <a:headEnd type="none" w="med" len="med"/>
            <a:tailEnd type="stealth" w="lg" len="lg"/>
          </a:ln>
        </p:spPr>
      </p:cxnSp>
      <p:cxnSp>
        <p:nvCxnSpPr>
          <p:cNvPr id="665" name="Shape 665"/>
          <p:cNvCxnSpPr>
            <a:stCxn id="666" idx="0"/>
          </p:cNvCxnSpPr>
          <p:nvPr/>
        </p:nvCxnSpPr>
        <p:spPr>
          <a:xfrm rot="5400000" flipH="1">
            <a:off x="7546253" y="2693112"/>
            <a:ext cx="390900" cy="712800"/>
          </a:xfrm>
          <a:prstGeom prst="bentConnector2">
            <a:avLst/>
          </a:prstGeom>
          <a:noFill/>
          <a:ln w="19050" cap="flat" cmpd="sng">
            <a:solidFill>
              <a:schemeClr val="accent3"/>
            </a:solidFill>
            <a:prstDash val="solid"/>
            <a:round/>
            <a:headEnd type="none" w="med" len="med"/>
            <a:tailEnd type="stealth" w="lg" len="lg"/>
          </a:ln>
        </p:spPr>
      </p:cxnSp>
      <p:sp>
        <p:nvSpPr>
          <p:cNvPr id="666" name="Shape 666"/>
          <p:cNvSpPr txBox="1"/>
          <p:nvPr/>
        </p:nvSpPr>
        <p:spPr>
          <a:xfrm>
            <a:off x="7385357" y="3244962"/>
            <a:ext cx="1425492" cy="5846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Monda"/>
                <a:ea typeface="Monda"/>
                <a:cs typeface="Monda"/>
                <a:sym typeface="Monda"/>
              </a:rPr>
              <a:t>Fin de declaración</a:t>
            </a:r>
            <a:endParaRPr sz="1600">
              <a:solidFill>
                <a:schemeClr val="dk1"/>
              </a:solidFill>
              <a:latin typeface="Monda"/>
              <a:ea typeface="Monda"/>
              <a:cs typeface="Monda"/>
              <a:sym typeface="Monda"/>
            </a:endParaRPr>
          </a:p>
        </p:txBody>
      </p:sp>
      <p:sp>
        <p:nvSpPr>
          <p:cNvPr id="664" name="Shape 664"/>
          <p:cNvSpPr txBox="1"/>
          <p:nvPr/>
        </p:nvSpPr>
        <p:spPr>
          <a:xfrm>
            <a:off x="7505088" y="1892512"/>
            <a:ext cx="1425492" cy="83080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Monda"/>
                <a:ea typeface="Monda"/>
                <a:cs typeface="Monda"/>
                <a:sym typeface="Monda"/>
              </a:rPr>
              <a:t>Delimitador de bloque de código</a:t>
            </a:r>
            <a:endParaRPr sz="1600">
              <a:solidFill>
                <a:schemeClr val="dk1"/>
              </a:solidFill>
              <a:latin typeface="Monda"/>
              <a:ea typeface="Monda"/>
              <a:cs typeface="Monda"/>
              <a:sym typeface="Mond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 </a:t>
            </a:r>
            <a:r>
              <a:rPr lang="en-US" b="1" i="0" u="none" strike="noStrike" cap="none">
                <a:solidFill>
                  <a:schemeClr val="dk1"/>
                </a:solidFill>
                <a:latin typeface="Arial"/>
                <a:ea typeface="Arial"/>
                <a:cs typeface="Arial"/>
                <a:sym typeface="Arial"/>
              </a:rPr>
              <a:t>Actividad/Práctica</a:t>
            </a:r>
            <a:endParaRPr/>
          </a:p>
        </p:txBody>
      </p:sp>
      <p:sp>
        <p:nvSpPr>
          <p:cNvPr id="673" name="Shape 673"/>
          <p:cNvSpPr txBox="1"/>
          <p:nvPr/>
        </p:nvSpPr>
        <p:spPr>
          <a:xfrm>
            <a:off x="309175" y="998725"/>
            <a:ext cx="8449200" cy="41550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Construir nuestro primer programa en Java sobre Eclipse</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15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914400" marR="0" lvl="0" indent="-457200" algn="l" rtl="0">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El primer paso es abrir la perspectiva Java:</a:t>
            </a:r>
            <a:endParaRPr sz="2000">
              <a:solidFill>
                <a:schemeClr val="dk1"/>
              </a:solidFill>
              <a:latin typeface="Arial"/>
              <a:ea typeface="Arial"/>
              <a:cs typeface="Arial"/>
              <a:sym typeface="Arial"/>
            </a:endParaRPr>
          </a:p>
          <a:p>
            <a:pPr marL="914400" marR="0" lvl="0" indent="-457200" algn="l" rtl="0">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Crea un proyecto JAVA</a:t>
            </a:r>
            <a:endParaRPr sz="1600">
              <a:solidFill>
                <a:schemeClr val="dk1"/>
              </a:solidFill>
              <a:latin typeface="Arial"/>
              <a:ea typeface="Arial"/>
              <a:cs typeface="Arial"/>
              <a:sym typeface="Arial"/>
            </a:endParaRPr>
          </a:p>
          <a:p>
            <a:pPr marL="914351"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Indica un nombre para el proyecto → aceptar</a:t>
            </a:r>
            <a:endParaRPr/>
          </a:p>
          <a:p>
            <a:pPr marL="914400" marR="0" lvl="0" indent="-457200" algn="l" rtl="0">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Crea la clase HelloWorld</a:t>
            </a:r>
            <a:endParaRPr sz="1600">
              <a:solidFill>
                <a:schemeClr val="dk1"/>
              </a:solidFill>
              <a:latin typeface="Arial"/>
              <a:ea typeface="Arial"/>
              <a:cs typeface="Arial"/>
              <a:sym typeface="Arial"/>
            </a:endParaRPr>
          </a:p>
          <a:p>
            <a:pPr marL="914351"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Llámala “HelloWorld”</a:t>
            </a:r>
            <a:endParaRPr/>
          </a:p>
          <a:p>
            <a:pPr marL="914351"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Indica que tenga el método main</a:t>
            </a:r>
            <a:endParaRPr sz="1600" b="0" i="0" u="none" strike="noStrike" cap="none">
              <a:solidFill>
                <a:schemeClr val="dk1"/>
              </a:solidFill>
              <a:latin typeface="Arial"/>
              <a:ea typeface="Arial"/>
              <a:cs typeface="Arial"/>
              <a:sym typeface="Arial"/>
            </a:endParaRPr>
          </a:p>
          <a:p>
            <a:pPr marL="914400" marR="0" lvl="0" indent="-457200" algn="l" rtl="0">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Creamos el código en la zona de editor</a:t>
            </a:r>
            <a:endParaRPr/>
          </a:p>
          <a:p>
            <a:pPr marL="914400" marR="0" lvl="0" indent="-457200" algn="l" rtl="0">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Ejecuta el programa</a:t>
            </a:r>
            <a:endParaRPr sz="1600">
              <a:solidFill>
                <a:schemeClr val="dk1"/>
              </a:solidFill>
              <a:latin typeface="Arial"/>
              <a:ea typeface="Arial"/>
              <a:cs typeface="Arial"/>
              <a:sym typeface="Arial"/>
            </a:endParaRPr>
          </a:p>
          <a:p>
            <a:pPr marL="914400" marR="0" lvl="0" indent="-457200" algn="l" rtl="0">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Y la consola (parte inferior) nos mostrará la salida de ejecución</a:t>
            </a:r>
            <a:endParaRPr sz="2000">
              <a:solidFill>
                <a:schemeClr val="dk1"/>
              </a:solidFill>
              <a:latin typeface="Arial"/>
              <a:ea typeface="Arial"/>
              <a:cs typeface="Arial"/>
              <a:sym typeface="Arial"/>
            </a:endParaRPr>
          </a:p>
        </p:txBody>
      </p:sp>
      <p:sp>
        <p:nvSpPr>
          <p:cNvPr id="674" name="Shape 674"/>
          <p:cNvSpPr txBox="1"/>
          <p:nvPr/>
        </p:nvSpPr>
        <p:spPr>
          <a:xfrm>
            <a:off x="537772" y="5354443"/>
            <a:ext cx="8068453" cy="1323439"/>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sz="2000"/>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diferencias importantes encuentro en este primer programa Java contra los desarrollos que he hecho en otros lenguajes?</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481013" y="1404822"/>
            <a:ext cx="8191932" cy="476045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El primer paso es abrir la perspectiva Java:</a:t>
            </a:r>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Crea un proyecto JAVA</a:t>
            </a:r>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Indica un nombre para el proyecto → aceptar</a:t>
            </a:r>
            <a:endParaRPr sz="1600" b="0" i="0" u="none" strike="noStrike" cap="none">
              <a:solidFill>
                <a:schemeClr val="dk1"/>
              </a:solidFill>
              <a:latin typeface="Arial"/>
              <a:ea typeface="Arial"/>
              <a:cs typeface="Arial"/>
              <a:sym typeface="Arial"/>
            </a:endParaRPr>
          </a:p>
        </p:txBody>
      </p:sp>
      <p:sp>
        <p:nvSpPr>
          <p:cNvPr id="680" name="Shape 680"/>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Proceso</a:t>
            </a:r>
            <a:endParaRPr/>
          </a:p>
        </p:txBody>
      </p:sp>
      <p:pic>
        <p:nvPicPr>
          <p:cNvPr id="681" name="Shape 681"/>
          <p:cNvPicPr preferRelativeResize="0"/>
          <p:nvPr/>
        </p:nvPicPr>
        <p:blipFill rotWithShape="1">
          <a:blip r:embed="rId3">
            <a:alphaModFix/>
          </a:blip>
          <a:srcRect/>
          <a:stretch/>
        </p:blipFill>
        <p:spPr>
          <a:xfrm>
            <a:off x="1836329" y="1773200"/>
            <a:ext cx="4989945" cy="1914082"/>
          </a:xfrm>
          <a:prstGeom prst="rect">
            <a:avLst/>
          </a:prstGeom>
          <a:noFill/>
          <a:ln>
            <a:noFill/>
          </a:ln>
          <a:effectLst>
            <a:outerShdw blurRad="292100" dist="139700" dir="2700000" algn="tl" rotWithShape="0">
              <a:srgbClr val="333333">
                <a:alpha val="64705"/>
              </a:srgbClr>
            </a:outerShdw>
          </a:effectLst>
        </p:spPr>
      </p:pic>
      <p:pic>
        <p:nvPicPr>
          <p:cNvPr id="682" name="Shape 682"/>
          <p:cNvPicPr preferRelativeResize="0"/>
          <p:nvPr/>
        </p:nvPicPr>
        <p:blipFill rotWithShape="1">
          <a:blip r:embed="rId4">
            <a:alphaModFix/>
          </a:blip>
          <a:srcRect/>
          <a:stretch/>
        </p:blipFill>
        <p:spPr>
          <a:xfrm>
            <a:off x="1824891" y="4544735"/>
            <a:ext cx="5504176" cy="1085599"/>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580601" y="1204737"/>
            <a:ext cx="7939943" cy="524860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Crea la clase HelloWorld</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Llámala “HelloWorld”</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Indica que tenga el método main</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Creamos el código en la zona de editor</a:t>
            </a:r>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688" name="Shape 688"/>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Proceso</a:t>
            </a:r>
            <a:endParaRPr/>
          </a:p>
        </p:txBody>
      </p:sp>
      <p:pic>
        <p:nvPicPr>
          <p:cNvPr id="689" name="Shape 689"/>
          <p:cNvPicPr preferRelativeResize="0"/>
          <p:nvPr/>
        </p:nvPicPr>
        <p:blipFill rotWithShape="1">
          <a:blip r:embed="rId3">
            <a:alphaModFix/>
          </a:blip>
          <a:srcRect/>
          <a:stretch/>
        </p:blipFill>
        <p:spPr>
          <a:xfrm>
            <a:off x="1971707" y="1692791"/>
            <a:ext cx="5056604" cy="1209395"/>
          </a:xfrm>
          <a:prstGeom prst="rect">
            <a:avLst/>
          </a:prstGeom>
          <a:noFill/>
          <a:ln>
            <a:noFill/>
          </a:ln>
          <a:effectLst>
            <a:outerShdw blurRad="292100" dist="139700" dir="2700000" algn="tl" rotWithShape="0">
              <a:srgbClr val="333333">
                <a:alpha val="64705"/>
              </a:srgbClr>
            </a:outerShdw>
          </a:effectLst>
        </p:spPr>
      </p:pic>
      <p:pic>
        <p:nvPicPr>
          <p:cNvPr id="690" name="Shape 690"/>
          <p:cNvPicPr preferRelativeResize="0"/>
          <p:nvPr/>
        </p:nvPicPr>
        <p:blipFill rotWithShape="1">
          <a:blip r:embed="rId4">
            <a:alphaModFix/>
          </a:blip>
          <a:srcRect/>
          <a:stretch/>
        </p:blipFill>
        <p:spPr>
          <a:xfrm>
            <a:off x="4236772" y="3295760"/>
            <a:ext cx="3304410" cy="533277"/>
          </a:xfrm>
          <a:prstGeom prst="rect">
            <a:avLst/>
          </a:prstGeom>
          <a:noFill/>
          <a:ln>
            <a:noFill/>
          </a:ln>
          <a:effectLst>
            <a:outerShdw blurRad="292100" dist="139700" dir="2700000" algn="tl" rotWithShape="0">
              <a:srgbClr val="333333">
                <a:alpha val="64705"/>
              </a:srgbClr>
            </a:outerShdw>
          </a:effectLst>
        </p:spPr>
      </p:pic>
      <p:sp>
        <p:nvSpPr>
          <p:cNvPr id="691" name="Shape 691"/>
          <p:cNvSpPr/>
          <p:nvPr/>
        </p:nvSpPr>
        <p:spPr>
          <a:xfrm>
            <a:off x="2462823" y="4619269"/>
            <a:ext cx="4175497" cy="1353904"/>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public class HelloWorld {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public static void main(String[] args)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System.out.println("Hello, World");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body" idx="1"/>
          </p:nvPr>
        </p:nvSpPr>
        <p:spPr>
          <a:xfrm>
            <a:off x="631129" y="1123806"/>
            <a:ext cx="7898380" cy="569628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Ejecuta el programa</a:t>
            </a:r>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457109" marR="0" lvl="1" indent="0"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Y la consola (parte inferior) nos mostrará la salida de ejecución</a:t>
            </a:r>
            <a:endParaRPr/>
          </a:p>
        </p:txBody>
      </p:sp>
      <p:sp>
        <p:nvSpPr>
          <p:cNvPr id="697" name="Shape 697"/>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Proceso</a:t>
            </a:r>
            <a:endParaRPr/>
          </a:p>
        </p:txBody>
      </p:sp>
      <p:pic>
        <p:nvPicPr>
          <p:cNvPr id="698" name="Shape 698"/>
          <p:cNvPicPr preferRelativeResize="0"/>
          <p:nvPr/>
        </p:nvPicPr>
        <p:blipFill rotWithShape="1">
          <a:blip r:embed="rId3">
            <a:alphaModFix/>
          </a:blip>
          <a:srcRect/>
          <a:stretch/>
        </p:blipFill>
        <p:spPr>
          <a:xfrm>
            <a:off x="1548364" y="1845191"/>
            <a:ext cx="5179182" cy="1338185"/>
          </a:xfrm>
          <a:prstGeom prst="rect">
            <a:avLst/>
          </a:prstGeom>
          <a:noFill/>
          <a:ln>
            <a:noFill/>
          </a:ln>
          <a:effectLst>
            <a:outerShdw blurRad="292100" dist="139700" dir="2700000" algn="tl" rotWithShape="0">
              <a:srgbClr val="333333">
                <a:alpha val="64705"/>
              </a:srgbClr>
            </a:outerShdw>
          </a:effectLst>
        </p:spPr>
      </p:pic>
      <p:pic>
        <p:nvPicPr>
          <p:cNvPr id="699" name="Shape 699"/>
          <p:cNvPicPr preferRelativeResize="0"/>
          <p:nvPr/>
        </p:nvPicPr>
        <p:blipFill rotWithShape="1">
          <a:blip r:embed="rId4">
            <a:alphaModFix/>
          </a:blip>
          <a:srcRect/>
          <a:stretch/>
        </p:blipFill>
        <p:spPr>
          <a:xfrm>
            <a:off x="2376609" y="4508870"/>
            <a:ext cx="4407421" cy="146914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705" name="Shape 705"/>
          <p:cNvSpPr txBox="1">
            <a:spLocks noGrp="1"/>
          </p:cNvSpPr>
          <p:nvPr>
            <p:ph type="title" idx="4294967295"/>
          </p:nvPr>
        </p:nvSpPr>
        <p:spPr>
          <a:xfrm>
            <a:off x="0" y="2622550"/>
            <a:ext cx="8661400" cy="1477963"/>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¡¡FELICIDADES!!</a:t>
            </a:r>
            <a:br>
              <a:rPr lang="en-US" sz="3000" b="1" i="0" u="none" strike="noStrike" cap="none">
                <a:solidFill>
                  <a:schemeClr val="dk1"/>
                </a:solidFill>
                <a:latin typeface="Arial"/>
                <a:ea typeface="Arial"/>
                <a:cs typeface="Arial"/>
                <a:sym typeface="Arial"/>
              </a:rPr>
            </a:br>
            <a:r>
              <a:rPr lang="en-US" sz="3000" b="1" i="0" u="none" strike="noStrike" cap="none">
                <a:solidFill>
                  <a:schemeClr val="dk1"/>
                </a:solidFill>
                <a:latin typeface="Arial"/>
                <a:ea typeface="Arial"/>
                <a:cs typeface="Arial"/>
                <a:sym typeface="Arial"/>
              </a:rPr>
              <a:t/>
            </a:r>
            <a:br>
              <a:rPr lang="en-US" sz="3000" b="1" i="0" u="none" strike="noStrike" cap="none">
                <a:solidFill>
                  <a:schemeClr val="dk1"/>
                </a:solidFill>
                <a:latin typeface="Arial"/>
                <a:ea typeface="Arial"/>
                <a:cs typeface="Arial"/>
                <a:sym typeface="Arial"/>
              </a:rPr>
            </a:br>
            <a:r>
              <a:rPr lang="en-US" sz="3000" b="1" i="0" u="none" strike="noStrike" cap="none">
                <a:solidFill>
                  <a:schemeClr val="dk1"/>
                </a:solidFill>
                <a:latin typeface="Arial"/>
                <a:ea typeface="Arial"/>
                <a:cs typeface="Arial"/>
                <a:sym typeface="Arial"/>
              </a:rPr>
              <a:t>Has creado tu primer programa Java</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title"/>
          </p:nvPr>
        </p:nvSpPr>
        <p:spPr>
          <a:xfrm>
            <a:off x="2263471" y="2690340"/>
            <a:ext cx="6478193"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Conectar Eclipse con GIT - (1 hora)</a:t>
            </a:r>
            <a:endParaRPr sz="3000" b="1" i="0" u="none" strike="noStrike" cap="none">
              <a:solidFill>
                <a:schemeClr val="lt1"/>
              </a:solidFill>
              <a:latin typeface="Arial"/>
              <a:ea typeface="Arial"/>
              <a:cs typeface="Arial"/>
              <a:sym typeface="Arial"/>
            </a:endParaRPr>
          </a:p>
        </p:txBody>
      </p:sp>
      <p:sp>
        <p:nvSpPr>
          <p:cNvPr id="712" name="Shape 712"/>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4</a:t>
            </a:r>
            <a:endParaRPr sz="8800" b="1">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537774" y="294805"/>
            <a:ext cx="8001000" cy="554100"/>
          </a:xfrm>
          <a:prstGeom prst="rect">
            <a:avLst/>
          </a:prstGeom>
          <a:noFill/>
          <a:ln>
            <a:noFill/>
          </a:ln>
        </p:spPr>
        <p:txBody>
          <a:bodyPr spcFirstLastPara="1" wrap="square" lIns="0" tIns="45700" rIns="0" bIns="45700" anchor="t" anchorCtr="0">
            <a:noAutofit/>
          </a:bodyPr>
          <a:lstStyle/>
          <a:p>
            <a:pPr marL="0" lvl="0" indent="0" algn="l" rtl="0">
              <a:spcBef>
                <a:spcPts val="0"/>
              </a:spcBef>
              <a:spcAft>
                <a:spcPts val="0"/>
              </a:spcAft>
              <a:buClr>
                <a:schemeClr val="dk1"/>
              </a:buClr>
              <a:buSzPts val="3000"/>
              <a:buFont typeface="Arial"/>
              <a:buNone/>
            </a:pPr>
            <a:r>
              <a:rPr lang="en-US" b="0">
                <a:solidFill>
                  <a:srgbClr val="000000"/>
                </a:solidFill>
              </a:rPr>
              <a:t>☞ </a:t>
            </a:r>
            <a:r>
              <a:rPr lang="en-US"/>
              <a:t>Actividad/Práctica</a:t>
            </a:r>
            <a:endParaRPr/>
          </a:p>
        </p:txBody>
      </p:sp>
      <p:sp>
        <p:nvSpPr>
          <p:cNvPr id="719" name="Shape 719"/>
          <p:cNvSpPr txBox="1"/>
          <p:nvPr/>
        </p:nvSpPr>
        <p:spPr>
          <a:xfrm>
            <a:off x="537773" y="1176051"/>
            <a:ext cx="8068453" cy="3674852"/>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Meta: Conectar Eclipse con GIT </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Tiempo: (15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Pasos</a:t>
            </a:r>
            <a:endParaRPr/>
          </a:p>
          <a:p>
            <a:pPr marL="457200" marR="0" lvl="0" indent="-457200" algn="l" rtl="0">
              <a:spcBef>
                <a:spcPts val="400"/>
              </a:spcBef>
              <a:spcAft>
                <a:spcPts val="0"/>
              </a:spcAft>
              <a:buClr>
                <a:schemeClr val="dk1"/>
              </a:buClr>
              <a:buSzPts val="2300"/>
              <a:buFont typeface="Arial"/>
              <a:buAutoNum type="arabicPeriod"/>
            </a:pPr>
            <a:r>
              <a:rPr lang="en-US" sz="2000">
                <a:solidFill>
                  <a:schemeClr val="dk1"/>
                </a:solidFill>
                <a:latin typeface="Monda"/>
                <a:ea typeface="Monda"/>
                <a:cs typeface="Monda"/>
                <a:sym typeface="Monda"/>
              </a:rPr>
              <a:t>Instalar Egit plugin en Eclipse</a:t>
            </a:r>
            <a:endParaRPr/>
          </a:p>
          <a:p>
            <a:pPr marL="457109" marR="0" lvl="1" indent="0" algn="l" rtl="0">
              <a:spcBef>
                <a:spcPts val="320"/>
              </a:spcBef>
              <a:spcAft>
                <a:spcPts val="0"/>
              </a:spcAft>
              <a:buNone/>
            </a:pPr>
            <a:r>
              <a:rPr lang="en-US" sz="1600" b="0" i="0" u="none" strike="noStrike" cap="none">
                <a:solidFill>
                  <a:schemeClr val="dk1"/>
                </a:solidFill>
                <a:latin typeface="Monda"/>
                <a:ea typeface="Monda"/>
                <a:cs typeface="Monda"/>
                <a:sym typeface="Monda"/>
              </a:rPr>
              <a:t>Help → Install New Software → Workwith: </a:t>
            </a:r>
            <a:r>
              <a:rPr lang="en-US" sz="1600" b="0" i="0" u="sng" strike="noStrike" cap="none">
                <a:solidFill>
                  <a:schemeClr val="hlink"/>
                </a:solidFill>
                <a:latin typeface="Monda"/>
                <a:ea typeface="Monda"/>
                <a:cs typeface="Monda"/>
                <a:sym typeface="Monda"/>
                <a:hlinkClick r:id="rId3"/>
              </a:rPr>
              <a:t>http://download.eclipse.org/egit/updates</a:t>
            </a:r>
            <a:endParaRPr sz="1600" b="0" i="0" u="none" strike="noStrike" cap="none">
              <a:solidFill>
                <a:schemeClr val="dk1"/>
              </a:solidFill>
              <a:latin typeface="Monda"/>
              <a:ea typeface="Monda"/>
              <a:cs typeface="Monda"/>
              <a:sym typeface="Monda"/>
            </a:endParaRPr>
          </a:p>
          <a:p>
            <a:pPr marL="457200" marR="0" lvl="0" indent="-457200" algn="l" rtl="0">
              <a:spcBef>
                <a:spcPts val="400"/>
              </a:spcBef>
              <a:spcAft>
                <a:spcPts val="0"/>
              </a:spcAft>
              <a:buClr>
                <a:schemeClr val="dk1"/>
              </a:buClr>
              <a:buSzPts val="2300"/>
              <a:buFont typeface="Arial"/>
              <a:buAutoNum type="arabicPeriod"/>
            </a:pPr>
            <a:r>
              <a:rPr lang="en-US" sz="2000">
                <a:solidFill>
                  <a:schemeClr val="dk1"/>
                </a:solidFill>
                <a:latin typeface="Monda"/>
                <a:ea typeface="Monda"/>
                <a:cs typeface="Monda"/>
                <a:sym typeface="Monda"/>
              </a:rPr>
              <a:t>Conectar a un Repositorio GitHub</a:t>
            </a:r>
            <a:endParaRPr/>
          </a:p>
          <a:p>
            <a:pPr marL="800008" marR="0" lvl="1" indent="-342900" algn="l" rtl="0">
              <a:spcBef>
                <a:spcPts val="320"/>
              </a:spcBef>
              <a:spcAft>
                <a:spcPts val="0"/>
              </a:spcAft>
              <a:buClr>
                <a:schemeClr val="dk1"/>
              </a:buClr>
              <a:buSzPts val="1120"/>
              <a:buFont typeface="Arial"/>
              <a:buAutoNum type="arabicPeriod"/>
            </a:pPr>
            <a:r>
              <a:rPr lang="en-US" sz="1600" b="0" i="0" u="none" strike="noStrike" cap="none">
                <a:solidFill>
                  <a:schemeClr val="dk1"/>
                </a:solidFill>
                <a:latin typeface="Monda"/>
                <a:ea typeface="Monda"/>
                <a:cs typeface="Monda"/>
                <a:sym typeface="Monda"/>
              </a:rPr>
              <a:t>Abre la perspectiva repositorio GIT</a:t>
            </a:r>
            <a:endParaRPr/>
          </a:p>
          <a:p>
            <a:pPr marL="914216" marR="0" lvl="2" indent="0" algn="l" rtl="0">
              <a:spcBef>
                <a:spcPts val="280"/>
              </a:spcBef>
              <a:spcAft>
                <a:spcPts val="0"/>
              </a:spcAft>
              <a:buNone/>
            </a:pPr>
            <a:r>
              <a:rPr lang="en-US" sz="1400" b="0" i="0" u="none" strike="noStrike" cap="none">
                <a:solidFill>
                  <a:schemeClr val="dk1"/>
                </a:solidFill>
                <a:latin typeface="Monda"/>
                <a:ea typeface="Monda"/>
                <a:cs typeface="Monda"/>
                <a:sym typeface="Monda"/>
              </a:rPr>
              <a:t>Window &gt; Open Perspective &gt; Other… Git → OK</a:t>
            </a:r>
            <a:endParaRPr/>
          </a:p>
          <a:p>
            <a:pPr marL="800008" marR="0" lvl="1" indent="-342900" algn="l" rtl="0">
              <a:spcBef>
                <a:spcPts val="320"/>
              </a:spcBef>
              <a:spcAft>
                <a:spcPts val="0"/>
              </a:spcAft>
              <a:buClr>
                <a:schemeClr val="dk1"/>
              </a:buClr>
              <a:buSzPts val="1120"/>
              <a:buFont typeface="Arial"/>
              <a:buAutoNum type="arabicPeriod"/>
            </a:pPr>
            <a:r>
              <a:rPr lang="en-US" sz="1600" b="0" i="0" u="none" strike="noStrike" cap="none">
                <a:solidFill>
                  <a:schemeClr val="dk1"/>
                </a:solidFill>
                <a:latin typeface="Monda"/>
                <a:ea typeface="Monda"/>
                <a:cs typeface="Monda"/>
                <a:sym typeface="Monda"/>
              </a:rPr>
              <a:t>Selecciona la opción de </a:t>
            </a:r>
            <a:r>
              <a:rPr lang="en-US" sz="1600" b="1" i="0" u="none" strike="noStrike" cap="none">
                <a:solidFill>
                  <a:schemeClr val="dk1"/>
                </a:solidFill>
                <a:latin typeface="Monda"/>
                <a:ea typeface="Monda"/>
                <a:cs typeface="Monda"/>
                <a:sym typeface="Monda"/>
              </a:rPr>
              <a:t>clonar</a:t>
            </a:r>
            <a:r>
              <a:rPr lang="en-US" sz="1600" b="0" i="0" u="none" strike="noStrike" cap="none">
                <a:solidFill>
                  <a:schemeClr val="dk1"/>
                </a:solidFill>
                <a:latin typeface="Monda"/>
                <a:ea typeface="Monda"/>
                <a:cs typeface="Monda"/>
                <a:sym typeface="Monda"/>
              </a:rPr>
              <a:t>: </a:t>
            </a:r>
            <a:endParaRPr/>
          </a:p>
          <a:p>
            <a:pPr marL="800008" marR="0" lvl="1" indent="-342900" algn="l" rtl="0">
              <a:spcBef>
                <a:spcPts val="320"/>
              </a:spcBef>
              <a:spcAft>
                <a:spcPts val="0"/>
              </a:spcAft>
              <a:buClr>
                <a:schemeClr val="dk1"/>
              </a:buClr>
              <a:buSzPts val="1120"/>
              <a:buFont typeface="Arial"/>
              <a:buAutoNum type="arabicPeriod"/>
            </a:pPr>
            <a:r>
              <a:rPr lang="en-US" sz="1600" b="0" i="0" u="none" strike="noStrike" cap="none">
                <a:solidFill>
                  <a:schemeClr val="dk1"/>
                </a:solidFill>
                <a:latin typeface="Monda"/>
                <a:ea typeface="Monda"/>
                <a:cs typeface="Monda"/>
                <a:sym typeface="Monda"/>
              </a:rPr>
              <a:t>Indica los datos del repositorio remoto:</a:t>
            </a:r>
            <a:endParaRPr sz="1600" b="0" i="0" u="none" strike="noStrike" cap="none">
              <a:solidFill>
                <a:schemeClr val="dk1"/>
              </a:solidFill>
              <a:latin typeface="Monda"/>
              <a:ea typeface="Monda"/>
              <a:cs typeface="Monda"/>
              <a:sym typeface="Monda"/>
            </a:endParaRPr>
          </a:p>
          <a:p>
            <a:pPr marL="800008" marR="0" lvl="1" indent="-342900" algn="l" rtl="0">
              <a:spcBef>
                <a:spcPts val="320"/>
              </a:spcBef>
              <a:spcAft>
                <a:spcPts val="0"/>
              </a:spcAft>
              <a:buClr>
                <a:schemeClr val="dk1"/>
              </a:buClr>
              <a:buSzPts val="1120"/>
              <a:buFont typeface="Arial"/>
              <a:buAutoNum type="arabicPeriod"/>
            </a:pPr>
            <a:r>
              <a:rPr lang="en-US" sz="1600" b="0" i="0" u="none" strike="noStrike" cap="none">
                <a:solidFill>
                  <a:schemeClr val="dk1"/>
                </a:solidFill>
                <a:latin typeface="Monda"/>
                <a:ea typeface="Monda"/>
                <a:cs typeface="Monda"/>
                <a:sym typeface="Monda"/>
              </a:rPr>
              <a:t>Finish</a:t>
            </a:r>
            <a:endParaRPr sz="1600" b="0" i="0" u="none" strike="noStrike" cap="none">
              <a:solidFill>
                <a:schemeClr val="dk1"/>
              </a:solidFill>
              <a:latin typeface="Monda"/>
              <a:ea typeface="Monda"/>
              <a:cs typeface="Monda"/>
              <a:sym typeface="Monda"/>
            </a:endParaRPr>
          </a:p>
        </p:txBody>
      </p:sp>
      <p:sp>
        <p:nvSpPr>
          <p:cNvPr id="720" name="Shape 720"/>
          <p:cNvSpPr txBox="1"/>
          <p:nvPr/>
        </p:nvSpPr>
        <p:spPr>
          <a:xfrm>
            <a:off x="537773" y="5053107"/>
            <a:ext cx="8068453" cy="1015663"/>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sz="2000"/>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ventajas crees que pueda tener el uso de una herramienta como GIT en tu trabajo diario?</a:t>
            </a:r>
            <a:endParaRPr sz="20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537772" y="274319"/>
            <a:ext cx="7737547"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Apertura</a:t>
            </a:r>
            <a:endParaRPr/>
          </a:p>
        </p:txBody>
      </p:sp>
      <p:sp>
        <p:nvSpPr>
          <p:cNvPr id="388" name="Shape 388"/>
          <p:cNvSpPr txBox="1"/>
          <p:nvPr/>
        </p:nvSpPr>
        <p:spPr>
          <a:xfrm>
            <a:off x="537775" y="1176050"/>
            <a:ext cx="8068500" cy="24570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¿Crees que JAVA es un lenguaje muy distinto a otros que has utilizado?</a:t>
            </a:r>
            <a:endParaRPr sz="2000">
              <a:solidFill>
                <a:schemeClr val="dk1"/>
              </a:solidFill>
              <a:latin typeface="Arial"/>
              <a:ea typeface="Arial"/>
              <a:cs typeface="Arial"/>
              <a:sym typeface="Arial"/>
            </a:endParaRPr>
          </a:p>
          <a:p>
            <a:pPr marL="342900" marR="0" lvl="0" indent="-196850" algn="l" rtl="0">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¿Crees que programar en JAVA es complejo? </a:t>
            </a:r>
            <a:endParaRPr/>
          </a:p>
          <a:p>
            <a:pPr marL="342900" marR="0" lvl="0" indent="-196850" algn="l" rtl="0">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tan sencillo crees que será traducir un diagrama de clases a un programa JAVA?</a:t>
            </a:r>
            <a:endParaRPr sz="20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726" name="Shape 726"/>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Eclipse + GIT= EGit</a:t>
            </a:r>
            <a:endParaRPr sz="3000" b="1" i="0" u="none" strike="noStrike" cap="none">
              <a:solidFill>
                <a:schemeClr val="dk1"/>
              </a:solidFill>
              <a:latin typeface="Arial"/>
              <a:ea typeface="Arial"/>
              <a:cs typeface="Arial"/>
              <a:sym typeface="Arial"/>
            </a:endParaRPr>
          </a:p>
        </p:txBody>
      </p:sp>
      <p:sp>
        <p:nvSpPr>
          <p:cNvPr id="727" name="Shape 727"/>
          <p:cNvSpPr/>
          <p:nvPr/>
        </p:nvSpPr>
        <p:spPr>
          <a:xfrm>
            <a:off x="338910" y="1125277"/>
            <a:ext cx="8408588" cy="5732723"/>
          </a:xfrm>
          <a:prstGeom prst="rect">
            <a:avLst/>
          </a:prstGeom>
          <a:noFill/>
          <a:ln>
            <a:noFill/>
          </a:ln>
        </p:spPr>
        <p:txBody>
          <a:bodyPr spcFirstLastPara="1" wrap="square" lIns="91425" tIns="45700" rIns="91425" bIns="45700" anchor="t" anchorCtr="0">
            <a:noAutofit/>
          </a:bodyPr>
          <a:lstStyle/>
          <a:p>
            <a:pPr marL="342831" marR="0" lvl="0" indent="-342831" algn="l" rtl="0">
              <a:spcBef>
                <a:spcPts val="0"/>
              </a:spcBef>
              <a:spcAft>
                <a:spcPts val="0"/>
              </a:spcAft>
              <a:buClr>
                <a:schemeClr val="dk1"/>
              </a:buClr>
              <a:buSzPts val="2300"/>
              <a:buFont typeface="Monda"/>
              <a:buChar char="•"/>
            </a:pPr>
            <a:r>
              <a:rPr lang="en-US" sz="2000">
                <a:solidFill>
                  <a:schemeClr val="dk1"/>
                </a:solidFill>
                <a:latin typeface="Monda"/>
                <a:ea typeface="Monda"/>
                <a:cs typeface="Monda"/>
                <a:sym typeface="Monda"/>
              </a:rPr>
              <a:t>Instalar Egit plugin en Eclipse</a:t>
            </a:r>
            <a:endParaRPr/>
          </a:p>
          <a:p>
            <a:pPr marL="799940" marR="0" lvl="1" indent="-342830" algn="l" rtl="0">
              <a:spcBef>
                <a:spcPts val="320"/>
              </a:spcBef>
              <a:spcAft>
                <a:spcPts val="0"/>
              </a:spcAft>
              <a:buClr>
                <a:schemeClr val="dk1"/>
              </a:buClr>
              <a:buSzPts val="1840"/>
              <a:buFont typeface="Monda"/>
              <a:buChar char="•"/>
            </a:pPr>
            <a:r>
              <a:rPr lang="en-US" sz="1600" b="0" i="0" u="none" strike="noStrike" cap="none">
                <a:solidFill>
                  <a:schemeClr val="dk1"/>
                </a:solidFill>
                <a:latin typeface="Monda"/>
                <a:ea typeface="Monda"/>
                <a:cs typeface="Monda"/>
                <a:sym typeface="Monda"/>
              </a:rPr>
              <a:t>Help → Install New Software → Workwith: </a:t>
            </a:r>
            <a:r>
              <a:rPr lang="en-US" sz="1600" b="0" i="0" u="sng" strike="noStrike" cap="none">
                <a:solidFill>
                  <a:schemeClr val="hlink"/>
                </a:solidFill>
                <a:latin typeface="Monda"/>
                <a:ea typeface="Monda"/>
                <a:cs typeface="Monda"/>
                <a:sym typeface="Monda"/>
                <a:hlinkClick r:id="rId3"/>
              </a:rPr>
              <a:t>http://download.eclipse.org/egit/updates</a:t>
            </a:r>
            <a:endParaRPr sz="1600" b="0" i="0" u="none" strike="noStrike" cap="none">
              <a:solidFill>
                <a:schemeClr val="dk1"/>
              </a:solidFill>
              <a:latin typeface="Monda"/>
              <a:ea typeface="Monda"/>
              <a:cs typeface="Monda"/>
              <a:sym typeface="Monda"/>
            </a:endParaRPr>
          </a:p>
          <a:p>
            <a:pPr marL="799940" marR="0" lvl="1" indent="-342830" algn="l" rtl="0">
              <a:spcBef>
                <a:spcPts val="320"/>
              </a:spcBef>
              <a:spcAft>
                <a:spcPts val="0"/>
              </a:spcAft>
              <a:buClr>
                <a:schemeClr val="dk1"/>
              </a:buClr>
              <a:buSzPts val="1840"/>
              <a:buFont typeface="Monda"/>
              <a:buChar char="•"/>
            </a:pPr>
            <a:r>
              <a:rPr lang="en-US" sz="1600" b="0" i="0" u="none" strike="noStrike" cap="none">
                <a:solidFill>
                  <a:schemeClr val="dk1"/>
                </a:solidFill>
                <a:latin typeface="Monda"/>
                <a:ea typeface="Monda"/>
                <a:cs typeface="Monda"/>
                <a:sym typeface="Monda"/>
              </a:rPr>
              <a:t>Selecciona todas las opciones</a:t>
            </a:r>
            <a:endParaRPr/>
          </a:p>
          <a:p>
            <a:pPr marL="799940" marR="0" lvl="1" indent="-342830" algn="l" rtl="0">
              <a:spcBef>
                <a:spcPts val="320"/>
              </a:spcBef>
              <a:spcAft>
                <a:spcPts val="0"/>
              </a:spcAft>
              <a:buClr>
                <a:schemeClr val="dk1"/>
              </a:buClr>
              <a:buSzPts val="1840"/>
              <a:buFont typeface="Monda"/>
              <a:buChar char="•"/>
            </a:pPr>
            <a:r>
              <a:rPr lang="en-US" sz="1600" b="0" i="0" u="none" strike="noStrike" cap="none">
                <a:solidFill>
                  <a:schemeClr val="dk1"/>
                </a:solidFill>
                <a:latin typeface="Monda"/>
                <a:ea typeface="Monda"/>
                <a:cs typeface="Monda"/>
                <a:sym typeface="Monda"/>
              </a:rPr>
              <a:t>Instala</a:t>
            </a:r>
            <a:endParaRPr/>
          </a:p>
          <a:p>
            <a:pPr marL="799940" marR="0" lvl="1" indent="-225990" algn="l" rtl="0">
              <a:spcBef>
                <a:spcPts val="320"/>
              </a:spcBef>
              <a:spcAft>
                <a:spcPts val="0"/>
              </a:spcAft>
              <a:buClr>
                <a:schemeClr val="dk1"/>
              </a:buClr>
              <a:buSzPts val="1840"/>
              <a:buFont typeface="Arial"/>
              <a:buNone/>
            </a:pPr>
            <a:endParaRPr sz="1600" b="0" i="0" u="none" strike="noStrike" cap="none">
              <a:solidFill>
                <a:schemeClr val="dk1"/>
              </a:solidFill>
              <a:latin typeface="Monda"/>
              <a:ea typeface="Monda"/>
              <a:cs typeface="Monda"/>
              <a:sym typeface="Monda"/>
            </a:endParaRPr>
          </a:p>
          <a:p>
            <a:pPr marL="799940" marR="0" lvl="1" indent="-342830" algn="l" rtl="0">
              <a:spcBef>
                <a:spcPts val="320"/>
              </a:spcBef>
              <a:spcAft>
                <a:spcPts val="0"/>
              </a:spcAft>
              <a:buClr>
                <a:schemeClr val="dk1"/>
              </a:buClr>
              <a:buSzPts val="1840"/>
              <a:buFont typeface="Monda"/>
              <a:buChar char="•"/>
            </a:pPr>
            <a:r>
              <a:rPr lang="en-US" sz="1600" b="0" i="0" u="none" strike="noStrike" cap="none">
                <a:solidFill>
                  <a:schemeClr val="dk1"/>
                </a:solidFill>
                <a:latin typeface="Monda"/>
                <a:ea typeface="Monda"/>
                <a:cs typeface="Monda"/>
                <a:sym typeface="Monda"/>
              </a:rPr>
              <a:t>Documentación: </a:t>
            </a:r>
            <a:r>
              <a:rPr lang="en-US" sz="1600" b="0" i="0" u="sng" strike="noStrike" cap="none">
                <a:solidFill>
                  <a:schemeClr val="hlink"/>
                </a:solidFill>
                <a:latin typeface="Monda"/>
                <a:ea typeface="Monda"/>
                <a:cs typeface="Monda"/>
                <a:sym typeface="Monda"/>
                <a:hlinkClick r:id="rId4"/>
              </a:rPr>
              <a:t>https://wiki.eclipse.org/EGit/User_Guide</a:t>
            </a:r>
            <a:endParaRPr sz="1600" b="0" i="0" u="none" strike="noStrike" cap="none">
              <a:solidFill>
                <a:schemeClr val="dk1"/>
              </a:solidFill>
              <a:latin typeface="Monda"/>
              <a:ea typeface="Monda"/>
              <a:cs typeface="Monda"/>
              <a:sym typeface="Monda"/>
            </a:endParaRPr>
          </a:p>
          <a:p>
            <a:pPr marL="342831" marR="0" lvl="0" indent="-196781" algn="l" rtl="0">
              <a:spcBef>
                <a:spcPts val="400"/>
              </a:spcBef>
              <a:spcAft>
                <a:spcPts val="0"/>
              </a:spcAft>
              <a:buClr>
                <a:schemeClr val="dk1"/>
              </a:buClr>
              <a:buSzPts val="2300"/>
              <a:buFont typeface="Arial"/>
              <a:buNone/>
            </a:pPr>
            <a:endParaRPr sz="2000">
              <a:solidFill>
                <a:schemeClr val="dk1"/>
              </a:solidFill>
              <a:latin typeface="Monda"/>
              <a:ea typeface="Monda"/>
              <a:cs typeface="Monda"/>
              <a:sym typeface="Monda"/>
            </a:endParaRPr>
          </a:p>
          <a:p>
            <a:pPr marL="0" marR="0" lvl="0" indent="0" algn="l" rtl="0">
              <a:spcBef>
                <a:spcPts val="400"/>
              </a:spcBef>
              <a:spcAft>
                <a:spcPts val="0"/>
              </a:spcAft>
              <a:buNone/>
            </a:pPr>
            <a:r>
              <a:rPr lang="en-US" sz="2000" b="1">
                <a:solidFill>
                  <a:schemeClr val="dk1"/>
                </a:solidFill>
                <a:latin typeface="Monda"/>
                <a:ea typeface="Monda"/>
                <a:cs typeface="Monda"/>
                <a:sym typeface="Monda"/>
              </a:rPr>
              <a:t>Conectar a un Repositorio GitHub</a:t>
            </a:r>
            <a:endParaRPr sz="2000" b="1">
              <a:solidFill>
                <a:schemeClr val="dk1"/>
              </a:solidFill>
              <a:latin typeface="Monda"/>
              <a:ea typeface="Monda"/>
              <a:cs typeface="Monda"/>
              <a:sym typeface="Monda"/>
            </a:endParaRPr>
          </a:p>
          <a:p>
            <a:pPr marL="742801" marR="0" lvl="1" indent="-285692" algn="l" rtl="0">
              <a:spcBef>
                <a:spcPts val="320"/>
              </a:spcBef>
              <a:spcAft>
                <a:spcPts val="0"/>
              </a:spcAft>
              <a:buClr>
                <a:schemeClr val="dk1"/>
              </a:buClr>
              <a:buSzPts val="1120"/>
              <a:buFont typeface="Monda"/>
              <a:buChar char="•"/>
            </a:pPr>
            <a:r>
              <a:rPr lang="en-US" sz="1600" b="0" i="0" u="none" strike="noStrike" cap="none">
                <a:solidFill>
                  <a:schemeClr val="dk1"/>
                </a:solidFill>
                <a:latin typeface="Monda"/>
                <a:ea typeface="Monda"/>
                <a:cs typeface="Monda"/>
                <a:sym typeface="Monda"/>
              </a:rPr>
              <a:t>Abre la perspectiva repositorio GIT</a:t>
            </a:r>
            <a:endParaRPr/>
          </a:p>
          <a:p>
            <a:pPr marL="1199910" marR="0" lvl="2" indent="-285693" algn="l" rtl="0">
              <a:spcBef>
                <a:spcPts val="280"/>
              </a:spcBef>
              <a:spcAft>
                <a:spcPts val="0"/>
              </a:spcAft>
              <a:buClr>
                <a:schemeClr val="dk1"/>
              </a:buClr>
              <a:buSzPts val="980"/>
              <a:buFont typeface="Monda"/>
              <a:buChar char="•"/>
            </a:pPr>
            <a:r>
              <a:rPr lang="en-US" sz="1400" b="0" i="0" u="none" strike="noStrike" cap="none">
                <a:solidFill>
                  <a:schemeClr val="dk1"/>
                </a:solidFill>
                <a:latin typeface="Monda"/>
                <a:ea typeface="Monda"/>
                <a:cs typeface="Monda"/>
                <a:sym typeface="Monda"/>
              </a:rPr>
              <a:t>Window &gt; Open Perspective &gt; Other… Git → OK</a:t>
            </a:r>
            <a:endParaRPr/>
          </a:p>
          <a:p>
            <a:pPr marL="742801" marR="0" lvl="1" indent="-285692" algn="l" rtl="0">
              <a:spcBef>
                <a:spcPts val="320"/>
              </a:spcBef>
              <a:spcAft>
                <a:spcPts val="0"/>
              </a:spcAft>
              <a:buClr>
                <a:schemeClr val="dk1"/>
              </a:buClr>
              <a:buSzPts val="1120"/>
              <a:buFont typeface="Monda"/>
              <a:buChar char="•"/>
            </a:pPr>
            <a:r>
              <a:rPr lang="en-US" sz="1600" b="0" i="0" u="none" strike="noStrike" cap="none">
                <a:solidFill>
                  <a:schemeClr val="dk1"/>
                </a:solidFill>
                <a:latin typeface="Monda"/>
                <a:ea typeface="Monda"/>
                <a:cs typeface="Monda"/>
                <a:sym typeface="Monda"/>
              </a:rPr>
              <a:t>Selecciona la opción de </a:t>
            </a:r>
            <a:r>
              <a:rPr lang="en-US" sz="1600" b="1" i="0" u="none" strike="noStrike" cap="none">
                <a:solidFill>
                  <a:schemeClr val="dk1"/>
                </a:solidFill>
                <a:latin typeface="Monda"/>
                <a:ea typeface="Monda"/>
                <a:cs typeface="Monda"/>
                <a:sym typeface="Monda"/>
              </a:rPr>
              <a:t>clonar</a:t>
            </a:r>
            <a:r>
              <a:rPr lang="en-US" sz="1600" b="0" i="0" u="none" strike="noStrike" cap="none">
                <a:solidFill>
                  <a:schemeClr val="dk1"/>
                </a:solidFill>
                <a:latin typeface="Monda"/>
                <a:ea typeface="Monda"/>
                <a:cs typeface="Monda"/>
                <a:sym typeface="Monda"/>
              </a:rPr>
              <a:t>: </a:t>
            </a:r>
            <a:endParaRPr/>
          </a:p>
          <a:p>
            <a:pPr marL="742801" marR="0" lvl="1" indent="-214573" algn="l" rtl="0">
              <a:spcBef>
                <a:spcPts val="320"/>
              </a:spcBef>
              <a:spcAft>
                <a:spcPts val="0"/>
              </a:spcAft>
              <a:buClr>
                <a:schemeClr val="dk1"/>
              </a:buClr>
              <a:buSzPts val="1120"/>
              <a:buFont typeface="Arial"/>
              <a:buNone/>
            </a:pPr>
            <a:endParaRPr sz="1600" b="0" i="0" u="none" strike="noStrike" cap="none">
              <a:solidFill>
                <a:schemeClr val="dk1"/>
              </a:solidFill>
              <a:latin typeface="Monda"/>
              <a:ea typeface="Monda"/>
              <a:cs typeface="Monda"/>
              <a:sym typeface="Monda"/>
            </a:endParaRPr>
          </a:p>
          <a:p>
            <a:pPr marL="742801" marR="0" lvl="1" indent="-214573" algn="l" rtl="0">
              <a:spcBef>
                <a:spcPts val="320"/>
              </a:spcBef>
              <a:spcAft>
                <a:spcPts val="0"/>
              </a:spcAft>
              <a:buClr>
                <a:schemeClr val="dk1"/>
              </a:buClr>
              <a:buSzPts val="1120"/>
              <a:buFont typeface="Arial"/>
              <a:buNone/>
            </a:pPr>
            <a:endParaRPr sz="1600" b="0" i="0" u="none" strike="noStrike" cap="none">
              <a:solidFill>
                <a:schemeClr val="dk1"/>
              </a:solidFill>
              <a:latin typeface="Monda"/>
              <a:ea typeface="Monda"/>
              <a:cs typeface="Monda"/>
              <a:sym typeface="Monda"/>
            </a:endParaRPr>
          </a:p>
          <a:p>
            <a:pPr marL="742801" marR="0" lvl="1" indent="-285692" algn="l" rtl="0">
              <a:spcBef>
                <a:spcPts val="320"/>
              </a:spcBef>
              <a:spcAft>
                <a:spcPts val="0"/>
              </a:spcAft>
              <a:buClr>
                <a:schemeClr val="dk1"/>
              </a:buClr>
              <a:buSzPts val="1120"/>
              <a:buFont typeface="Monda"/>
              <a:buChar char="•"/>
            </a:pPr>
            <a:r>
              <a:rPr lang="en-US" sz="1600" b="0" i="0" u="none" strike="noStrike" cap="none">
                <a:solidFill>
                  <a:schemeClr val="dk1"/>
                </a:solidFill>
                <a:latin typeface="Monda"/>
                <a:ea typeface="Monda"/>
                <a:cs typeface="Monda"/>
                <a:sym typeface="Monda"/>
              </a:rPr>
              <a:t>Indica los datos del repositorio remoto:</a:t>
            </a:r>
            <a:endParaRPr/>
          </a:p>
          <a:p>
            <a:pPr marL="742801" marR="0" lvl="1" indent="-214573" algn="l" rtl="0">
              <a:spcBef>
                <a:spcPts val="320"/>
              </a:spcBef>
              <a:spcAft>
                <a:spcPts val="0"/>
              </a:spcAft>
              <a:buClr>
                <a:schemeClr val="dk1"/>
              </a:buClr>
              <a:buSzPts val="1120"/>
              <a:buFont typeface="Arial"/>
              <a:buNone/>
            </a:pPr>
            <a:endParaRPr sz="1600" b="0" i="0" u="none" strike="noStrike" cap="none">
              <a:solidFill>
                <a:schemeClr val="dk1"/>
              </a:solidFill>
              <a:latin typeface="Monda"/>
              <a:ea typeface="Monda"/>
              <a:cs typeface="Monda"/>
              <a:sym typeface="Monda"/>
            </a:endParaRPr>
          </a:p>
          <a:p>
            <a:pPr marL="742801" marR="0" lvl="1" indent="-214573" algn="l" rtl="0">
              <a:spcBef>
                <a:spcPts val="320"/>
              </a:spcBef>
              <a:spcAft>
                <a:spcPts val="0"/>
              </a:spcAft>
              <a:buClr>
                <a:schemeClr val="dk1"/>
              </a:buClr>
              <a:buSzPts val="1120"/>
              <a:buFont typeface="Arial"/>
              <a:buNone/>
            </a:pPr>
            <a:endParaRPr sz="1600" b="0" i="0" u="none" strike="noStrike" cap="none">
              <a:solidFill>
                <a:schemeClr val="dk1"/>
              </a:solidFill>
              <a:latin typeface="Monda"/>
              <a:ea typeface="Monda"/>
              <a:cs typeface="Monda"/>
              <a:sym typeface="Monda"/>
            </a:endParaRPr>
          </a:p>
          <a:p>
            <a:pPr marL="742801" marR="0" lvl="1" indent="-285692" algn="l" rtl="0">
              <a:spcBef>
                <a:spcPts val="320"/>
              </a:spcBef>
              <a:spcAft>
                <a:spcPts val="0"/>
              </a:spcAft>
              <a:buClr>
                <a:schemeClr val="dk1"/>
              </a:buClr>
              <a:buSzPts val="1120"/>
              <a:buFont typeface="Monda"/>
              <a:buChar char="•"/>
            </a:pPr>
            <a:r>
              <a:rPr lang="en-US" sz="1600" b="0" i="0" u="none" strike="noStrike" cap="none">
                <a:solidFill>
                  <a:schemeClr val="dk1"/>
                </a:solidFill>
                <a:latin typeface="Monda"/>
                <a:ea typeface="Monda"/>
                <a:cs typeface="Monda"/>
                <a:sym typeface="Monda"/>
              </a:rPr>
              <a:t>Finish</a:t>
            </a:r>
            <a:endParaRPr sz="1600" b="0" i="0" u="none" strike="noStrike" cap="none">
              <a:solidFill>
                <a:schemeClr val="dk1"/>
              </a:solidFill>
              <a:latin typeface="Monda"/>
              <a:ea typeface="Monda"/>
              <a:cs typeface="Monda"/>
              <a:sym typeface="Monda"/>
            </a:endParaRPr>
          </a:p>
        </p:txBody>
      </p:sp>
      <p:grpSp>
        <p:nvGrpSpPr>
          <p:cNvPr id="728" name="Shape 728"/>
          <p:cNvGrpSpPr/>
          <p:nvPr/>
        </p:nvGrpSpPr>
        <p:grpSpPr>
          <a:xfrm>
            <a:off x="4543204" y="4556171"/>
            <a:ext cx="1440324" cy="460903"/>
            <a:chOff x="4571503" y="4712085"/>
            <a:chExt cx="1440657" cy="461010"/>
          </a:xfrm>
        </p:grpSpPr>
        <p:pic>
          <p:nvPicPr>
            <p:cNvPr id="729" name="Shape 729"/>
            <p:cNvPicPr preferRelativeResize="0"/>
            <p:nvPr/>
          </p:nvPicPr>
          <p:blipFill rotWithShape="1">
            <a:blip r:embed="rId5">
              <a:alphaModFix/>
            </a:blip>
            <a:srcRect/>
            <a:stretch/>
          </p:blipFill>
          <p:spPr>
            <a:xfrm>
              <a:off x="4571503" y="4712085"/>
              <a:ext cx="1440657" cy="461010"/>
            </a:xfrm>
            <a:prstGeom prst="rect">
              <a:avLst/>
            </a:prstGeom>
            <a:noFill/>
            <a:ln>
              <a:noFill/>
            </a:ln>
            <a:effectLst>
              <a:outerShdw blurRad="292100" dist="139700" dir="2700000" algn="tl" rotWithShape="0">
                <a:srgbClr val="333333">
                  <a:alpha val="64705"/>
                </a:srgbClr>
              </a:outerShdw>
            </a:effectLst>
          </p:spPr>
        </p:pic>
        <p:sp>
          <p:nvSpPr>
            <p:cNvPr id="730" name="Shape 730"/>
            <p:cNvSpPr/>
            <p:nvPr/>
          </p:nvSpPr>
          <p:spPr>
            <a:xfrm>
              <a:off x="5362618" y="4747816"/>
              <a:ext cx="289502" cy="338162"/>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731" name="Shape 731"/>
          <p:cNvPicPr preferRelativeResize="0"/>
          <p:nvPr/>
        </p:nvPicPr>
        <p:blipFill rotWithShape="1">
          <a:blip r:embed="rId6">
            <a:alphaModFix/>
          </a:blip>
          <a:srcRect/>
          <a:stretch/>
        </p:blipFill>
        <p:spPr>
          <a:xfrm>
            <a:off x="5103635" y="5876252"/>
            <a:ext cx="1866468" cy="657073"/>
          </a:xfrm>
          <a:prstGeom prst="rect">
            <a:avLst/>
          </a:prstGeom>
          <a:noFill/>
          <a:ln>
            <a:noFill/>
          </a:ln>
          <a:effectLst>
            <a:outerShdw blurRad="292100" dist="139700" dir="2700000" algn="tl" rotWithShape="0">
              <a:srgbClr val="333333">
                <a:alpha val="64705"/>
              </a:srgbClr>
            </a:outerShdw>
          </a:effectLst>
        </p:spPr>
      </p:pic>
      <p:grpSp>
        <p:nvGrpSpPr>
          <p:cNvPr id="732" name="Shape 732"/>
          <p:cNvGrpSpPr/>
          <p:nvPr/>
        </p:nvGrpSpPr>
        <p:grpSpPr>
          <a:xfrm>
            <a:off x="5075940" y="5255037"/>
            <a:ext cx="3913869" cy="457094"/>
            <a:chOff x="1448730" y="2737871"/>
            <a:chExt cx="3914775" cy="457200"/>
          </a:xfrm>
        </p:grpSpPr>
        <p:pic>
          <p:nvPicPr>
            <p:cNvPr id="733" name="Shape 733"/>
            <p:cNvPicPr preferRelativeResize="0"/>
            <p:nvPr/>
          </p:nvPicPr>
          <p:blipFill rotWithShape="1">
            <a:blip r:embed="rId7">
              <a:alphaModFix/>
            </a:blip>
            <a:srcRect/>
            <a:stretch/>
          </p:blipFill>
          <p:spPr>
            <a:xfrm>
              <a:off x="1448730" y="2737871"/>
              <a:ext cx="3914775" cy="457200"/>
            </a:xfrm>
            <a:prstGeom prst="rect">
              <a:avLst/>
            </a:prstGeom>
            <a:noFill/>
            <a:ln>
              <a:noFill/>
            </a:ln>
            <a:effectLst>
              <a:outerShdw blurRad="292100" dist="139700" dir="2700000" algn="tl" rotWithShape="0">
                <a:srgbClr val="333333">
                  <a:alpha val="64705"/>
                </a:srgbClr>
              </a:outerShdw>
            </a:effectLst>
          </p:spPr>
        </p:pic>
        <p:sp>
          <p:nvSpPr>
            <p:cNvPr id="734" name="Shape 734"/>
            <p:cNvSpPr/>
            <p:nvPr/>
          </p:nvSpPr>
          <p:spPr>
            <a:xfrm>
              <a:off x="2339752" y="2925738"/>
              <a:ext cx="3023753"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Monda"/>
                  <a:ea typeface="Monda"/>
                  <a:cs typeface="Monda"/>
                  <a:sym typeface="Monda"/>
                </a:rPr>
                <a:t>https://github.com/usernam/rep.git</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741" name="Shape 741"/>
          <p:cNvSpPr txBox="1"/>
          <p:nvPr/>
        </p:nvSpPr>
        <p:spPr>
          <a:xfrm>
            <a:off x="537773" y="1176051"/>
            <a:ext cx="8068453" cy="3323987"/>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EGIT - Añadir un proyecto a un repositorio</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 </a:t>
            </a:r>
            <a:r>
              <a:rPr lang="en-US" sz="2400">
                <a:solidFill>
                  <a:schemeClr val="dk1"/>
                </a:solidFill>
                <a:latin typeface="Arial"/>
                <a:ea typeface="Arial"/>
                <a:cs typeface="Arial"/>
                <a:sym typeface="Arial"/>
              </a:rPr>
              <a:t>15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457200" marR="0" lvl="0" indent="-457200" algn="l" rtl="0">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Genera el repositorio local</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Botón derecho sobre el proyecto → Team → Share Project</a:t>
            </a:r>
            <a:endParaRPr sz="1600" b="0" i="0" u="none" strike="noStrike" cap="none">
              <a:solidFill>
                <a:schemeClr val="dk1"/>
              </a:solidFill>
              <a:latin typeface="Arial"/>
              <a:ea typeface="Arial"/>
              <a:cs typeface="Arial"/>
              <a:sym typeface="Arial"/>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En Repository selecciona el repositorio local en el que quieres añadir el proyecto (o créalo) → Finish</a:t>
            </a:r>
            <a:endParaRPr sz="1800" b="0" i="0" u="none" strike="noStrike" cap="none">
              <a:solidFill>
                <a:schemeClr val="dk1"/>
              </a:solidFill>
              <a:latin typeface="Arial"/>
              <a:ea typeface="Arial"/>
              <a:cs typeface="Arial"/>
              <a:sym typeface="Arial"/>
            </a:endParaRPr>
          </a:p>
          <a:p>
            <a:pPr marL="457152" marR="0" lvl="1" indent="0" algn="l" rtl="0">
              <a:spcBef>
                <a:spcPts val="0"/>
              </a:spcBef>
              <a:spcAft>
                <a:spcPts val="0"/>
              </a:spcAft>
              <a:buNone/>
            </a:pPr>
            <a:endParaRPr sz="1800" b="0" i="0" u="none" strike="noStrike" cap="none">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Añade el proyecto</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Botón derecho sobre el proyecto (o directorios o archivos que quieras añadir) → Team → Add to index</a:t>
            </a:r>
            <a:endParaRPr sz="1600" b="0" i="0" u="none" strike="noStrike" cap="none">
              <a:solidFill>
                <a:schemeClr val="dk1"/>
              </a:solidFill>
              <a:latin typeface="Arial"/>
              <a:ea typeface="Arial"/>
              <a:cs typeface="Arial"/>
              <a:sym typeface="Arial"/>
            </a:endParaRPr>
          </a:p>
        </p:txBody>
      </p:sp>
      <p:sp>
        <p:nvSpPr>
          <p:cNvPr id="742" name="Shape 742"/>
          <p:cNvSpPr txBox="1"/>
          <p:nvPr/>
        </p:nvSpPr>
        <p:spPr>
          <a:xfrm>
            <a:off x="537773" y="5053107"/>
            <a:ext cx="8068453" cy="1015663"/>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rPr>
              <a:t> </a:t>
            </a: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ventajas crees que pueda tener el uso de un repositorio compartido entre tus compañeros de trabajo?</a:t>
            </a:r>
            <a:endParaRPr sz="20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body" idx="1"/>
          </p:nvPr>
        </p:nvSpPr>
        <p:spPr>
          <a:xfrm>
            <a:off x="517479" y="1452662"/>
            <a:ext cx="8105965" cy="64444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Narrow"/>
                <a:ea typeface="Arial Narrow"/>
                <a:cs typeface="Arial Narrow"/>
                <a:sym typeface="Arial Narrow"/>
              </a:rPr>
              <a:t>Genera el repositorio local</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Botón derecho sobre el proyecto → Team → Share Project</a:t>
            </a:r>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En Repository selecciona el repositorio local en el que quieres añadir el proyecto (o créalo) → Finish</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1" i="0" u="none" strike="noStrike" cap="none">
                <a:solidFill>
                  <a:schemeClr val="dk1"/>
                </a:solidFill>
                <a:latin typeface="Arial Narrow"/>
                <a:ea typeface="Arial Narrow"/>
                <a:cs typeface="Arial Narrow"/>
                <a:sym typeface="Arial Narrow"/>
              </a:rPr>
              <a:t>Añade el proyecto</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Botón derecho sobre el proyecto (o directorios o archivos que quieras añadir) → Team → Add to index</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p:txBody>
      </p:sp>
      <p:sp>
        <p:nvSpPr>
          <p:cNvPr id="748" name="Shape 748"/>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EGIT - Añadir un proyecto a un repositorio</a:t>
            </a:r>
            <a:endParaRPr/>
          </a:p>
        </p:txBody>
      </p:sp>
      <p:grpSp>
        <p:nvGrpSpPr>
          <p:cNvPr id="749" name="Shape 749"/>
          <p:cNvGrpSpPr/>
          <p:nvPr/>
        </p:nvGrpSpPr>
        <p:grpSpPr>
          <a:xfrm>
            <a:off x="7091697" y="1598020"/>
            <a:ext cx="1594870" cy="534886"/>
            <a:chOff x="7092280" y="1917626"/>
            <a:chExt cx="1595239" cy="535010"/>
          </a:xfrm>
        </p:grpSpPr>
        <p:pic>
          <p:nvPicPr>
            <p:cNvPr id="750" name="Shape 750"/>
            <p:cNvPicPr preferRelativeResize="0"/>
            <p:nvPr/>
          </p:nvPicPr>
          <p:blipFill rotWithShape="1">
            <a:blip r:embed="rId3">
              <a:alphaModFix/>
            </a:blip>
            <a:srcRect/>
            <a:stretch/>
          </p:blipFill>
          <p:spPr>
            <a:xfrm>
              <a:off x="7092280" y="1917626"/>
              <a:ext cx="723900" cy="257175"/>
            </a:xfrm>
            <a:prstGeom prst="rect">
              <a:avLst/>
            </a:prstGeom>
            <a:noFill/>
            <a:ln>
              <a:noFill/>
            </a:ln>
            <a:effectLst>
              <a:outerShdw blurRad="292100" dist="139700" dir="2700000" algn="tl" rotWithShape="0">
                <a:srgbClr val="333333">
                  <a:alpha val="64705"/>
                </a:srgbClr>
              </a:outerShdw>
            </a:effectLst>
          </p:spPr>
        </p:pic>
        <p:pic>
          <p:nvPicPr>
            <p:cNvPr id="751" name="Shape 751"/>
            <p:cNvPicPr preferRelativeResize="0"/>
            <p:nvPr/>
          </p:nvPicPr>
          <p:blipFill rotWithShape="1">
            <a:blip r:embed="rId4">
              <a:alphaModFix/>
            </a:blip>
            <a:srcRect/>
            <a:stretch/>
          </p:blipFill>
          <p:spPr>
            <a:xfrm>
              <a:off x="7668344" y="2100211"/>
              <a:ext cx="1019175" cy="352425"/>
            </a:xfrm>
            <a:prstGeom prst="rect">
              <a:avLst/>
            </a:prstGeom>
            <a:noFill/>
            <a:ln>
              <a:noFill/>
            </a:ln>
            <a:effectLst>
              <a:outerShdw blurRad="292100" dist="139700" dir="2700000" algn="tl" rotWithShape="0">
                <a:srgbClr val="333333">
                  <a:alpha val="64705"/>
                </a:srgbClr>
              </a:outerShdw>
            </a:effectLst>
          </p:spPr>
        </p:pic>
      </p:grpSp>
      <p:grpSp>
        <p:nvGrpSpPr>
          <p:cNvPr id="752" name="Shape 752"/>
          <p:cNvGrpSpPr/>
          <p:nvPr/>
        </p:nvGrpSpPr>
        <p:grpSpPr>
          <a:xfrm>
            <a:off x="3625057" y="5594238"/>
            <a:ext cx="1589166" cy="449610"/>
            <a:chOff x="3846562" y="6148432"/>
            <a:chExt cx="1589534" cy="449714"/>
          </a:xfrm>
        </p:grpSpPr>
        <p:pic>
          <p:nvPicPr>
            <p:cNvPr id="753" name="Shape 753"/>
            <p:cNvPicPr preferRelativeResize="0"/>
            <p:nvPr/>
          </p:nvPicPr>
          <p:blipFill rotWithShape="1">
            <a:blip r:embed="rId3">
              <a:alphaModFix/>
            </a:blip>
            <a:srcRect/>
            <a:stretch/>
          </p:blipFill>
          <p:spPr>
            <a:xfrm>
              <a:off x="3846562" y="6148432"/>
              <a:ext cx="723900" cy="257175"/>
            </a:xfrm>
            <a:prstGeom prst="rect">
              <a:avLst/>
            </a:prstGeom>
            <a:noFill/>
            <a:ln>
              <a:noFill/>
            </a:ln>
            <a:effectLst>
              <a:outerShdw blurRad="292100" dist="139700" dir="2700000" algn="tl" rotWithShape="0">
                <a:srgbClr val="333333">
                  <a:alpha val="64705"/>
                </a:srgbClr>
              </a:outerShdw>
            </a:effectLst>
          </p:spPr>
        </p:pic>
        <p:pic>
          <p:nvPicPr>
            <p:cNvPr id="754" name="Shape 754"/>
            <p:cNvPicPr preferRelativeResize="0"/>
            <p:nvPr/>
          </p:nvPicPr>
          <p:blipFill rotWithShape="1">
            <a:blip r:embed="rId5">
              <a:alphaModFix/>
            </a:blip>
            <a:srcRect/>
            <a:stretch/>
          </p:blipFill>
          <p:spPr>
            <a:xfrm>
              <a:off x="4426446" y="6340971"/>
              <a:ext cx="1009650" cy="257175"/>
            </a:xfrm>
            <a:prstGeom prst="rect">
              <a:avLst/>
            </a:prstGeom>
            <a:noFill/>
            <a:ln>
              <a:noFill/>
            </a:ln>
            <a:effectLst>
              <a:outerShdw blurRad="292100" dist="139700" dir="2700000" algn="tl" rotWithShape="0">
                <a:srgbClr val="333333">
                  <a:alpha val="64705"/>
                </a:srgbClr>
              </a:outerShdw>
            </a:effectLst>
          </p:spPr>
        </p:pic>
      </p:grpSp>
      <p:pic>
        <p:nvPicPr>
          <p:cNvPr id="755" name="Shape 755"/>
          <p:cNvPicPr preferRelativeResize="0"/>
          <p:nvPr/>
        </p:nvPicPr>
        <p:blipFill rotWithShape="1">
          <a:blip r:embed="rId6">
            <a:alphaModFix/>
          </a:blip>
          <a:srcRect/>
          <a:stretch/>
        </p:blipFill>
        <p:spPr>
          <a:xfrm>
            <a:off x="2622263" y="2626436"/>
            <a:ext cx="4380486" cy="2018833"/>
          </a:xfrm>
          <a:prstGeom prst="rect">
            <a:avLst/>
          </a:prstGeom>
          <a:noFill/>
          <a:ln>
            <a:noFill/>
          </a:ln>
          <a:effectLst>
            <a:outerShdw blurRad="292100" dist="139700" dir="2700000" algn="tl" rotWithShape="0">
              <a:srgbClr val="333333">
                <a:alpha val="64705"/>
              </a:srgbClr>
            </a:outerShdw>
          </a:effectLst>
        </p:spPr>
      </p:pic>
      <p:sp>
        <p:nvSpPr>
          <p:cNvPr id="756" name="Shape 756"/>
          <p:cNvSpPr/>
          <p:nvPr/>
        </p:nvSpPr>
        <p:spPr>
          <a:xfrm>
            <a:off x="4284035" y="2997052"/>
            <a:ext cx="2591688" cy="307349"/>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7" name="Shape 757"/>
          <p:cNvSpPr/>
          <p:nvPr/>
        </p:nvSpPr>
        <p:spPr>
          <a:xfrm>
            <a:off x="6887626" y="3017119"/>
            <a:ext cx="564027" cy="307349"/>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8" name="Shape 758"/>
          <p:cNvSpPr/>
          <p:nvPr/>
        </p:nvSpPr>
        <p:spPr>
          <a:xfrm>
            <a:off x="3157289" y="4110880"/>
            <a:ext cx="239203" cy="254007"/>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59" name="Shape 759"/>
          <p:cNvPicPr preferRelativeResize="0"/>
          <p:nvPr/>
        </p:nvPicPr>
        <p:blipFill rotWithShape="1">
          <a:blip r:embed="rId7">
            <a:alphaModFix/>
          </a:blip>
          <a:srcRect/>
          <a:stretch/>
        </p:blipFill>
        <p:spPr>
          <a:xfrm>
            <a:off x="7762856" y="4237884"/>
            <a:ext cx="923711" cy="295207"/>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Shape 764"/>
          <p:cNvSpPr txBox="1">
            <a:spLocks noGrp="1"/>
          </p:cNvSpPr>
          <p:nvPr>
            <p:ph type="body" idx="1"/>
          </p:nvPr>
        </p:nvSpPr>
        <p:spPr>
          <a:xfrm>
            <a:off x="501964" y="1122109"/>
            <a:ext cx="4864040" cy="65007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757"/>
              <a:buFont typeface="Arial"/>
              <a:buNone/>
            </a:pPr>
            <a:r>
              <a:rPr lang="en-US" sz="1757" b="0" i="0" u="none" strike="noStrike" cap="none">
                <a:solidFill>
                  <a:schemeClr val="dk1"/>
                </a:solidFill>
                <a:latin typeface="Arial"/>
                <a:ea typeface="Arial"/>
                <a:cs typeface="Arial"/>
                <a:sym typeface="Arial"/>
              </a:rPr>
              <a:t>Commit del proyecto</a:t>
            </a:r>
            <a:endParaRPr/>
          </a:p>
          <a:p>
            <a:pPr marL="192024" marR="0" lvl="1" indent="-192024" algn="l" rtl="0">
              <a:lnSpc>
                <a:spcPct val="100000"/>
              </a:lnSpc>
              <a:spcBef>
                <a:spcPts val="0"/>
              </a:spcBef>
              <a:spcAft>
                <a:spcPts val="0"/>
              </a:spcAft>
              <a:buClr>
                <a:schemeClr val="dk1"/>
              </a:buClr>
              <a:buSzPts val="1850"/>
              <a:buFont typeface="Arial"/>
              <a:buChar char="▪"/>
            </a:pPr>
            <a:r>
              <a:rPr lang="en-US" sz="1480" b="0" i="0" u="none" strike="noStrike" cap="none">
                <a:solidFill>
                  <a:schemeClr val="dk1"/>
                </a:solidFill>
                <a:latin typeface="Arial"/>
                <a:ea typeface="Arial"/>
                <a:cs typeface="Arial"/>
                <a:sym typeface="Arial"/>
              </a:rPr>
              <a:t>Botón derecho sobre el proyecto → Team → Commit</a:t>
            </a:r>
            <a:endParaRPr sz="1480" b="0" i="0" u="none" strike="noStrike" cap="none">
              <a:solidFill>
                <a:schemeClr val="dk1"/>
              </a:solidFill>
              <a:latin typeface="Arial"/>
              <a:ea typeface="Arial"/>
              <a:cs typeface="Arial"/>
              <a:sym typeface="Arial"/>
            </a:endParaRPr>
          </a:p>
          <a:p>
            <a:pPr marL="192024" marR="0" lvl="1" indent="-74549" algn="l" rtl="0">
              <a:lnSpc>
                <a:spcPct val="100000"/>
              </a:lnSpc>
              <a:spcBef>
                <a:spcPts val="0"/>
              </a:spcBef>
              <a:spcAft>
                <a:spcPts val="0"/>
              </a:spcAft>
              <a:buClr>
                <a:schemeClr val="dk1"/>
              </a:buClr>
              <a:buSzPts val="1850"/>
              <a:buFont typeface="Arial"/>
              <a:buNone/>
            </a:pPr>
            <a:endParaRPr sz="1480" b="0" i="0" u="none" strike="noStrike" cap="none">
              <a:solidFill>
                <a:schemeClr val="dk1"/>
              </a:solidFill>
              <a:latin typeface="Arial"/>
              <a:ea typeface="Arial"/>
              <a:cs typeface="Arial"/>
              <a:sym typeface="Arial"/>
            </a:endParaRPr>
          </a:p>
          <a:p>
            <a:pPr marL="192024" marR="0" lvl="1" indent="-74549" algn="l" rtl="0">
              <a:lnSpc>
                <a:spcPct val="100000"/>
              </a:lnSpc>
              <a:spcBef>
                <a:spcPts val="0"/>
              </a:spcBef>
              <a:spcAft>
                <a:spcPts val="0"/>
              </a:spcAft>
              <a:buClr>
                <a:schemeClr val="dk1"/>
              </a:buClr>
              <a:buSzPts val="1850"/>
              <a:buFont typeface="Arial"/>
              <a:buNone/>
            </a:pPr>
            <a:endParaRPr sz="1480" b="0" i="0" u="none" strike="noStrike" cap="none">
              <a:solidFill>
                <a:schemeClr val="dk1"/>
              </a:solidFill>
              <a:latin typeface="Arial"/>
              <a:ea typeface="Arial"/>
              <a:cs typeface="Arial"/>
              <a:sym typeface="Arial"/>
            </a:endParaRPr>
          </a:p>
          <a:p>
            <a:pPr marL="192024" marR="0" lvl="1" indent="-74549" algn="l" rtl="0">
              <a:lnSpc>
                <a:spcPct val="100000"/>
              </a:lnSpc>
              <a:spcBef>
                <a:spcPts val="0"/>
              </a:spcBef>
              <a:spcAft>
                <a:spcPts val="0"/>
              </a:spcAft>
              <a:buClr>
                <a:schemeClr val="dk1"/>
              </a:buClr>
              <a:buSzPts val="1850"/>
              <a:buFont typeface="Arial"/>
              <a:buNone/>
            </a:pPr>
            <a:endParaRPr sz="1480" b="0" i="0" u="none" strike="noStrike" cap="none">
              <a:solidFill>
                <a:schemeClr val="dk1"/>
              </a:solidFill>
              <a:latin typeface="Arial"/>
              <a:ea typeface="Arial"/>
              <a:cs typeface="Arial"/>
              <a:sym typeface="Arial"/>
            </a:endParaRPr>
          </a:p>
        </p:txBody>
      </p:sp>
      <p:sp>
        <p:nvSpPr>
          <p:cNvPr id="765" name="Shape 765"/>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EGIT – Commit de cambios</a:t>
            </a:r>
            <a:endParaRPr sz="3000" b="1" i="0" u="none" strike="noStrike" cap="none">
              <a:solidFill>
                <a:schemeClr val="dk1"/>
              </a:solidFill>
              <a:latin typeface="Arial"/>
              <a:ea typeface="Arial"/>
              <a:cs typeface="Arial"/>
              <a:sym typeface="Arial"/>
            </a:endParaRPr>
          </a:p>
        </p:txBody>
      </p:sp>
      <p:grpSp>
        <p:nvGrpSpPr>
          <p:cNvPr id="766" name="Shape 766"/>
          <p:cNvGrpSpPr/>
          <p:nvPr/>
        </p:nvGrpSpPr>
        <p:grpSpPr>
          <a:xfrm>
            <a:off x="6693764" y="1491900"/>
            <a:ext cx="1484787" cy="439318"/>
            <a:chOff x="6444208" y="1845618"/>
            <a:chExt cx="1485131" cy="439420"/>
          </a:xfrm>
        </p:grpSpPr>
        <p:pic>
          <p:nvPicPr>
            <p:cNvPr id="767" name="Shape 767"/>
            <p:cNvPicPr preferRelativeResize="0"/>
            <p:nvPr/>
          </p:nvPicPr>
          <p:blipFill rotWithShape="1">
            <a:blip r:embed="rId3">
              <a:alphaModFix/>
            </a:blip>
            <a:srcRect/>
            <a:stretch/>
          </p:blipFill>
          <p:spPr>
            <a:xfrm>
              <a:off x="6444208" y="1845618"/>
              <a:ext cx="723900" cy="257175"/>
            </a:xfrm>
            <a:prstGeom prst="rect">
              <a:avLst/>
            </a:prstGeom>
            <a:noFill/>
            <a:ln>
              <a:noFill/>
            </a:ln>
            <a:effectLst>
              <a:outerShdw blurRad="292100" dist="139700" dir="2700000" algn="tl" rotWithShape="0">
                <a:srgbClr val="333333">
                  <a:alpha val="64705"/>
                </a:srgbClr>
              </a:outerShdw>
            </a:effectLst>
          </p:spPr>
        </p:pic>
        <p:pic>
          <p:nvPicPr>
            <p:cNvPr id="768" name="Shape 768"/>
            <p:cNvPicPr preferRelativeResize="0"/>
            <p:nvPr/>
          </p:nvPicPr>
          <p:blipFill rotWithShape="1">
            <a:blip r:embed="rId4">
              <a:alphaModFix/>
            </a:blip>
            <a:srcRect/>
            <a:stretch/>
          </p:blipFill>
          <p:spPr>
            <a:xfrm>
              <a:off x="6948264" y="2018338"/>
              <a:ext cx="981075" cy="266700"/>
            </a:xfrm>
            <a:prstGeom prst="rect">
              <a:avLst/>
            </a:prstGeom>
            <a:noFill/>
            <a:ln>
              <a:noFill/>
            </a:ln>
          </p:spPr>
        </p:pic>
      </p:grpSp>
      <p:sp>
        <p:nvSpPr>
          <p:cNvPr id="769" name="Shape 769"/>
          <p:cNvSpPr/>
          <p:nvPr/>
        </p:nvSpPr>
        <p:spPr>
          <a:xfrm>
            <a:off x="5132025" y="2205805"/>
            <a:ext cx="3865461" cy="1070650"/>
          </a:xfrm>
          <a:prstGeom prst="rect">
            <a:avLst/>
          </a:prstGeom>
          <a:noFill/>
          <a:ln>
            <a:noFill/>
          </a:ln>
        </p:spPr>
        <p:txBody>
          <a:bodyPr spcFirstLastPara="1" wrap="square" lIns="91425" tIns="45700" rIns="91425" bIns="45700" anchor="t" anchorCtr="0">
            <a:noAutofit/>
          </a:bodyPr>
          <a:lstStyle/>
          <a:p>
            <a:pPr marL="285693" marR="0" lvl="0" indent="-285693" algn="l" rtl="0">
              <a:spcBef>
                <a:spcPts val="0"/>
              </a:spcBef>
              <a:spcAft>
                <a:spcPts val="0"/>
              </a:spcAft>
              <a:buClr>
                <a:schemeClr val="dk1"/>
              </a:buClr>
              <a:buSzPts val="980"/>
              <a:buFont typeface="Monda"/>
              <a:buChar char="•"/>
            </a:pPr>
            <a:r>
              <a:rPr lang="en-US" sz="1400">
                <a:solidFill>
                  <a:schemeClr val="dk1"/>
                </a:solidFill>
                <a:latin typeface="Monda"/>
                <a:ea typeface="Monda"/>
                <a:cs typeface="Monda"/>
                <a:sym typeface="Monda"/>
              </a:rPr>
              <a:t>Los cambios </a:t>
            </a:r>
            <a:r>
              <a:rPr lang="en-US" sz="1400" b="1">
                <a:solidFill>
                  <a:schemeClr val="dk1"/>
                </a:solidFill>
                <a:latin typeface="Monda"/>
                <a:ea typeface="Monda"/>
                <a:cs typeface="Monda"/>
                <a:sym typeface="Monda"/>
              </a:rPr>
              <a:t>NO </a:t>
            </a:r>
            <a:r>
              <a:rPr lang="en-US" sz="1400">
                <a:solidFill>
                  <a:schemeClr val="dk1"/>
                </a:solidFill>
                <a:latin typeface="Monda"/>
                <a:ea typeface="Monda"/>
                <a:cs typeface="Monda"/>
                <a:sym typeface="Monda"/>
              </a:rPr>
              <a:t>previstos a ser enviados.</a:t>
            </a:r>
            <a:endParaRPr/>
          </a:p>
          <a:p>
            <a:pPr marL="285693" marR="0" lvl="0" indent="-285693" algn="l" rtl="0">
              <a:spcBef>
                <a:spcPts val="280"/>
              </a:spcBef>
              <a:spcAft>
                <a:spcPts val="0"/>
              </a:spcAft>
              <a:buClr>
                <a:schemeClr val="dk1"/>
              </a:buClr>
              <a:buSzPts val="980"/>
              <a:buFont typeface="Monda"/>
              <a:buChar char="•"/>
            </a:pPr>
            <a:r>
              <a:rPr lang="en-US" sz="1400" b="1">
                <a:solidFill>
                  <a:schemeClr val="dk1"/>
                </a:solidFill>
                <a:latin typeface="Monda"/>
                <a:ea typeface="Monda"/>
                <a:cs typeface="Monda"/>
                <a:sym typeface="Monda"/>
              </a:rPr>
              <a:t>Si, es necesario, podemos arrastrar estos cambios a la siguiente casilla</a:t>
            </a:r>
            <a:endParaRPr/>
          </a:p>
        </p:txBody>
      </p:sp>
      <p:pic>
        <p:nvPicPr>
          <p:cNvPr id="770" name="Shape 770"/>
          <p:cNvPicPr preferRelativeResize="0"/>
          <p:nvPr/>
        </p:nvPicPr>
        <p:blipFill rotWithShape="1">
          <a:blip r:embed="rId5">
            <a:alphaModFix/>
          </a:blip>
          <a:srcRect/>
          <a:stretch/>
        </p:blipFill>
        <p:spPr>
          <a:xfrm>
            <a:off x="860667" y="1797899"/>
            <a:ext cx="4056711" cy="3809118"/>
          </a:xfrm>
          <a:prstGeom prst="rect">
            <a:avLst/>
          </a:prstGeom>
          <a:noFill/>
          <a:ln>
            <a:noFill/>
          </a:ln>
          <a:effectLst>
            <a:outerShdw blurRad="292100" dist="139700" dir="2700000" algn="tl" rotWithShape="0">
              <a:srgbClr val="333333">
                <a:alpha val="64705"/>
              </a:srgbClr>
            </a:outerShdw>
          </a:effectLst>
        </p:spPr>
      </p:pic>
      <p:sp>
        <p:nvSpPr>
          <p:cNvPr id="771" name="Shape 771"/>
          <p:cNvSpPr/>
          <p:nvPr/>
        </p:nvSpPr>
        <p:spPr>
          <a:xfrm>
            <a:off x="5192426" y="3291038"/>
            <a:ext cx="2857583" cy="584640"/>
          </a:xfrm>
          <a:prstGeom prst="rect">
            <a:avLst/>
          </a:prstGeom>
          <a:noFill/>
          <a:ln>
            <a:noFill/>
          </a:ln>
        </p:spPr>
        <p:txBody>
          <a:bodyPr spcFirstLastPara="1" wrap="square" lIns="91425" tIns="45700" rIns="91425" bIns="45700" anchor="t" anchorCtr="0">
            <a:noAutofit/>
          </a:bodyPr>
          <a:lstStyle/>
          <a:p>
            <a:pPr marL="285693" marR="0" lvl="0" indent="-285693" algn="l" rtl="0">
              <a:spcBef>
                <a:spcPts val="0"/>
              </a:spcBef>
              <a:spcAft>
                <a:spcPts val="0"/>
              </a:spcAft>
              <a:buClr>
                <a:schemeClr val="dk1"/>
              </a:buClr>
              <a:buSzPts val="980"/>
              <a:buFont typeface="Monda"/>
              <a:buChar char="•"/>
            </a:pPr>
            <a:r>
              <a:rPr lang="en-US" sz="1400">
                <a:solidFill>
                  <a:schemeClr val="dk1"/>
                </a:solidFill>
                <a:latin typeface="Monda"/>
                <a:ea typeface="Monda"/>
                <a:cs typeface="Monda"/>
                <a:sym typeface="Monda"/>
              </a:rPr>
              <a:t>Los cambios previstos a ser enviados </a:t>
            </a:r>
            <a:endParaRPr/>
          </a:p>
        </p:txBody>
      </p:sp>
      <p:sp>
        <p:nvSpPr>
          <p:cNvPr id="772" name="Shape 772"/>
          <p:cNvSpPr/>
          <p:nvPr/>
        </p:nvSpPr>
        <p:spPr>
          <a:xfrm>
            <a:off x="5158420" y="3983690"/>
            <a:ext cx="2857583" cy="584640"/>
          </a:xfrm>
          <a:prstGeom prst="rect">
            <a:avLst/>
          </a:prstGeom>
          <a:noFill/>
          <a:ln>
            <a:noFill/>
          </a:ln>
        </p:spPr>
        <p:txBody>
          <a:bodyPr spcFirstLastPara="1" wrap="square" lIns="91425" tIns="45700" rIns="91425" bIns="45700" anchor="t" anchorCtr="0">
            <a:noAutofit/>
          </a:bodyPr>
          <a:lstStyle/>
          <a:p>
            <a:pPr marL="285693" marR="0" lvl="0" indent="-285693" algn="l" rtl="0">
              <a:spcBef>
                <a:spcPts val="0"/>
              </a:spcBef>
              <a:spcAft>
                <a:spcPts val="0"/>
              </a:spcAft>
              <a:buClr>
                <a:schemeClr val="dk1"/>
              </a:buClr>
              <a:buSzPts val="980"/>
              <a:buFont typeface="Monda"/>
              <a:buChar char="•"/>
            </a:pPr>
            <a:r>
              <a:rPr lang="en-US" sz="1400">
                <a:solidFill>
                  <a:schemeClr val="dk1"/>
                </a:solidFill>
                <a:latin typeface="Monda"/>
                <a:ea typeface="Monda"/>
                <a:cs typeface="Monda"/>
                <a:sym typeface="Monda"/>
              </a:rPr>
              <a:t>Espacio para la anotación explicatiba del commit</a:t>
            </a:r>
            <a:endParaRPr sz="1400">
              <a:solidFill>
                <a:schemeClr val="dk1"/>
              </a:solidFill>
              <a:latin typeface="Monda"/>
              <a:ea typeface="Monda"/>
              <a:cs typeface="Monda"/>
              <a:sym typeface="Monda"/>
            </a:endParaRPr>
          </a:p>
        </p:txBody>
      </p:sp>
      <p:sp>
        <p:nvSpPr>
          <p:cNvPr id="773" name="Shape 773"/>
          <p:cNvSpPr/>
          <p:nvPr/>
        </p:nvSpPr>
        <p:spPr>
          <a:xfrm>
            <a:off x="481013" y="5918025"/>
            <a:ext cx="2884596" cy="363015"/>
          </a:xfrm>
          <a:prstGeom prst="rect">
            <a:avLst/>
          </a:prstGeom>
          <a:noFill/>
          <a:ln>
            <a:noFill/>
          </a:ln>
        </p:spPr>
        <p:txBody>
          <a:bodyPr spcFirstLastPara="1" wrap="square" lIns="91425" tIns="45700" rIns="91425" bIns="45700" anchor="t" anchorCtr="0">
            <a:noAutofit/>
          </a:bodyPr>
          <a:lstStyle/>
          <a:p>
            <a:pPr marL="285693" marR="0" lvl="0" indent="-285693" algn="l" rtl="0">
              <a:spcBef>
                <a:spcPts val="0"/>
              </a:spcBef>
              <a:spcAft>
                <a:spcPts val="0"/>
              </a:spcAft>
              <a:buClr>
                <a:schemeClr val="dk1"/>
              </a:buClr>
              <a:buSzPts val="980"/>
              <a:buFont typeface="Monda"/>
              <a:buChar char="•"/>
            </a:pPr>
            <a:r>
              <a:rPr lang="en-US" sz="1400">
                <a:solidFill>
                  <a:schemeClr val="dk1"/>
                </a:solidFill>
                <a:latin typeface="Monda"/>
                <a:ea typeface="Monda"/>
                <a:cs typeface="Monda"/>
                <a:sym typeface="Monda"/>
              </a:rPr>
              <a:t>Commit local + push remoto</a:t>
            </a:r>
            <a:endParaRPr/>
          </a:p>
        </p:txBody>
      </p:sp>
      <p:sp>
        <p:nvSpPr>
          <p:cNvPr id="774" name="Shape 774"/>
          <p:cNvSpPr/>
          <p:nvPr/>
        </p:nvSpPr>
        <p:spPr>
          <a:xfrm>
            <a:off x="3545582" y="5918024"/>
            <a:ext cx="2264848" cy="439248"/>
          </a:xfrm>
          <a:prstGeom prst="rect">
            <a:avLst/>
          </a:prstGeom>
          <a:noFill/>
          <a:ln>
            <a:noFill/>
          </a:ln>
        </p:spPr>
        <p:txBody>
          <a:bodyPr spcFirstLastPara="1" wrap="square" lIns="91425" tIns="45700" rIns="91425" bIns="45700" anchor="t" anchorCtr="0">
            <a:noAutofit/>
          </a:bodyPr>
          <a:lstStyle/>
          <a:p>
            <a:pPr marL="285693" marR="0" lvl="0" indent="-285693" algn="l" rtl="0">
              <a:spcBef>
                <a:spcPts val="0"/>
              </a:spcBef>
              <a:spcAft>
                <a:spcPts val="0"/>
              </a:spcAft>
              <a:buClr>
                <a:schemeClr val="dk1"/>
              </a:buClr>
              <a:buSzPts val="980"/>
              <a:buFont typeface="Monda"/>
              <a:buChar char="•"/>
            </a:pPr>
            <a:r>
              <a:rPr lang="en-US" sz="1400">
                <a:solidFill>
                  <a:schemeClr val="dk1"/>
                </a:solidFill>
                <a:latin typeface="Monda"/>
                <a:ea typeface="Monda"/>
                <a:cs typeface="Monda"/>
                <a:sym typeface="Monda"/>
              </a:rPr>
              <a:t>Solo commit local</a:t>
            </a:r>
            <a:endParaRPr/>
          </a:p>
        </p:txBody>
      </p:sp>
      <p:cxnSp>
        <p:nvCxnSpPr>
          <p:cNvPr id="775" name="Shape 775"/>
          <p:cNvCxnSpPr>
            <a:stCxn id="769" idx="1"/>
          </p:cNvCxnSpPr>
          <p:nvPr/>
        </p:nvCxnSpPr>
        <p:spPr>
          <a:xfrm rot="10800000">
            <a:off x="4318125" y="2498130"/>
            <a:ext cx="813900" cy="243000"/>
          </a:xfrm>
          <a:prstGeom prst="bentConnector3">
            <a:avLst>
              <a:gd name="adj1" fmla="val 50000"/>
            </a:avLst>
          </a:prstGeom>
          <a:noFill/>
          <a:ln w="17125" cap="flat" cmpd="sng">
            <a:solidFill>
              <a:srgbClr val="A1A1A1">
                <a:alpha val="49803"/>
              </a:srgbClr>
            </a:solidFill>
            <a:prstDash val="solid"/>
            <a:round/>
            <a:headEnd type="none" w="med" len="med"/>
            <a:tailEnd type="triangle" w="lg" len="lg"/>
          </a:ln>
        </p:spPr>
      </p:cxnSp>
      <p:cxnSp>
        <p:nvCxnSpPr>
          <p:cNvPr id="776" name="Shape 776"/>
          <p:cNvCxnSpPr>
            <a:stCxn id="771" idx="1"/>
          </p:cNvCxnSpPr>
          <p:nvPr/>
        </p:nvCxnSpPr>
        <p:spPr>
          <a:xfrm rot="10800000">
            <a:off x="4317926" y="3331658"/>
            <a:ext cx="874500" cy="251700"/>
          </a:xfrm>
          <a:prstGeom prst="bentConnector3">
            <a:avLst>
              <a:gd name="adj1" fmla="val 50000"/>
            </a:avLst>
          </a:prstGeom>
          <a:noFill/>
          <a:ln w="17125" cap="flat" cmpd="sng">
            <a:solidFill>
              <a:srgbClr val="A1A1A1">
                <a:alpha val="49803"/>
              </a:srgbClr>
            </a:solidFill>
            <a:prstDash val="solid"/>
            <a:round/>
            <a:headEnd type="none" w="med" len="med"/>
            <a:tailEnd type="triangle" w="lg" len="lg"/>
          </a:ln>
        </p:spPr>
      </p:cxnSp>
      <p:cxnSp>
        <p:nvCxnSpPr>
          <p:cNvPr id="777" name="Shape 777"/>
          <p:cNvCxnSpPr/>
          <p:nvPr/>
        </p:nvCxnSpPr>
        <p:spPr>
          <a:xfrm flipH="1">
            <a:off x="4318125" y="4317888"/>
            <a:ext cx="813900" cy="600"/>
          </a:xfrm>
          <a:prstGeom prst="bentConnector3">
            <a:avLst>
              <a:gd name="adj1" fmla="val 50000"/>
            </a:avLst>
          </a:prstGeom>
          <a:noFill/>
          <a:ln w="17125" cap="flat" cmpd="sng">
            <a:solidFill>
              <a:srgbClr val="A1A1A1">
                <a:alpha val="49803"/>
              </a:srgbClr>
            </a:solidFill>
            <a:prstDash val="solid"/>
            <a:round/>
            <a:headEnd type="none" w="med" len="med"/>
            <a:tailEnd type="triangle" w="lg" len="lg"/>
          </a:ln>
        </p:spPr>
      </p:cxnSp>
      <p:cxnSp>
        <p:nvCxnSpPr>
          <p:cNvPr id="778" name="Shape 778"/>
          <p:cNvCxnSpPr>
            <a:stCxn id="774" idx="0"/>
          </p:cNvCxnSpPr>
          <p:nvPr/>
        </p:nvCxnSpPr>
        <p:spPr>
          <a:xfrm rot="5400000" flipH="1">
            <a:off x="4366156" y="5606174"/>
            <a:ext cx="443700" cy="180000"/>
          </a:xfrm>
          <a:prstGeom prst="bentConnector3">
            <a:avLst>
              <a:gd name="adj1" fmla="val 26798"/>
            </a:avLst>
          </a:prstGeom>
          <a:noFill/>
          <a:ln w="17125" cap="flat" cmpd="sng">
            <a:solidFill>
              <a:srgbClr val="A1A1A1">
                <a:alpha val="49803"/>
              </a:srgbClr>
            </a:solidFill>
            <a:prstDash val="solid"/>
            <a:round/>
            <a:headEnd type="none" w="med" len="med"/>
            <a:tailEnd type="triangle" w="lg" len="lg"/>
          </a:ln>
        </p:spPr>
      </p:cxnSp>
      <p:cxnSp>
        <p:nvCxnSpPr>
          <p:cNvPr id="779" name="Shape 779"/>
          <p:cNvCxnSpPr/>
          <p:nvPr/>
        </p:nvCxnSpPr>
        <p:spPr>
          <a:xfrm rot="10800000" flipH="1">
            <a:off x="2008022" y="5485720"/>
            <a:ext cx="582300" cy="371100"/>
          </a:xfrm>
          <a:prstGeom prst="bentConnector3">
            <a:avLst>
              <a:gd name="adj1" fmla="val 0"/>
            </a:avLst>
          </a:prstGeom>
          <a:noFill/>
          <a:ln w="17125" cap="flat" cmpd="sng">
            <a:solidFill>
              <a:srgbClr val="A1A1A1">
                <a:alpha val="49803"/>
              </a:srgbClr>
            </a:solidFill>
            <a:prstDash val="solid"/>
            <a:round/>
            <a:headEnd type="none" w="med" len="med"/>
            <a:tailEnd type="triangle" w="lg" len="lg"/>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702357" y="1536633"/>
            <a:ext cx="6917830" cy="585264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Commit del proyecto</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Una vez definidos los ficheros a subir y añadidas las anotacioens, pulsar commit&amp;push </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Indicar el repositorio remoto, usuario y contraseña → finish</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En caso de error en el push</a:t>
            </a:r>
            <a:endParaRPr sz="2000" b="1"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Usar: remote → push</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Indicar datos del repositorio remoto → Next</a:t>
            </a: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Indica la rama → Add</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Marca forzar actualización</a:t>
            </a:r>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Finish</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p:txBody>
      </p:sp>
      <p:sp>
        <p:nvSpPr>
          <p:cNvPr id="785" name="Shape 785"/>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EGIT – Commit de cambios (II)</a:t>
            </a:r>
            <a:endParaRPr sz="3000" b="1" i="0" u="none" strike="noStrike" cap="none">
              <a:solidFill>
                <a:schemeClr val="dk1"/>
              </a:solidFill>
              <a:latin typeface="Arial"/>
              <a:ea typeface="Arial"/>
              <a:cs typeface="Arial"/>
              <a:sym typeface="Arial"/>
            </a:endParaRPr>
          </a:p>
        </p:txBody>
      </p:sp>
      <p:grpSp>
        <p:nvGrpSpPr>
          <p:cNvPr id="786" name="Shape 786"/>
          <p:cNvGrpSpPr/>
          <p:nvPr/>
        </p:nvGrpSpPr>
        <p:grpSpPr>
          <a:xfrm>
            <a:off x="3437540" y="4137807"/>
            <a:ext cx="2285559" cy="434662"/>
            <a:chOff x="3863541" y="3605789"/>
            <a:chExt cx="2286088" cy="434763"/>
          </a:xfrm>
        </p:grpSpPr>
        <p:pic>
          <p:nvPicPr>
            <p:cNvPr id="787" name="Shape 787"/>
            <p:cNvPicPr preferRelativeResize="0"/>
            <p:nvPr/>
          </p:nvPicPr>
          <p:blipFill rotWithShape="1">
            <a:blip r:embed="rId3">
              <a:alphaModFix/>
            </a:blip>
            <a:srcRect/>
            <a:stretch/>
          </p:blipFill>
          <p:spPr>
            <a:xfrm>
              <a:off x="3863541" y="3605789"/>
              <a:ext cx="723900" cy="257175"/>
            </a:xfrm>
            <a:prstGeom prst="rect">
              <a:avLst/>
            </a:prstGeom>
            <a:noFill/>
            <a:ln>
              <a:noFill/>
            </a:ln>
            <a:effectLst>
              <a:outerShdw blurRad="292100" dist="139700" dir="2700000" algn="tl" rotWithShape="0">
                <a:srgbClr val="333333">
                  <a:alpha val="64705"/>
                </a:srgbClr>
              </a:outerShdw>
            </a:effectLst>
          </p:spPr>
        </p:pic>
        <p:pic>
          <p:nvPicPr>
            <p:cNvPr id="788" name="Shape 788"/>
            <p:cNvPicPr preferRelativeResize="0"/>
            <p:nvPr/>
          </p:nvPicPr>
          <p:blipFill rotWithShape="1">
            <a:blip r:embed="rId4">
              <a:alphaModFix/>
            </a:blip>
            <a:srcRect/>
            <a:stretch/>
          </p:blipFill>
          <p:spPr>
            <a:xfrm>
              <a:off x="4427984" y="3734376"/>
              <a:ext cx="876300" cy="266700"/>
            </a:xfrm>
            <a:prstGeom prst="rect">
              <a:avLst/>
            </a:prstGeom>
            <a:noFill/>
            <a:ln>
              <a:noFill/>
            </a:ln>
            <a:effectLst>
              <a:outerShdw blurRad="292100" dist="139700" dir="2700000" algn="tl" rotWithShape="0">
                <a:srgbClr val="333333">
                  <a:alpha val="64705"/>
                </a:srgbClr>
              </a:outerShdw>
            </a:effectLst>
          </p:spPr>
        </p:pic>
        <p:pic>
          <p:nvPicPr>
            <p:cNvPr id="789" name="Shape 789"/>
            <p:cNvPicPr preferRelativeResize="0"/>
            <p:nvPr/>
          </p:nvPicPr>
          <p:blipFill rotWithShape="1">
            <a:blip r:embed="rId5">
              <a:alphaModFix/>
            </a:blip>
            <a:srcRect/>
            <a:stretch/>
          </p:blipFill>
          <p:spPr>
            <a:xfrm>
              <a:off x="5340004" y="3821477"/>
              <a:ext cx="809625" cy="219075"/>
            </a:xfrm>
            <a:prstGeom prst="rect">
              <a:avLst/>
            </a:prstGeom>
            <a:noFill/>
            <a:ln>
              <a:noFill/>
            </a:ln>
            <a:effectLst>
              <a:outerShdw blurRad="292100" dist="139700" dir="2700000" algn="tl" rotWithShape="0">
                <a:srgbClr val="333333">
                  <a:alpha val="64705"/>
                </a:srgbClr>
              </a:outerShdw>
            </a:effectLst>
          </p:spPr>
        </p:pic>
      </p:grpSp>
      <p:grpSp>
        <p:nvGrpSpPr>
          <p:cNvPr id="790" name="Shape 790"/>
          <p:cNvGrpSpPr/>
          <p:nvPr/>
        </p:nvGrpSpPr>
        <p:grpSpPr>
          <a:xfrm>
            <a:off x="1449453" y="2737237"/>
            <a:ext cx="3913869" cy="457094"/>
            <a:chOff x="1448730" y="2737871"/>
            <a:chExt cx="3914775" cy="457200"/>
          </a:xfrm>
        </p:grpSpPr>
        <p:pic>
          <p:nvPicPr>
            <p:cNvPr id="791" name="Shape 791"/>
            <p:cNvPicPr preferRelativeResize="0"/>
            <p:nvPr/>
          </p:nvPicPr>
          <p:blipFill rotWithShape="1">
            <a:blip r:embed="rId6">
              <a:alphaModFix/>
            </a:blip>
            <a:srcRect/>
            <a:stretch/>
          </p:blipFill>
          <p:spPr>
            <a:xfrm>
              <a:off x="1448730" y="2737871"/>
              <a:ext cx="3914775" cy="457200"/>
            </a:xfrm>
            <a:prstGeom prst="rect">
              <a:avLst/>
            </a:prstGeom>
            <a:noFill/>
            <a:ln>
              <a:noFill/>
            </a:ln>
            <a:effectLst>
              <a:outerShdw blurRad="292100" dist="139700" dir="2700000" algn="tl" rotWithShape="0">
                <a:srgbClr val="333333">
                  <a:alpha val="64705"/>
                </a:srgbClr>
              </a:outerShdw>
            </a:effectLst>
          </p:spPr>
        </p:pic>
        <p:sp>
          <p:nvSpPr>
            <p:cNvPr id="792" name="Shape 792"/>
            <p:cNvSpPr/>
            <p:nvPr/>
          </p:nvSpPr>
          <p:spPr>
            <a:xfrm>
              <a:off x="2339752" y="2925738"/>
              <a:ext cx="3023753"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Monda"/>
                  <a:ea typeface="Monda"/>
                  <a:cs typeface="Monda"/>
                  <a:sym typeface="Monda"/>
                </a:rPr>
                <a:t>https://github.com/usernam/rep.git</a:t>
              </a:r>
              <a:endParaRPr/>
            </a:p>
          </p:txBody>
        </p:sp>
      </p:grpSp>
      <p:pic>
        <p:nvPicPr>
          <p:cNvPr id="793" name="Shape 793"/>
          <p:cNvPicPr preferRelativeResize="0"/>
          <p:nvPr/>
        </p:nvPicPr>
        <p:blipFill rotWithShape="1">
          <a:blip r:embed="rId7">
            <a:alphaModFix/>
          </a:blip>
          <a:srcRect/>
          <a:stretch/>
        </p:blipFill>
        <p:spPr>
          <a:xfrm>
            <a:off x="5631964" y="2708266"/>
            <a:ext cx="1866468" cy="657073"/>
          </a:xfrm>
          <a:prstGeom prst="rect">
            <a:avLst/>
          </a:prstGeom>
          <a:noFill/>
          <a:ln>
            <a:noFill/>
          </a:ln>
          <a:effectLst>
            <a:outerShdw blurRad="292100" dist="139700" dir="2700000" algn="tl" rotWithShape="0">
              <a:srgbClr val="333333">
                <a:alpha val="64705"/>
              </a:srgbClr>
            </a:outerShdw>
          </a:effectLst>
        </p:spPr>
      </p:pic>
      <p:grpSp>
        <p:nvGrpSpPr>
          <p:cNvPr id="794" name="Shape 794"/>
          <p:cNvGrpSpPr/>
          <p:nvPr/>
        </p:nvGrpSpPr>
        <p:grpSpPr>
          <a:xfrm>
            <a:off x="3406387" y="5171751"/>
            <a:ext cx="5523221" cy="529055"/>
            <a:chOff x="3275856" y="5780937"/>
            <a:chExt cx="5524500" cy="529177"/>
          </a:xfrm>
        </p:grpSpPr>
        <p:pic>
          <p:nvPicPr>
            <p:cNvPr id="795" name="Shape 795"/>
            <p:cNvPicPr preferRelativeResize="0"/>
            <p:nvPr/>
          </p:nvPicPr>
          <p:blipFill rotWithShape="1">
            <a:blip r:embed="rId8">
              <a:alphaModFix/>
            </a:blip>
            <a:srcRect/>
            <a:stretch/>
          </p:blipFill>
          <p:spPr>
            <a:xfrm>
              <a:off x="3275856" y="5780937"/>
              <a:ext cx="5524500" cy="495300"/>
            </a:xfrm>
            <a:prstGeom prst="rect">
              <a:avLst/>
            </a:prstGeom>
            <a:noFill/>
            <a:ln>
              <a:noFill/>
            </a:ln>
            <a:effectLst>
              <a:outerShdw blurRad="292100" dist="139700" dir="2700000" algn="tl" rotWithShape="0">
                <a:srgbClr val="333333">
                  <a:alpha val="64705"/>
                </a:srgbClr>
              </a:outerShdw>
            </a:effectLst>
          </p:spPr>
        </p:pic>
        <p:sp>
          <p:nvSpPr>
            <p:cNvPr id="796" name="Shape 796"/>
            <p:cNvSpPr/>
            <p:nvPr/>
          </p:nvSpPr>
          <p:spPr>
            <a:xfrm>
              <a:off x="7865510" y="5908754"/>
              <a:ext cx="934846" cy="401360"/>
            </a:xfrm>
            <a:prstGeom prst="rect">
              <a:avLst/>
            </a:prstGeom>
            <a:noFill/>
            <a:ln w="10775"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797" name="Shape 797"/>
          <p:cNvPicPr preferRelativeResize="0"/>
          <p:nvPr/>
        </p:nvPicPr>
        <p:blipFill rotWithShape="1">
          <a:blip r:embed="rId9">
            <a:alphaModFix/>
          </a:blip>
          <a:srcRect/>
          <a:stretch/>
        </p:blipFill>
        <p:spPr>
          <a:xfrm>
            <a:off x="4001852" y="5818648"/>
            <a:ext cx="857052" cy="44757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txBox="1">
            <a:spLocks noGrp="1"/>
          </p:cNvSpPr>
          <p:nvPr>
            <p:ph type="body" idx="1"/>
          </p:nvPr>
        </p:nvSpPr>
        <p:spPr>
          <a:xfrm>
            <a:off x="632556" y="1494225"/>
            <a:ext cx="7846425" cy="582097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Antes de realizar cualquier cambio es recomendable actualizar el proyecto.</a:t>
            </a:r>
            <a:endParaRPr/>
          </a:p>
          <a:p>
            <a:pPr marL="0" marR="0" lvl="0" indent="0" algn="l" rtl="0">
              <a:lnSpc>
                <a:spcPct val="100000"/>
              </a:lnSpc>
              <a:spcBef>
                <a:spcPts val="6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En GIT se hace pull del repositorio</a:t>
            </a:r>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Botón derecho sobre el proyecto → Team → Pull</a:t>
            </a:r>
            <a:endParaRPr sz="1400" b="0" i="0" u="none" strike="noStrike" cap="none">
              <a:solidFill>
                <a:schemeClr val="dk1"/>
              </a:solidFill>
              <a:latin typeface="Arial"/>
              <a:ea typeface="Arial"/>
              <a:cs typeface="Arial"/>
              <a:sym typeface="Arial"/>
            </a:endParaRPr>
          </a:p>
          <a:p>
            <a:pPr marL="192024" marR="0" lvl="1" indent="-80899" algn="l" rtl="0">
              <a:lnSpc>
                <a:spcPct val="100000"/>
              </a:lnSpc>
              <a:spcBef>
                <a:spcPts val="0"/>
              </a:spcBef>
              <a:spcAft>
                <a:spcPts val="0"/>
              </a:spcAft>
              <a:buClr>
                <a:schemeClr val="dk1"/>
              </a:buClr>
              <a:buSzPts val="1750"/>
              <a:buFont typeface="Arial"/>
              <a:buNone/>
            </a:pPr>
            <a:endParaRPr sz="1400" b="0" i="0" u="none" strike="noStrike" cap="none">
              <a:solidFill>
                <a:schemeClr val="dk1"/>
              </a:solidFill>
              <a:latin typeface="Arial"/>
              <a:ea typeface="Arial"/>
              <a:cs typeface="Arial"/>
              <a:sym typeface="Arial"/>
            </a:endParaRPr>
          </a:p>
          <a:p>
            <a:pPr marL="192024" marR="0" lvl="1" indent="-80899" algn="l" rtl="0">
              <a:lnSpc>
                <a:spcPct val="100000"/>
              </a:lnSpc>
              <a:spcBef>
                <a:spcPts val="0"/>
              </a:spcBef>
              <a:spcAft>
                <a:spcPts val="0"/>
              </a:spcAft>
              <a:buClr>
                <a:schemeClr val="dk1"/>
              </a:buClr>
              <a:buSzPts val="1750"/>
              <a:buFont typeface="Arial"/>
              <a:buNone/>
            </a:pPr>
            <a:endParaRPr sz="1400" b="0" i="0" u="none" strike="noStrike" cap="none">
              <a:solidFill>
                <a:schemeClr val="dk1"/>
              </a:solidFill>
              <a:latin typeface="Arial"/>
              <a:ea typeface="Arial"/>
              <a:cs typeface="Arial"/>
              <a:sym typeface="Arial"/>
            </a:endParaRPr>
          </a:p>
          <a:p>
            <a:pPr marL="192024" marR="0" lvl="1" indent="-80899" algn="l" rtl="0">
              <a:lnSpc>
                <a:spcPct val="100000"/>
              </a:lnSpc>
              <a:spcBef>
                <a:spcPts val="0"/>
              </a:spcBef>
              <a:spcAft>
                <a:spcPts val="0"/>
              </a:spcAft>
              <a:buClr>
                <a:schemeClr val="dk1"/>
              </a:buClr>
              <a:buSzPts val="1750"/>
              <a:buFont typeface="Arial"/>
              <a:buNone/>
            </a:pPr>
            <a:endParaRPr sz="1400" b="0" i="0" u="none" strike="noStrike" cap="none">
              <a:solidFill>
                <a:schemeClr val="dk1"/>
              </a:solidFill>
              <a:latin typeface="Arial"/>
              <a:ea typeface="Arial"/>
              <a:cs typeface="Arial"/>
              <a:sym typeface="Arial"/>
            </a:endParaRPr>
          </a:p>
          <a:p>
            <a:pPr marL="192024" marR="0" lvl="1" indent="-80899" algn="l" rtl="0">
              <a:lnSpc>
                <a:spcPct val="100000"/>
              </a:lnSpc>
              <a:spcBef>
                <a:spcPts val="0"/>
              </a:spcBef>
              <a:spcAft>
                <a:spcPts val="0"/>
              </a:spcAft>
              <a:buClr>
                <a:schemeClr val="dk1"/>
              </a:buClr>
              <a:buSzPts val="1750"/>
              <a:buFont typeface="Arial"/>
              <a:buNone/>
            </a:pPr>
            <a:endParaRPr sz="14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1750"/>
              <a:buFont typeface="Arial"/>
              <a:buChar char="▪"/>
            </a:pPr>
            <a:r>
              <a:rPr lang="en-US" sz="1400" b="0" i="0" u="none" strike="noStrike" cap="none">
                <a:solidFill>
                  <a:schemeClr val="dk1"/>
                </a:solidFill>
                <a:latin typeface="Arial"/>
                <a:ea typeface="Arial"/>
                <a:cs typeface="Arial"/>
                <a:sym typeface="Arial"/>
              </a:rPr>
              <a:t>Se indicará los cambios traidos, (si existen)</a:t>
            </a:r>
            <a:endParaRPr/>
          </a:p>
          <a:p>
            <a:pPr marL="0" marR="0" lvl="0" indent="0" algn="l" rtl="0">
              <a:lnSpc>
                <a:spcPct val="100000"/>
              </a:lnSpc>
              <a:spcBef>
                <a:spcPts val="600"/>
              </a:spcBef>
              <a:spcAft>
                <a:spcPts val="0"/>
              </a:spcAft>
              <a:buClr>
                <a:schemeClr val="dk1"/>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Asimismo, antes de hacer commit, se recomienda hacer un pull</a:t>
            </a:r>
            <a:endParaRPr sz="1800" b="1" i="0" u="none" strike="noStrike" cap="none">
              <a:solidFill>
                <a:schemeClr val="dk1"/>
              </a:solidFill>
              <a:latin typeface="Arial"/>
              <a:ea typeface="Arial"/>
              <a:cs typeface="Arial"/>
              <a:sym typeface="Arial"/>
            </a:endParaRPr>
          </a:p>
        </p:txBody>
      </p:sp>
      <p:sp>
        <p:nvSpPr>
          <p:cNvPr id="803" name="Shape 803"/>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EGIT – Actualizar un proyecto</a:t>
            </a:r>
            <a:endParaRPr sz="3000" b="1" i="0" u="none" strike="noStrike" cap="none">
              <a:solidFill>
                <a:schemeClr val="dk1"/>
              </a:solidFill>
              <a:latin typeface="Arial"/>
              <a:ea typeface="Arial"/>
              <a:cs typeface="Arial"/>
              <a:sym typeface="Arial"/>
            </a:endParaRPr>
          </a:p>
        </p:txBody>
      </p:sp>
      <p:pic>
        <p:nvPicPr>
          <p:cNvPr id="804" name="Shape 804"/>
          <p:cNvPicPr preferRelativeResize="0"/>
          <p:nvPr/>
        </p:nvPicPr>
        <p:blipFill rotWithShape="1">
          <a:blip r:embed="rId3">
            <a:alphaModFix/>
          </a:blip>
          <a:srcRect/>
          <a:stretch/>
        </p:blipFill>
        <p:spPr>
          <a:xfrm>
            <a:off x="3560302" y="2796504"/>
            <a:ext cx="723732" cy="257115"/>
          </a:xfrm>
          <a:prstGeom prst="rect">
            <a:avLst/>
          </a:prstGeom>
          <a:noFill/>
          <a:ln>
            <a:noFill/>
          </a:ln>
          <a:effectLst>
            <a:outerShdw blurRad="292100" dist="139700" dir="2700000" algn="tl" rotWithShape="0">
              <a:srgbClr val="333333">
                <a:alpha val="64705"/>
              </a:srgbClr>
            </a:outerShdw>
          </a:effectLst>
        </p:spPr>
      </p:pic>
      <p:pic>
        <p:nvPicPr>
          <p:cNvPr id="805" name="Shape 805"/>
          <p:cNvPicPr preferRelativeResize="0"/>
          <p:nvPr/>
        </p:nvPicPr>
        <p:blipFill rotWithShape="1">
          <a:blip r:embed="rId4">
            <a:alphaModFix/>
          </a:blip>
          <a:srcRect/>
          <a:stretch/>
        </p:blipFill>
        <p:spPr>
          <a:xfrm>
            <a:off x="4284035" y="2925060"/>
            <a:ext cx="1437942" cy="438049"/>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Shape 810"/>
          <p:cNvSpPr txBox="1">
            <a:spLocks noGrp="1"/>
          </p:cNvSpPr>
          <p:nvPr>
            <p:ph type="body" idx="1"/>
          </p:nvPr>
        </p:nvSpPr>
        <p:spPr>
          <a:xfrm>
            <a:off x="1180254" y="1376052"/>
            <a:ext cx="7028775" cy="459872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Narrow"/>
                <a:ea typeface="Arial Narrow"/>
                <a:cs typeface="Arial Narrow"/>
                <a:sym typeface="Arial Narrow"/>
              </a:rPr>
              <a:t>Elimínalos del eclipse</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Delete los directorios o ficheros que quieras eliminar</a:t>
            </a:r>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1" i="0" u="none" strike="noStrike" cap="none">
                <a:solidFill>
                  <a:schemeClr val="dk1"/>
                </a:solidFill>
                <a:latin typeface="Arial Narrow"/>
                <a:ea typeface="Arial Narrow"/>
                <a:cs typeface="Arial Narrow"/>
                <a:sym typeface="Arial Narrow"/>
              </a:rPr>
              <a:t>Commit de los cambios</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Botón derecho sobre el proyecto → Team → Commit</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Mueve los archivos de unstaged a staged</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Añade un comentario</a:t>
            </a:r>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Commit &amp; Push </a:t>
            </a:r>
            <a:endParaRPr/>
          </a:p>
        </p:txBody>
      </p:sp>
      <p:sp>
        <p:nvSpPr>
          <p:cNvPr id="811" name="Shape 811"/>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EGIT – Eliminar archivos del repositorio</a:t>
            </a:r>
            <a:endParaRPr sz="3000" b="1" i="0" u="none" strike="noStrike" cap="none">
              <a:solidFill>
                <a:schemeClr val="dk1"/>
              </a:solidFill>
              <a:latin typeface="Arial"/>
              <a:ea typeface="Arial"/>
              <a:cs typeface="Arial"/>
              <a:sym typeface="Arial"/>
            </a:endParaRPr>
          </a:p>
        </p:txBody>
      </p:sp>
      <p:pic>
        <p:nvPicPr>
          <p:cNvPr id="812" name="Shape 812"/>
          <p:cNvPicPr preferRelativeResize="0"/>
          <p:nvPr/>
        </p:nvPicPr>
        <p:blipFill rotWithShape="1">
          <a:blip r:embed="rId3">
            <a:alphaModFix/>
          </a:blip>
          <a:srcRect/>
          <a:stretch/>
        </p:blipFill>
        <p:spPr>
          <a:xfrm>
            <a:off x="6371784" y="1691485"/>
            <a:ext cx="1133213" cy="590413"/>
          </a:xfrm>
          <a:prstGeom prst="rect">
            <a:avLst/>
          </a:prstGeom>
          <a:noFill/>
          <a:ln>
            <a:noFill/>
          </a:ln>
          <a:effectLst>
            <a:outerShdw blurRad="292100" dist="139700" dir="2700000" algn="tl" rotWithShape="0">
              <a:srgbClr val="333333">
                <a:alpha val="64705"/>
              </a:srgbClr>
            </a:outerShdw>
          </a:effectLst>
        </p:spPr>
      </p:pic>
      <p:pic>
        <p:nvPicPr>
          <p:cNvPr id="813" name="Shape 813"/>
          <p:cNvPicPr preferRelativeResize="0"/>
          <p:nvPr/>
        </p:nvPicPr>
        <p:blipFill rotWithShape="1">
          <a:blip r:embed="rId4">
            <a:alphaModFix/>
          </a:blip>
          <a:srcRect/>
          <a:stretch/>
        </p:blipFill>
        <p:spPr>
          <a:xfrm>
            <a:off x="7351977" y="2135305"/>
            <a:ext cx="857052" cy="219024"/>
          </a:xfrm>
          <a:prstGeom prst="rect">
            <a:avLst/>
          </a:prstGeom>
          <a:noFill/>
          <a:ln>
            <a:noFill/>
          </a:ln>
        </p:spPr>
      </p:pic>
      <p:grpSp>
        <p:nvGrpSpPr>
          <p:cNvPr id="814" name="Shape 814"/>
          <p:cNvGrpSpPr/>
          <p:nvPr/>
        </p:nvGrpSpPr>
        <p:grpSpPr>
          <a:xfrm>
            <a:off x="6609584" y="2631049"/>
            <a:ext cx="1484787" cy="439318"/>
            <a:chOff x="6444208" y="1845618"/>
            <a:chExt cx="1485131" cy="439420"/>
          </a:xfrm>
        </p:grpSpPr>
        <p:pic>
          <p:nvPicPr>
            <p:cNvPr id="815" name="Shape 815"/>
            <p:cNvPicPr preferRelativeResize="0"/>
            <p:nvPr/>
          </p:nvPicPr>
          <p:blipFill rotWithShape="1">
            <a:blip r:embed="rId5">
              <a:alphaModFix/>
            </a:blip>
            <a:srcRect/>
            <a:stretch/>
          </p:blipFill>
          <p:spPr>
            <a:xfrm>
              <a:off x="6444208" y="1845618"/>
              <a:ext cx="723900" cy="257175"/>
            </a:xfrm>
            <a:prstGeom prst="rect">
              <a:avLst/>
            </a:prstGeom>
            <a:noFill/>
            <a:ln>
              <a:noFill/>
            </a:ln>
            <a:effectLst>
              <a:outerShdw blurRad="292100" dist="139700" dir="2700000" algn="tl" rotWithShape="0">
                <a:srgbClr val="333333">
                  <a:alpha val="64705"/>
                </a:srgbClr>
              </a:outerShdw>
            </a:effectLst>
          </p:spPr>
        </p:pic>
        <p:pic>
          <p:nvPicPr>
            <p:cNvPr id="816" name="Shape 816"/>
            <p:cNvPicPr preferRelativeResize="0"/>
            <p:nvPr/>
          </p:nvPicPr>
          <p:blipFill rotWithShape="1">
            <a:blip r:embed="rId6">
              <a:alphaModFix/>
            </a:blip>
            <a:srcRect/>
            <a:stretch/>
          </p:blipFill>
          <p:spPr>
            <a:xfrm>
              <a:off x="6948264" y="2018338"/>
              <a:ext cx="981075" cy="266700"/>
            </a:xfrm>
            <a:prstGeom prst="rect">
              <a:avLst/>
            </a:prstGeom>
            <a:noFill/>
            <a:ln>
              <a:noFill/>
            </a:ln>
          </p:spPr>
        </p:pic>
      </p:grpSp>
      <p:pic>
        <p:nvPicPr>
          <p:cNvPr id="817" name="Shape 817"/>
          <p:cNvPicPr preferRelativeResize="0"/>
          <p:nvPr/>
        </p:nvPicPr>
        <p:blipFill rotWithShape="1">
          <a:blip r:embed="rId7">
            <a:alphaModFix/>
          </a:blip>
          <a:srcRect/>
          <a:stretch/>
        </p:blipFill>
        <p:spPr>
          <a:xfrm>
            <a:off x="3266956" y="3363675"/>
            <a:ext cx="2713997" cy="1552216"/>
          </a:xfrm>
          <a:prstGeom prst="rect">
            <a:avLst/>
          </a:prstGeom>
          <a:noFill/>
          <a:ln>
            <a:noFill/>
          </a:ln>
          <a:effectLst>
            <a:outerShdw blurRad="292100" dist="139700" dir="2700000" algn="tl" rotWithShape="0">
              <a:srgbClr val="333333">
                <a:alpha val="64705"/>
              </a:srgbClr>
            </a:outerShdw>
          </a:effectLst>
        </p:spPr>
      </p:pic>
      <p:pic>
        <p:nvPicPr>
          <p:cNvPr id="818" name="Shape 818"/>
          <p:cNvPicPr preferRelativeResize="0"/>
          <p:nvPr/>
        </p:nvPicPr>
        <p:blipFill rotWithShape="1">
          <a:blip r:embed="rId8">
            <a:alphaModFix/>
          </a:blip>
          <a:srcRect r="14921"/>
          <a:stretch/>
        </p:blipFill>
        <p:spPr>
          <a:xfrm>
            <a:off x="3400102" y="4752837"/>
            <a:ext cx="2519697" cy="266638"/>
          </a:xfrm>
          <a:prstGeom prst="rect">
            <a:avLst/>
          </a:prstGeom>
          <a:noFill/>
          <a:ln>
            <a:noFill/>
          </a:ln>
        </p:spPr>
      </p:pic>
      <p:sp>
        <p:nvSpPr>
          <p:cNvPr id="819" name="Shape 819"/>
          <p:cNvSpPr/>
          <p:nvPr/>
        </p:nvSpPr>
        <p:spPr>
          <a:xfrm>
            <a:off x="4894348" y="3766994"/>
            <a:ext cx="479312" cy="1081576"/>
          </a:xfrm>
          <a:custGeom>
            <a:avLst/>
            <a:gdLst/>
            <a:ahLst/>
            <a:cxnLst/>
            <a:rect l="0" t="0" r="0" b="0"/>
            <a:pathLst>
              <a:path w="120000" h="120000" extrusionOk="0">
                <a:moveTo>
                  <a:pt x="0" y="0"/>
                </a:moveTo>
                <a:cubicBezTo>
                  <a:pt x="32504" y="7023"/>
                  <a:pt x="65009" y="14047"/>
                  <a:pt x="83813" y="21428"/>
                </a:cubicBezTo>
                <a:cubicBezTo>
                  <a:pt x="102617" y="28809"/>
                  <a:pt x="107453" y="35952"/>
                  <a:pt x="112825" y="44285"/>
                </a:cubicBezTo>
                <a:cubicBezTo>
                  <a:pt x="118198" y="52619"/>
                  <a:pt x="124108" y="58809"/>
                  <a:pt x="116049" y="71428"/>
                </a:cubicBezTo>
                <a:cubicBezTo>
                  <a:pt x="107990" y="84047"/>
                  <a:pt x="86231" y="102023"/>
                  <a:pt x="64472" y="120000"/>
                </a:cubicBezTo>
              </a:path>
            </a:pathLst>
          </a:custGeom>
          <a:noFill/>
          <a:ln w="17125" cap="flat" cmpd="sng">
            <a:solidFill>
              <a:srgbClr val="A1A1A1">
                <a:alpha val="49803"/>
              </a:srgbClr>
            </a:solidFill>
            <a:prstDash val="dash"/>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Shape 824"/>
          <p:cNvSpPr txBox="1">
            <a:spLocks noGrp="1"/>
          </p:cNvSpPr>
          <p:nvPr>
            <p:ph type="body" idx="1"/>
          </p:nvPr>
        </p:nvSpPr>
        <p:spPr>
          <a:xfrm>
            <a:off x="657953" y="1358316"/>
            <a:ext cx="7898380" cy="494813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Narrow"/>
                <a:ea typeface="Arial Narrow"/>
                <a:cs typeface="Arial Narrow"/>
                <a:sym typeface="Arial Narrow"/>
              </a:rPr>
              <a:t>En github</a:t>
            </a:r>
            <a:endParaRPr sz="2000" b="1" i="0" u="none" strike="noStrike" cap="none">
              <a:solidFill>
                <a:schemeClr val="dk1"/>
              </a:solidFill>
              <a:latin typeface="Arial Narrow"/>
              <a:ea typeface="Arial Narrow"/>
              <a:cs typeface="Arial Narrow"/>
              <a:sym typeface="Arial Narrow"/>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Ve al repositorio en el que quieres tener colaboradores</a:t>
            </a:r>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Entra en settings 		→ collaborators → añade el Nick de tus colaboradores</a:t>
            </a:r>
            <a:endParaRPr/>
          </a:p>
          <a:p>
            <a:pPr marL="457200" marR="0" lvl="2" indent="-265176"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A los colaboradores les llegará un mail de invitación que deberán aceptar</a:t>
            </a:r>
            <a:endParaRPr/>
          </a:p>
          <a:p>
            <a:pPr marL="457200" marR="0" lvl="2" indent="-265176" algn="l" rtl="0">
              <a:lnSpc>
                <a:spcPct val="100000"/>
              </a:lnSpc>
              <a:spcBef>
                <a:spcPts val="0"/>
              </a:spcBef>
              <a:spcAft>
                <a:spcPts val="0"/>
              </a:spcAft>
              <a:buClr>
                <a:schemeClr val="dk1"/>
              </a:buClr>
              <a:buSzPts val="1920"/>
              <a:buFont typeface="Arial"/>
              <a:buChar char="–"/>
            </a:pPr>
            <a:r>
              <a:rPr lang="en-US" sz="1600" b="0" i="0" u="none" strike="noStrike" cap="none">
                <a:solidFill>
                  <a:schemeClr val="dk1"/>
                </a:solidFill>
                <a:latin typeface="Arial"/>
                <a:ea typeface="Arial"/>
                <a:cs typeface="Arial"/>
                <a:sym typeface="Arial"/>
              </a:rPr>
              <a:t>Una vez aceptados, ya podrán subir código</a:t>
            </a:r>
            <a:endParaRPr/>
          </a:p>
          <a:p>
            <a:pPr marL="192024" marR="0" lvl="1" indent="-49149" algn="l" rtl="0">
              <a:lnSpc>
                <a:spcPct val="100000"/>
              </a:lnSpc>
              <a:spcBef>
                <a:spcPts val="0"/>
              </a:spcBef>
              <a:spcAft>
                <a:spcPts val="0"/>
              </a:spcAft>
              <a:buClr>
                <a:schemeClr val="dk1"/>
              </a:buClr>
              <a:buSzPts val="225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1" i="0" u="none" strike="noStrike" cap="none">
                <a:solidFill>
                  <a:schemeClr val="dk1"/>
                </a:solidFill>
                <a:latin typeface="Arial Narrow"/>
                <a:ea typeface="Arial Narrow"/>
                <a:cs typeface="Arial Narrow"/>
                <a:sym typeface="Arial Narrow"/>
              </a:rPr>
              <a:t>En Egit</a:t>
            </a:r>
            <a:endParaRPr sz="2000" b="1" i="0" u="none" strike="noStrike" cap="none">
              <a:solidFill>
                <a:schemeClr val="dk1"/>
              </a:solidFill>
              <a:latin typeface="Arial Narrow"/>
              <a:ea typeface="Arial Narrow"/>
              <a:cs typeface="Arial Narrow"/>
              <a:sym typeface="Arial Narrow"/>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El colaborador deberá </a:t>
            </a:r>
            <a:r>
              <a:rPr lang="en-US" sz="1800" b="1" i="0" u="none" strike="noStrike" cap="none">
                <a:solidFill>
                  <a:schemeClr val="dk1"/>
                </a:solidFill>
                <a:latin typeface="Arial"/>
                <a:ea typeface="Arial"/>
                <a:cs typeface="Arial"/>
                <a:sym typeface="Arial"/>
              </a:rPr>
              <a:t>Conectar al Repositorio GitHub </a:t>
            </a:r>
            <a:r>
              <a:rPr lang="en-US" sz="1800" b="0" i="0" u="none" strike="noStrike" cap="none">
                <a:solidFill>
                  <a:schemeClr val="dk1"/>
                </a:solidFill>
                <a:latin typeface="Arial"/>
                <a:ea typeface="Arial"/>
                <a:cs typeface="Arial"/>
                <a:sym typeface="Arial"/>
              </a:rPr>
              <a:t>(tal como se ha explicado) y clonarlo</a:t>
            </a:r>
            <a:endParaRPr sz="1800" b="0" i="0" u="none" strike="noStrike" cap="none">
              <a:solidFill>
                <a:schemeClr val="dk1"/>
              </a:solidFill>
              <a:latin typeface="Arial"/>
              <a:ea typeface="Arial"/>
              <a:cs typeface="Arial"/>
              <a:sym typeface="Arial"/>
            </a:endParaRPr>
          </a:p>
          <a:p>
            <a:pPr marL="192024" marR="0" lvl="1" indent="-49149" algn="l" rtl="0">
              <a:lnSpc>
                <a:spcPct val="100000"/>
              </a:lnSpc>
              <a:spcBef>
                <a:spcPts val="0"/>
              </a:spcBef>
              <a:spcAft>
                <a:spcPts val="0"/>
              </a:spcAft>
              <a:buClr>
                <a:schemeClr val="dk1"/>
              </a:buClr>
              <a:buSzPts val="2250"/>
              <a:buFont typeface="Arial"/>
              <a:buNone/>
            </a:pPr>
            <a:endParaRPr sz="18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Una vez clonado puede importar los proyectos: botón derecho sobre el repositorio → Import Projects</a:t>
            </a:r>
            <a:endParaRPr sz="1800" b="0" i="0" u="none" strike="noStrike" cap="none">
              <a:solidFill>
                <a:schemeClr val="dk1"/>
              </a:solidFill>
              <a:latin typeface="Arial"/>
              <a:ea typeface="Arial"/>
              <a:cs typeface="Arial"/>
              <a:sym typeface="Arial"/>
            </a:endParaRPr>
          </a:p>
          <a:p>
            <a:pPr marL="192024" marR="0" lvl="1" indent="-49149" algn="l" rtl="0">
              <a:lnSpc>
                <a:spcPct val="100000"/>
              </a:lnSpc>
              <a:spcBef>
                <a:spcPts val="0"/>
              </a:spcBef>
              <a:spcAft>
                <a:spcPts val="0"/>
              </a:spcAft>
              <a:buClr>
                <a:schemeClr val="dk1"/>
              </a:buClr>
              <a:buSzPts val="2250"/>
              <a:buFont typeface="Arial"/>
              <a:buNone/>
            </a:pPr>
            <a:endParaRPr sz="1800" b="0" i="0" u="none" strike="noStrike" cap="none">
              <a:solidFill>
                <a:schemeClr val="dk1"/>
              </a:solidFill>
              <a:latin typeface="Arial"/>
              <a:ea typeface="Arial"/>
              <a:cs typeface="Arial"/>
              <a:sym typeface="Arial"/>
            </a:endParaRPr>
          </a:p>
        </p:txBody>
      </p:sp>
      <p:sp>
        <p:nvSpPr>
          <p:cNvPr id="825" name="Shape 825"/>
          <p:cNvSpPr txBox="1">
            <a:spLocks noGrp="1"/>
          </p:cNvSpPr>
          <p:nvPr>
            <p:ph type="title" idx="4294967295"/>
          </p:nvPr>
        </p:nvSpPr>
        <p:spPr>
          <a:xfrm>
            <a:off x="481013" y="485775"/>
            <a:ext cx="8662987"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Colaborar en un proyecto</a:t>
            </a:r>
            <a:endParaRPr sz="3000" b="1" i="0" u="none" strike="noStrike" cap="none">
              <a:solidFill>
                <a:schemeClr val="dk1"/>
              </a:solidFill>
              <a:latin typeface="Arial"/>
              <a:ea typeface="Arial"/>
              <a:cs typeface="Arial"/>
              <a:sym typeface="Arial"/>
            </a:endParaRPr>
          </a:p>
        </p:txBody>
      </p:sp>
      <p:pic>
        <p:nvPicPr>
          <p:cNvPr id="826" name="Shape 826"/>
          <p:cNvPicPr preferRelativeResize="0"/>
          <p:nvPr/>
        </p:nvPicPr>
        <p:blipFill rotWithShape="1">
          <a:blip r:embed="rId3">
            <a:alphaModFix/>
          </a:blip>
          <a:srcRect/>
          <a:stretch/>
        </p:blipFill>
        <p:spPr>
          <a:xfrm>
            <a:off x="3060182" y="1934318"/>
            <a:ext cx="885620" cy="342821"/>
          </a:xfrm>
          <a:prstGeom prst="rect">
            <a:avLst/>
          </a:prstGeom>
          <a:noFill/>
          <a:ln>
            <a:noFill/>
          </a:ln>
          <a:effectLst>
            <a:outerShdw blurRad="292100" dist="139700" dir="2700000" algn="tl" rotWithShape="0">
              <a:srgbClr val="333333">
                <a:alpha val="64705"/>
              </a:srgbClr>
            </a:outerShdw>
          </a:effectLst>
        </p:spPr>
      </p:pic>
      <p:pic>
        <p:nvPicPr>
          <p:cNvPr id="827" name="Shape 827"/>
          <p:cNvPicPr preferRelativeResize="0"/>
          <p:nvPr/>
        </p:nvPicPr>
        <p:blipFill rotWithShape="1">
          <a:blip r:embed="rId4">
            <a:alphaModFix/>
          </a:blip>
          <a:srcRect/>
          <a:stretch/>
        </p:blipFill>
        <p:spPr>
          <a:xfrm>
            <a:off x="1692347" y="5444757"/>
            <a:ext cx="3256796" cy="571368"/>
          </a:xfrm>
          <a:prstGeom prst="rect">
            <a:avLst/>
          </a:prstGeom>
          <a:noFill/>
          <a:ln>
            <a:noFill/>
          </a:ln>
          <a:effectLst>
            <a:outerShdw blurRad="292100" dist="139700" dir="2700000" algn="tl" rotWithShape="0">
              <a:srgbClr val="333333">
                <a:alpha val="64705"/>
              </a:srgbClr>
            </a:outerShdw>
          </a:effectLst>
        </p:spPr>
      </p:pic>
      <p:pic>
        <p:nvPicPr>
          <p:cNvPr id="828" name="Shape 828"/>
          <p:cNvPicPr preferRelativeResize="0"/>
          <p:nvPr/>
        </p:nvPicPr>
        <p:blipFill rotWithShape="1">
          <a:blip r:embed="rId5">
            <a:alphaModFix/>
          </a:blip>
          <a:srcRect/>
          <a:stretch/>
        </p:blipFill>
        <p:spPr>
          <a:xfrm>
            <a:off x="4607143" y="5620813"/>
            <a:ext cx="3028249" cy="68564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2263471" y="2690340"/>
            <a:ext cx="6478193"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Sintaxis básica de Java - (5 horas)</a:t>
            </a:r>
            <a:endParaRPr sz="3000" b="1" i="0" u="none" strike="noStrike" cap="none">
              <a:solidFill>
                <a:schemeClr val="lt1"/>
              </a:solidFill>
              <a:latin typeface="Arial"/>
              <a:ea typeface="Arial"/>
              <a:cs typeface="Arial"/>
              <a:sym typeface="Arial"/>
            </a:endParaRPr>
          </a:p>
        </p:txBody>
      </p:sp>
      <p:sp>
        <p:nvSpPr>
          <p:cNvPr id="835" name="Shape 835"/>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5</a:t>
            </a:r>
            <a:endParaRPr sz="8800" b="1">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Shape 840"/>
          <p:cNvSpPr txBox="1">
            <a:spLocks noGrp="1"/>
          </p:cNvSpPr>
          <p:nvPr>
            <p:ph type="body" idx="1"/>
          </p:nvPr>
        </p:nvSpPr>
        <p:spPr>
          <a:xfrm>
            <a:off x="696191" y="2337953"/>
            <a:ext cx="7813963" cy="3865419"/>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2000" b="0" i="0" u="none" strike="noStrike" cap="none" dirty="0">
                <a:solidFill>
                  <a:schemeClr val="dk1"/>
                </a:solidFill>
                <a:latin typeface="Arial"/>
                <a:ea typeface="Arial"/>
                <a:cs typeface="Arial"/>
                <a:sym typeface="Arial"/>
              </a:rPr>
              <a:t>Un </a:t>
            </a:r>
            <a:r>
              <a:rPr lang="en-US" sz="2000" b="0" i="0" u="none" strike="noStrike" cap="none" dirty="0" err="1">
                <a:solidFill>
                  <a:schemeClr val="dk1"/>
                </a:solidFill>
                <a:latin typeface="Arial"/>
                <a:ea typeface="Arial"/>
                <a:cs typeface="Arial"/>
                <a:sym typeface="Arial"/>
              </a:rPr>
              <a:t>identificador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el </a:t>
            </a:r>
            <a:r>
              <a:rPr lang="en-US" sz="2000" b="0" i="0" u="none" strike="noStrike" cap="none" dirty="0" err="1">
                <a:solidFill>
                  <a:schemeClr val="dk1"/>
                </a:solidFill>
                <a:latin typeface="Arial"/>
                <a:ea typeface="Arial"/>
                <a:cs typeface="Arial"/>
                <a:sym typeface="Arial"/>
              </a:rPr>
              <a:t>nombre</a:t>
            </a:r>
            <a:r>
              <a:rPr lang="en-US" sz="2000" b="0" i="0" u="none" strike="noStrike" cap="none" dirty="0">
                <a:solidFill>
                  <a:schemeClr val="dk1"/>
                </a:solidFill>
                <a:latin typeface="Arial"/>
                <a:ea typeface="Arial"/>
                <a:cs typeface="Arial"/>
                <a:sym typeface="Arial"/>
              </a:rPr>
              <a:t> que </a:t>
            </a:r>
            <a:r>
              <a:rPr lang="en-US" sz="2000" b="0" i="0" u="none" strike="noStrike" cap="none" dirty="0" err="1">
                <a:solidFill>
                  <a:schemeClr val="dk1"/>
                </a:solidFill>
                <a:latin typeface="Arial"/>
                <a:ea typeface="Arial"/>
                <a:cs typeface="Arial"/>
                <a:sym typeface="Arial"/>
              </a:rPr>
              <a:t>podemos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asignar</a:t>
            </a:r>
            <a:r>
              <a:rPr lang="en-US" sz="2000" b="0" i="0" u="none" strike="noStrike" cap="none" dirty="0">
                <a:solidFill>
                  <a:schemeClr val="dk1"/>
                </a:solidFill>
                <a:latin typeface="Arial"/>
                <a:ea typeface="Arial"/>
                <a:cs typeface="Arial"/>
                <a:sym typeface="Arial"/>
              </a:rPr>
              <a:t> a </a:t>
            </a:r>
            <a:r>
              <a:rPr lang="en-US" sz="2000" b="0" i="0" u="none" strike="noStrike" cap="none" dirty="0" err="1">
                <a:solidFill>
                  <a:schemeClr val="dk1"/>
                </a:solidFill>
                <a:latin typeface="Arial"/>
                <a:ea typeface="Arial"/>
                <a:cs typeface="Arial"/>
                <a:sym typeface="Arial"/>
              </a:rPr>
              <a:t>determinados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elementos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el </a:t>
            </a:r>
            <a:r>
              <a:rPr lang="en-US" sz="2000" b="0" i="0" u="none" strike="noStrike" cap="none" dirty="0" err="1">
                <a:solidFill>
                  <a:schemeClr val="dk1"/>
                </a:solidFill>
                <a:latin typeface="Arial"/>
                <a:ea typeface="Arial"/>
                <a:cs typeface="Arial"/>
                <a:sym typeface="Arial"/>
              </a:rPr>
              <a:t>código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fuente</a:t>
            </a:r>
            <a:r>
              <a:rPr lang="en-US" sz="2000" b="0" i="0" u="none" strike="noStrike" cap="none" dirty="0">
                <a:solidFill>
                  <a:schemeClr val="dk1"/>
                </a:solidFill>
                <a:latin typeface="Arial"/>
                <a:ea typeface="Arial"/>
                <a:cs typeface="Arial"/>
                <a:sym typeface="Arial"/>
              </a:rPr>
              <a:t> del </a:t>
            </a:r>
            <a:r>
              <a:rPr lang="en-US" sz="2000" b="0" i="0" u="none" strike="noStrike" cap="none" dirty="0" err="1">
                <a:solidFill>
                  <a:schemeClr val="dk1"/>
                </a:solidFill>
                <a:latin typeface="Arial"/>
                <a:ea typeface="Arial"/>
                <a:cs typeface="Arial"/>
                <a:sym typeface="Arial"/>
              </a:rPr>
              <a:t>programa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como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por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ejemplo</a:t>
            </a:r>
            <a:r>
              <a:rPr lang="en-US" sz="2000" b="0" i="0" u="none" strike="noStrike" cap="none" dirty="0">
                <a:solidFill>
                  <a:schemeClr val="dk1"/>
                </a:solidFill>
                <a:latin typeface="Arial"/>
                <a:ea typeface="Arial"/>
                <a:cs typeface="Arial"/>
                <a:sym typeface="Arial"/>
              </a:rPr>
              <a:t> a las variables, </a:t>
            </a:r>
            <a:r>
              <a:rPr lang="en-US" sz="2000" b="0" i="0" u="none" strike="noStrike" cap="none" dirty="0" err="1">
                <a:solidFill>
                  <a:schemeClr val="dk1"/>
                </a:solidFill>
                <a:latin typeface="Arial"/>
                <a:ea typeface="Arial"/>
                <a:cs typeface="Arial"/>
                <a:sym typeface="Arial"/>
              </a:rPr>
              <a:t>funciones</a:t>
            </a:r>
            <a:r>
              <a:rPr lang="en-US" sz="2000" b="0" i="0" u="none" strike="noStrike" cap="none" dirty="0">
                <a:solidFill>
                  <a:schemeClr val="dk1"/>
                </a:solidFill>
                <a:latin typeface="Arial"/>
                <a:ea typeface="Arial"/>
                <a:cs typeface="Arial"/>
                <a:sym typeface="Arial"/>
              </a:rPr>
              <a:t>, etc</a:t>
            </a:r>
            <a:r>
              <a:rPr lang="en-US" sz="2000" b="0" i="0" u="none" strike="noStrike" cap="none" dirty="0" smtClean="0">
                <a:solidFill>
                  <a:schemeClr val="dk1"/>
                </a:solidFill>
                <a:latin typeface="Arial"/>
                <a:ea typeface="Arial"/>
                <a:cs typeface="Arial"/>
                <a:sym typeface="Arial"/>
              </a:rPr>
              <a:t>.</a:t>
            </a:r>
            <a:endParaRPr sz="1050" dirty="0"/>
          </a:p>
        </p:txBody>
      </p:sp>
      <p:sp>
        <p:nvSpPr>
          <p:cNvPr id="841" name="Shape 841"/>
          <p:cNvSpPr txBox="1">
            <a:spLocks noGrp="1"/>
          </p:cNvSpPr>
          <p:nvPr>
            <p:ph type="title" idx="4294967295"/>
          </p:nvPr>
        </p:nvSpPr>
        <p:spPr>
          <a:xfrm>
            <a:off x="509154" y="550718"/>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Identificadores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2263471" y="2690340"/>
            <a:ext cx="6478193"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dirty="0">
                <a:solidFill>
                  <a:schemeClr val="lt1"/>
                </a:solidFill>
                <a:latin typeface="Arial"/>
                <a:ea typeface="Arial"/>
                <a:cs typeface="Arial"/>
                <a:sym typeface="Arial"/>
              </a:rPr>
              <a:t>La </a:t>
            </a:r>
            <a:r>
              <a:rPr lang="en-US" sz="3000" b="1" i="0" u="none" strike="noStrike" cap="none" dirty="0" err="1">
                <a:solidFill>
                  <a:schemeClr val="lt1"/>
                </a:solidFill>
                <a:latin typeface="Arial"/>
                <a:ea typeface="Arial"/>
                <a:cs typeface="Arial"/>
                <a:sym typeface="Arial"/>
              </a:rPr>
              <a:t>plataforma</a:t>
            </a:r>
            <a:r>
              <a:rPr lang="en-US" sz="3000" b="1" i="0" u="none" strike="noStrike" cap="none" dirty="0">
                <a:solidFill>
                  <a:schemeClr val="lt1"/>
                </a:solidFill>
                <a:latin typeface="Arial"/>
                <a:ea typeface="Arial"/>
                <a:cs typeface="Arial"/>
                <a:sym typeface="Arial"/>
              </a:rPr>
              <a:t> Java - (1 hora)</a:t>
            </a:r>
            <a:endParaRPr dirty="0"/>
          </a:p>
        </p:txBody>
      </p:sp>
      <p:sp>
        <p:nvSpPr>
          <p:cNvPr id="395" name="Shape 395"/>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12375" y="1173883"/>
            <a:ext cx="8157883" cy="5293757"/>
          </a:xfrm>
          <a:prstGeom prst="rect">
            <a:avLst/>
          </a:prstGeom>
        </p:spPr>
        <p:txBody>
          <a:bodyPr wrap="square">
            <a:spAutoFit/>
          </a:bodyPr>
          <a:lstStyle/>
          <a:p>
            <a:pPr marL="285750" lvl="0" indent="-285750">
              <a:spcBef>
                <a:spcPts val="600"/>
              </a:spcBef>
              <a:buClr>
                <a:schemeClr val="dk1"/>
              </a:buClr>
              <a:buSzPts val="1800"/>
              <a:buFont typeface="Arial"/>
              <a:buChar char="•"/>
            </a:pPr>
            <a:r>
              <a:rPr lang="es-MX" sz="2400" dirty="0">
                <a:solidFill>
                  <a:schemeClr val="dk1"/>
                </a:solidFill>
              </a:rPr>
              <a:t>Para crear un identificador debemos tener en cuenta las siguientes reglas:</a:t>
            </a:r>
            <a:endParaRPr lang="es-MX" sz="1100" dirty="0"/>
          </a:p>
          <a:p>
            <a:pPr marL="612648" lvl="3" indent="-155448">
              <a:buClr>
                <a:schemeClr val="dk1"/>
              </a:buClr>
              <a:buSzPts val="1680"/>
              <a:buFont typeface="Arial"/>
              <a:buChar char="▫"/>
            </a:pPr>
            <a:r>
              <a:rPr lang="es-MX" sz="2000" dirty="0">
                <a:solidFill>
                  <a:schemeClr val="dk1"/>
                </a:solidFill>
              </a:rPr>
              <a:t>Debe comenzar por una letra, aunque el resto del nombre puede contener también números.</a:t>
            </a:r>
            <a:endParaRPr lang="es-MX" sz="2800" dirty="0"/>
          </a:p>
          <a:p>
            <a:pPr marL="612648" lvl="3" indent="-155448">
              <a:buClr>
                <a:schemeClr val="dk1"/>
              </a:buClr>
              <a:buSzPts val="1680"/>
              <a:buFont typeface="Arial"/>
              <a:buChar char="▫"/>
            </a:pPr>
            <a:r>
              <a:rPr lang="es-MX" sz="2000" dirty="0">
                <a:solidFill>
                  <a:schemeClr val="dk1"/>
                </a:solidFill>
              </a:rPr>
              <a:t>Se pueden usar tanto mayúsculas como minúsculas, pero ten en cuenta que dependiendo del lenguaje de programación usado, se hace distinción entre ambas: '</a:t>
            </a:r>
            <a:r>
              <a:rPr lang="es-MX" sz="2000" dirty="0" err="1">
                <a:solidFill>
                  <a:schemeClr val="dk1"/>
                </a:solidFill>
              </a:rPr>
              <a:t>Comision</a:t>
            </a:r>
            <a:r>
              <a:rPr lang="es-MX" sz="2000" dirty="0">
                <a:solidFill>
                  <a:schemeClr val="dk1"/>
                </a:solidFill>
              </a:rPr>
              <a:t>', '</a:t>
            </a:r>
            <a:r>
              <a:rPr lang="es-MX" sz="2000" dirty="0" err="1">
                <a:solidFill>
                  <a:schemeClr val="dk1"/>
                </a:solidFill>
              </a:rPr>
              <a:t>comision</a:t>
            </a:r>
            <a:r>
              <a:rPr lang="es-MX" sz="2000" dirty="0">
                <a:solidFill>
                  <a:schemeClr val="dk1"/>
                </a:solidFill>
              </a:rPr>
              <a:t>' y 'COMISION'.</a:t>
            </a:r>
            <a:endParaRPr lang="es-MX" sz="2800" dirty="0"/>
          </a:p>
          <a:p>
            <a:pPr marL="612648" lvl="3" indent="-155448">
              <a:buClr>
                <a:schemeClr val="dk1"/>
              </a:buClr>
              <a:buSzPts val="1680"/>
              <a:buFont typeface="Arial"/>
              <a:buChar char="▫"/>
            </a:pPr>
            <a:r>
              <a:rPr lang="es-MX" sz="2000" dirty="0">
                <a:solidFill>
                  <a:schemeClr val="dk1"/>
                </a:solidFill>
              </a:rPr>
              <a:t>No se pueden usar tildes.</a:t>
            </a:r>
            <a:endParaRPr lang="es-MX" sz="2800" dirty="0"/>
          </a:p>
          <a:p>
            <a:pPr marL="612648" lvl="3" indent="-155448">
              <a:buClr>
                <a:schemeClr val="dk1"/>
              </a:buClr>
              <a:buSzPts val="1680"/>
              <a:buFont typeface="Arial"/>
              <a:buChar char="▫"/>
            </a:pPr>
            <a:r>
              <a:rPr lang="es-MX" sz="2000" dirty="0">
                <a:solidFill>
                  <a:schemeClr val="dk1"/>
                </a:solidFill>
              </a:rPr>
              <a:t>También es posible usar el carácter de subrayado '_'.</a:t>
            </a:r>
            <a:endParaRPr lang="es-MX" sz="2800" dirty="0"/>
          </a:p>
          <a:p>
            <a:pPr marL="285750" lvl="0" indent="-285750">
              <a:spcBef>
                <a:spcPts val="600"/>
              </a:spcBef>
              <a:buClr>
                <a:schemeClr val="dk1"/>
              </a:buClr>
              <a:buSzPts val="1800"/>
              <a:buFont typeface="Arial"/>
              <a:buChar char="•"/>
            </a:pPr>
            <a:r>
              <a:rPr lang="es-MX" sz="2400" dirty="0">
                <a:solidFill>
                  <a:schemeClr val="dk1"/>
                </a:solidFill>
              </a:rPr>
              <a:t>Algunos identificadores válidos: 'x' , '</a:t>
            </a:r>
            <a:r>
              <a:rPr lang="es-MX" sz="2400" dirty="0" err="1">
                <a:solidFill>
                  <a:schemeClr val="dk1"/>
                </a:solidFill>
              </a:rPr>
              <a:t>el_nombre</a:t>
            </a:r>
            <a:r>
              <a:rPr lang="es-MX" sz="2400" dirty="0">
                <a:solidFill>
                  <a:schemeClr val="dk1"/>
                </a:solidFill>
              </a:rPr>
              <a:t>', 'salario', 'mes1'...</a:t>
            </a:r>
            <a:endParaRPr lang="es-MX" sz="1100" dirty="0"/>
          </a:p>
          <a:p>
            <a:pPr marL="285750" lvl="0" indent="-285750">
              <a:spcBef>
                <a:spcPts val="600"/>
              </a:spcBef>
              <a:buClr>
                <a:schemeClr val="dk1"/>
              </a:buClr>
              <a:buSzPts val="1800"/>
              <a:buFont typeface="Arial"/>
              <a:buChar char="•"/>
            </a:pPr>
            <a:r>
              <a:rPr lang="es-MX" sz="2400" dirty="0">
                <a:solidFill>
                  <a:schemeClr val="dk1"/>
                </a:solidFill>
              </a:rPr>
              <a:t>Algunos identificadores no válidos: '3po' (comienza con un número), '3+4' (contiene una carácter no válido), 'comisión' (no se admiten tildes).</a:t>
            </a:r>
            <a:endParaRPr lang="es-MX" sz="1100" dirty="0"/>
          </a:p>
        </p:txBody>
      </p:sp>
      <p:sp>
        <p:nvSpPr>
          <p:cNvPr id="4" name="Shape 841"/>
          <p:cNvSpPr txBox="1">
            <a:spLocks noGrp="1"/>
          </p:cNvSpPr>
          <p:nvPr>
            <p:ph type="body" idx="1"/>
          </p:nvPr>
        </p:nvSpPr>
        <p:spPr>
          <a:xfrm>
            <a:off x="598531" y="413571"/>
            <a:ext cx="6680810" cy="475529"/>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smtClean="0">
                <a:solidFill>
                  <a:schemeClr val="dk1"/>
                </a:solidFill>
                <a:latin typeface="Arial"/>
                <a:ea typeface="Arial"/>
                <a:cs typeface="Arial"/>
                <a:sym typeface="Arial"/>
              </a:rPr>
              <a:t>Reglas</a:t>
            </a:r>
            <a:r>
              <a:rPr lang="en-US" sz="3000" b="1" i="0" u="none" strike="noStrike" cap="none" dirty="0" smtClean="0">
                <a:solidFill>
                  <a:schemeClr val="dk1"/>
                </a:solidFill>
                <a:latin typeface="Arial"/>
                <a:ea typeface="Arial"/>
                <a:cs typeface="Arial"/>
                <a:sym typeface="Arial"/>
              </a:rPr>
              <a:t> para </a:t>
            </a:r>
            <a:r>
              <a:rPr lang="en-US" sz="3000" b="1" i="0" u="none" strike="noStrike" cap="none" dirty="0" err="1" smtClean="0">
                <a:solidFill>
                  <a:schemeClr val="dk1"/>
                </a:solidFill>
                <a:latin typeface="Arial"/>
                <a:ea typeface="Arial"/>
                <a:cs typeface="Arial"/>
                <a:sym typeface="Arial"/>
              </a:rPr>
              <a:t>crear</a:t>
            </a:r>
            <a:r>
              <a:rPr lang="en-US" sz="3000" b="1" i="0" u="none" strike="noStrike" cap="none" dirty="0" smtClean="0">
                <a:solidFill>
                  <a:schemeClr val="dk1"/>
                </a:solidFill>
                <a:latin typeface="Arial"/>
                <a:ea typeface="Arial"/>
                <a:cs typeface="Arial"/>
                <a:sym typeface="Arial"/>
              </a:rPr>
              <a:t> </a:t>
            </a:r>
            <a:r>
              <a:rPr lang="en-US" sz="3000" b="1" i="0" u="none" strike="noStrike" cap="none" dirty="0" err="1" smtClean="0">
                <a:solidFill>
                  <a:schemeClr val="dk1"/>
                </a:solidFill>
                <a:latin typeface="Arial"/>
                <a:ea typeface="Arial"/>
                <a:cs typeface="Arial"/>
                <a:sym typeface="Arial"/>
              </a:rPr>
              <a:t>Identificadores</a:t>
            </a:r>
            <a:endParaRPr dirty="0"/>
          </a:p>
        </p:txBody>
      </p:sp>
    </p:spTree>
    <p:extLst>
      <p:ext uri="{BB962C8B-B14F-4D97-AF65-F5344CB8AC3E}">
        <p14:creationId xmlns:p14="http://schemas.microsoft.com/office/powerpoint/2010/main" val="3416864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body" idx="1"/>
          </p:nvPr>
        </p:nvSpPr>
        <p:spPr>
          <a:xfrm>
            <a:off x="640095" y="1670056"/>
            <a:ext cx="7877598" cy="435585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000" b="0" i="0" u="none" strike="noStrike" cap="none" dirty="0">
                <a:solidFill>
                  <a:schemeClr val="dk1"/>
                </a:solidFill>
                <a:latin typeface="Arial"/>
                <a:ea typeface="Arial"/>
                <a:cs typeface="Arial"/>
                <a:sym typeface="Arial"/>
              </a:rPr>
              <a:t>Los </a:t>
            </a:r>
            <a:r>
              <a:rPr lang="en-US" sz="2000" b="0" i="0" u="none" strike="noStrike" cap="none" dirty="0" err="1">
                <a:solidFill>
                  <a:schemeClr val="dk1"/>
                </a:solidFill>
                <a:latin typeface="Arial"/>
                <a:ea typeface="Arial"/>
                <a:cs typeface="Arial"/>
                <a:sym typeface="Arial"/>
              </a:rPr>
              <a:t>lenguajes</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programación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usan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internamente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algunas</a:t>
            </a:r>
            <a:r>
              <a:rPr lang="en-US" sz="2000" b="0" i="0" u="none" strike="noStrike" cap="none" dirty="0">
                <a:solidFill>
                  <a:schemeClr val="dk1"/>
                </a:solidFill>
                <a:latin typeface="Arial"/>
                <a:ea typeface="Arial"/>
                <a:cs typeface="Arial"/>
                <a:sym typeface="Arial"/>
              </a:rPr>
              <a:t> palabras, </a:t>
            </a:r>
            <a:r>
              <a:rPr lang="en-US" sz="2000" b="0" i="0" u="none" strike="noStrike" cap="none" dirty="0" err="1">
                <a:solidFill>
                  <a:schemeClr val="dk1"/>
                </a:solidFill>
                <a:latin typeface="Arial"/>
                <a:ea typeface="Arial"/>
                <a:cs typeface="Arial"/>
                <a:sym typeface="Arial"/>
              </a:rPr>
              <a:t>denominadas</a:t>
            </a:r>
            <a:r>
              <a:rPr lang="en-US" sz="2000" b="0" i="0" u="none" strike="noStrike" cap="none" dirty="0">
                <a:solidFill>
                  <a:schemeClr val="dk1"/>
                </a:solidFill>
                <a:latin typeface="Arial"/>
                <a:ea typeface="Arial"/>
                <a:cs typeface="Arial"/>
                <a:sym typeface="Arial"/>
              </a:rPr>
              <a:t> palabras clave o palabras </a:t>
            </a:r>
            <a:r>
              <a:rPr lang="en-US" sz="2000" b="0" i="0" u="none" strike="noStrike" cap="none" dirty="0" err="1">
                <a:solidFill>
                  <a:schemeClr val="dk1"/>
                </a:solidFill>
                <a:latin typeface="Arial"/>
                <a:ea typeface="Arial"/>
                <a:cs typeface="Arial"/>
                <a:sym typeface="Arial"/>
              </a:rPr>
              <a:t>reservadas</a:t>
            </a:r>
            <a:r>
              <a:rPr lang="en-US" sz="2000" b="0" i="0" u="none" strike="noStrike" cap="none" dirty="0">
                <a:solidFill>
                  <a:schemeClr val="dk1"/>
                </a:solidFill>
                <a:latin typeface="Arial"/>
                <a:ea typeface="Arial"/>
                <a:cs typeface="Arial"/>
                <a:sym typeface="Arial"/>
              </a:rPr>
              <a:t> que no </a:t>
            </a:r>
            <a:r>
              <a:rPr lang="en-US" sz="2000" b="0" i="0" u="none" strike="noStrike" cap="none" dirty="0" err="1">
                <a:solidFill>
                  <a:schemeClr val="dk1"/>
                </a:solidFill>
                <a:latin typeface="Arial"/>
                <a:ea typeface="Arial"/>
                <a:cs typeface="Arial"/>
                <a:sym typeface="Arial"/>
              </a:rPr>
              <a:t>podemos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usar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como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identificadores</a:t>
            </a:r>
            <a:r>
              <a:rPr lang="en-US" sz="2000" b="0" i="0" u="none" strike="noStrike" cap="none" dirty="0">
                <a:solidFill>
                  <a:schemeClr val="dk1"/>
                </a:solidFill>
                <a:latin typeface="Arial"/>
                <a:ea typeface="Arial"/>
                <a:cs typeface="Arial"/>
                <a:sym typeface="Arial"/>
              </a:rPr>
              <a:t>.</a:t>
            </a:r>
            <a:endParaRPr sz="1050" dirty="0"/>
          </a:p>
          <a:p>
            <a:pPr marL="0" marR="0" lvl="0" indent="0" algn="l" rtl="0">
              <a:lnSpc>
                <a:spcPct val="100000"/>
              </a:lnSpc>
              <a:spcBef>
                <a:spcPts val="600"/>
              </a:spcBef>
              <a:spcAft>
                <a:spcPts val="0"/>
              </a:spcAft>
              <a:buClr>
                <a:schemeClr val="dk1"/>
              </a:buClr>
              <a:buSzPts val="18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2000" b="0" i="0" u="none" strike="noStrike" cap="none" dirty="0" err="1">
                <a:solidFill>
                  <a:schemeClr val="dk1"/>
                </a:solidFill>
                <a:latin typeface="Arial"/>
                <a:ea typeface="Arial"/>
                <a:cs typeface="Arial"/>
                <a:sym typeface="Arial"/>
              </a:rPr>
              <a:t>Por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ejemplo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algunas</a:t>
            </a:r>
            <a:r>
              <a:rPr lang="en-US" sz="2000" b="0" i="0" u="none" strike="noStrike" cap="none" dirty="0">
                <a:solidFill>
                  <a:schemeClr val="dk1"/>
                </a:solidFill>
                <a:latin typeface="Arial"/>
                <a:ea typeface="Arial"/>
                <a:cs typeface="Arial"/>
                <a:sym typeface="Arial"/>
              </a:rPr>
              <a:t> palabras clave o </a:t>
            </a:r>
            <a:r>
              <a:rPr lang="en-US" sz="2000" b="0" i="0" u="none" strike="noStrike" cap="none" dirty="0" err="1">
                <a:solidFill>
                  <a:schemeClr val="dk1"/>
                </a:solidFill>
                <a:latin typeface="Arial"/>
                <a:ea typeface="Arial"/>
                <a:cs typeface="Arial"/>
                <a:sym typeface="Arial"/>
              </a:rPr>
              <a:t>reservadas</a:t>
            </a:r>
            <a:r>
              <a:rPr lang="en-US" sz="2000" b="0" i="0" u="none" strike="noStrike" cap="none" dirty="0">
                <a:solidFill>
                  <a:schemeClr val="dk1"/>
                </a:solidFill>
                <a:latin typeface="Arial"/>
                <a:ea typeface="Arial"/>
                <a:cs typeface="Arial"/>
                <a:sym typeface="Arial"/>
              </a:rPr>
              <a:t> del </a:t>
            </a:r>
            <a:r>
              <a:rPr lang="en-US" sz="2000" b="0" i="0" u="none" strike="noStrike" cap="none" dirty="0" err="1">
                <a:solidFill>
                  <a:schemeClr val="dk1"/>
                </a:solidFill>
                <a:latin typeface="Arial"/>
                <a:ea typeface="Arial"/>
                <a:cs typeface="Arial"/>
                <a:sym typeface="Arial"/>
              </a:rPr>
              <a:t>lenguaje</a:t>
            </a:r>
            <a:r>
              <a:rPr lang="en-US" sz="2000" b="0" i="0" u="none" strike="noStrike" cap="none" dirty="0">
                <a:solidFill>
                  <a:schemeClr val="dk1"/>
                </a:solidFill>
                <a:latin typeface="Arial"/>
                <a:ea typeface="Arial"/>
                <a:cs typeface="Arial"/>
                <a:sym typeface="Arial"/>
              </a:rPr>
              <a:t> Java son: </a:t>
            </a:r>
            <a:endParaRPr sz="1050" dirty="0"/>
          </a:p>
          <a:p>
            <a:pPr marL="192024" marR="0" lvl="1" indent="-192024"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sym typeface="Arial"/>
              </a:rPr>
              <a:t>abstract.</a:t>
            </a:r>
            <a:endParaRPr sz="2000" dirty="0"/>
          </a:p>
          <a:p>
            <a:pPr marL="192024" marR="0" lvl="1" indent="-192024"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sym typeface="Arial"/>
              </a:rPr>
              <a:t>assert.</a:t>
            </a:r>
            <a:endParaRPr sz="2000" dirty="0"/>
          </a:p>
          <a:p>
            <a:pPr marL="192024" marR="0" lvl="1" indent="-192024" algn="l" rtl="0">
              <a:lnSpc>
                <a:spcPct val="100000"/>
              </a:lnSpc>
              <a:spcBef>
                <a:spcPts val="0"/>
              </a:spcBef>
              <a:spcAft>
                <a:spcPts val="0"/>
              </a:spcAft>
              <a:buClr>
                <a:schemeClr val="dk1"/>
              </a:buClr>
              <a:buSzPts val="2000"/>
              <a:buFont typeface="Arial"/>
              <a:buChar char="▪"/>
            </a:pPr>
            <a:r>
              <a:rPr lang="en-US" sz="2000" b="0" i="0" u="none" strike="noStrike" cap="none" dirty="0" err="1">
                <a:solidFill>
                  <a:schemeClr val="dk1"/>
                </a:solidFill>
                <a:sym typeface="Arial"/>
              </a:rPr>
              <a:t>boolean</a:t>
            </a:r>
            <a:r>
              <a:rPr lang="en-US" sz="2000" b="0" i="0" u="none" strike="noStrike" cap="none" dirty="0">
                <a:solidFill>
                  <a:schemeClr val="dk1"/>
                </a:solidFill>
                <a:sym typeface="Arial"/>
              </a:rPr>
              <a:t>.</a:t>
            </a:r>
            <a:endParaRPr sz="2000" dirty="0"/>
          </a:p>
          <a:p>
            <a:pPr marL="192024" marR="0" lvl="1" indent="-192024"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sym typeface="Arial"/>
              </a:rPr>
              <a:t>break.</a:t>
            </a:r>
            <a:endParaRPr sz="2000" dirty="0"/>
          </a:p>
          <a:p>
            <a:pPr marL="192024" marR="0" lvl="1" indent="-192024"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sym typeface="Arial"/>
              </a:rPr>
              <a:t>byte.</a:t>
            </a:r>
            <a:endParaRPr sz="2000" dirty="0"/>
          </a:p>
          <a:p>
            <a:pPr marL="192024" marR="0" lvl="1" indent="-192024"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sym typeface="Arial"/>
              </a:rPr>
              <a:t>case.</a:t>
            </a:r>
            <a:endParaRPr sz="2000" dirty="0"/>
          </a:p>
          <a:p>
            <a:pPr marL="192024" marR="0" lvl="1" indent="-192024"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sym typeface="Arial"/>
              </a:rPr>
              <a:t>catch.</a:t>
            </a:r>
            <a:endParaRPr sz="2000" dirty="0"/>
          </a:p>
          <a:p>
            <a:pPr marL="192024" marR="0" lvl="1" indent="-192024"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sym typeface="Arial"/>
              </a:rPr>
              <a:t>char</a:t>
            </a:r>
            <a:endParaRPr sz="2000" dirty="0"/>
          </a:p>
          <a:p>
            <a:pPr marL="192024" marR="0" lvl="1" indent="-192024"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sym typeface="Arial"/>
              </a:rPr>
              <a:t>....</a:t>
            </a:r>
            <a:endParaRPr sz="2000" dirty="0"/>
          </a:p>
        </p:txBody>
      </p:sp>
      <p:sp>
        <p:nvSpPr>
          <p:cNvPr id="847" name="Shape 847"/>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Palabras clave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01383" y="1826735"/>
            <a:ext cx="8033462" cy="4563674"/>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cualquier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lenguaje</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programación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necesitaremos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usar</a:t>
            </a:r>
            <a:r>
              <a:rPr lang="en-US" sz="2000" b="0" i="0" u="none" strike="noStrike" cap="none" dirty="0">
                <a:solidFill>
                  <a:schemeClr val="dk1"/>
                </a:solidFill>
                <a:latin typeface="Arial"/>
                <a:ea typeface="Arial"/>
                <a:cs typeface="Arial"/>
                <a:sym typeface="Arial"/>
              </a:rPr>
              <a:t> variables y </a:t>
            </a:r>
            <a:r>
              <a:rPr lang="en-US" sz="2000" b="0" i="0" u="none" strike="noStrike" cap="none" dirty="0" err="1">
                <a:solidFill>
                  <a:schemeClr val="dk1"/>
                </a:solidFill>
                <a:latin typeface="Arial"/>
                <a:ea typeface="Arial"/>
                <a:cs typeface="Arial"/>
                <a:sym typeface="Arial"/>
              </a:rPr>
              <a:t>constantes</a:t>
            </a:r>
            <a:r>
              <a:rPr lang="en-US" sz="2000" b="0" i="0" u="none" strike="noStrike" cap="none" dirty="0">
                <a:solidFill>
                  <a:schemeClr val="dk1"/>
                </a:solidFill>
                <a:latin typeface="Arial"/>
                <a:ea typeface="Arial"/>
                <a:cs typeface="Arial"/>
                <a:sym typeface="Arial"/>
              </a:rPr>
              <a:t> para </a:t>
            </a:r>
            <a:r>
              <a:rPr lang="en-US" sz="2000" b="0" i="0" u="none" strike="noStrike" cap="none" dirty="0" err="1">
                <a:solidFill>
                  <a:schemeClr val="dk1"/>
                </a:solidFill>
                <a:latin typeface="Arial"/>
                <a:ea typeface="Arial"/>
                <a:cs typeface="Arial"/>
                <a:sym typeface="Arial"/>
              </a:rPr>
              <a:t>almacenar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determinados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valores</a:t>
            </a:r>
            <a:r>
              <a:rPr lang="en-US" sz="2000" b="0" i="0" u="none" strike="noStrike" cap="none" dirty="0">
                <a:solidFill>
                  <a:schemeClr val="dk1"/>
                </a:solidFill>
                <a:latin typeface="Arial"/>
                <a:ea typeface="Arial"/>
                <a:cs typeface="Arial"/>
                <a:sym typeface="Arial"/>
              </a:rPr>
              <a:t> y </a:t>
            </a:r>
            <a:r>
              <a:rPr lang="en-US" sz="2000" b="0" i="0" u="none" strike="noStrike" cap="none" dirty="0" err="1">
                <a:solidFill>
                  <a:schemeClr val="dk1"/>
                </a:solidFill>
                <a:latin typeface="Arial"/>
                <a:ea typeface="Arial"/>
                <a:cs typeface="Arial"/>
                <a:sym typeface="Arial"/>
              </a:rPr>
              <a:t>así</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poderlos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recuperarlos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posteriormente</a:t>
            </a:r>
            <a:r>
              <a:rPr lang="en-US" sz="2000" b="0" i="0" u="none" strike="noStrike" cap="none" dirty="0">
                <a:solidFill>
                  <a:schemeClr val="dk1"/>
                </a:solidFill>
                <a:latin typeface="Arial"/>
                <a:ea typeface="Arial"/>
                <a:cs typeface="Arial"/>
                <a:sym typeface="Arial"/>
              </a:rPr>
              <a:t> para </a:t>
            </a:r>
            <a:r>
              <a:rPr lang="en-US" sz="2000" b="0" i="0" u="none" strike="noStrike" cap="none" dirty="0" err="1">
                <a:solidFill>
                  <a:schemeClr val="dk1"/>
                </a:solidFill>
                <a:latin typeface="Arial"/>
                <a:ea typeface="Arial"/>
                <a:cs typeface="Arial"/>
                <a:sym typeface="Arial"/>
              </a:rPr>
              <a:t>usarlos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otra</a:t>
            </a:r>
            <a:r>
              <a:rPr lang="en-US" sz="2000" b="0" i="0" u="none" strike="noStrike" cap="none" dirty="0">
                <a:solidFill>
                  <a:schemeClr val="dk1"/>
                </a:solidFill>
                <a:latin typeface="Arial"/>
                <a:ea typeface="Arial"/>
                <a:cs typeface="Arial"/>
                <a:sym typeface="Arial"/>
              </a:rPr>
              <a:t> parte del </a:t>
            </a:r>
            <a:r>
              <a:rPr lang="en-US" sz="2000" b="0" i="0" u="none" strike="noStrike" cap="none" dirty="0" err="1">
                <a:solidFill>
                  <a:schemeClr val="dk1"/>
                </a:solidFill>
                <a:latin typeface="Arial"/>
                <a:ea typeface="Arial"/>
                <a:cs typeface="Arial"/>
                <a:sym typeface="Arial"/>
              </a:rPr>
              <a:t>código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fuente</a:t>
            </a:r>
            <a:r>
              <a:rPr lang="en-US" sz="2000" b="0" i="0" u="none" strike="noStrike" cap="none" dirty="0">
                <a:solidFill>
                  <a:schemeClr val="dk1"/>
                </a:solidFill>
                <a:latin typeface="Arial"/>
                <a:ea typeface="Arial"/>
                <a:cs typeface="Arial"/>
                <a:sym typeface="Arial"/>
              </a:rPr>
              <a:t>.</a:t>
            </a:r>
            <a:endParaRPr dirty="0"/>
          </a:p>
          <a:p>
            <a:pPr marL="914400" lvl="3" indent="-265176">
              <a:buSzPts val="2160"/>
              <a:buFont typeface="Arial"/>
              <a:buChar char="–"/>
            </a:pPr>
            <a:r>
              <a:rPr lang="en-US" sz="1800" b="0" i="0" u="none" strike="noStrike" cap="none" dirty="0" err="1">
                <a:solidFill>
                  <a:schemeClr val="dk1"/>
                </a:solidFill>
                <a:latin typeface="Arial"/>
                <a:ea typeface="Arial"/>
                <a:cs typeface="Arial"/>
                <a:sym typeface="Arial"/>
              </a:rPr>
              <a:t>Constantes</a:t>
            </a:r>
            <a:r>
              <a:rPr lang="en-US" sz="1800" b="0" i="0" u="none" strike="noStrike" cap="none" dirty="0">
                <a:solidFill>
                  <a:schemeClr val="dk1"/>
                </a:solidFill>
                <a:latin typeface="Arial"/>
                <a:ea typeface="Arial"/>
                <a:cs typeface="Arial"/>
                <a:sym typeface="Arial"/>
              </a:rPr>
              <a:t>: se </a:t>
            </a:r>
            <a:r>
              <a:rPr lang="en-US" sz="1800" b="0" i="0" u="none" strike="noStrike" cap="none" dirty="0" err="1">
                <a:solidFill>
                  <a:schemeClr val="dk1"/>
                </a:solidFill>
                <a:latin typeface="Arial"/>
                <a:ea typeface="Arial"/>
                <a:cs typeface="Arial"/>
                <a:sym typeface="Arial"/>
              </a:rPr>
              <a:t>declaran</a:t>
            </a:r>
            <a:r>
              <a:rPr lang="en-US" sz="1800" b="0" i="0" u="none" strike="noStrike" cap="none" dirty="0">
                <a:solidFill>
                  <a:schemeClr val="dk1"/>
                </a:solidFill>
                <a:latin typeface="Arial"/>
                <a:ea typeface="Arial"/>
                <a:cs typeface="Arial"/>
                <a:sym typeface="Arial"/>
              </a:rPr>
              <a:t> al principio del </a:t>
            </a:r>
            <a:r>
              <a:rPr lang="en-US" sz="1800" b="0" i="0" u="none" strike="noStrike" cap="none" dirty="0" err="1">
                <a:solidFill>
                  <a:schemeClr val="dk1"/>
                </a:solidFill>
                <a:latin typeface="Arial"/>
                <a:ea typeface="Arial"/>
                <a:cs typeface="Arial"/>
                <a:sym typeface="Arial"/>
              </a:rPr>
              <a:t>programa</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escribiendo</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su</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nombre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en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mayúsculas</a:t>
            </a:r>
            <a:r>
              <a:rPr lang="en-US" sz="1800" b="0" i="0" u="none" strike="noStrike" cap="none" dirty="0">
                <a:solidFill>
                  <a:schemeClr val="dk1"/>
                </a:solidFill>
                <a:latin typeface="Arial"/>
                <a:ea typeface="Arial"/>
                <a:cs typeface="Arial"/>
                <a:sym typeface="Arial"/>
              </a:rPr>
              <a:t>. Se les </a:t>
            </a:r>
            <a:r>
              <a:rPr lang="en-US" sz="1800" b="0" i="0" u="none" strike="noStrike" cap="none" dirty="0" err="1">
                <a:solidFill>
                  <a:schemeClr val="dk1"/>
                </a:solidFill>
                <a:latin typeface="Arial"/>
                <a:ea typeface="Arial"/>
                <a:cs typeface="Arial"/>
                <a:sym typeface="Arial"/>
              </a:rPr>
              <a:t>puede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asignar</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su</a:t>
            </a:r>
            <a:r>
              <a:rPr lang="en-US" sz="1800" b="0" i="0" u="none" strike="noStrike" cap="none" dirty="0">
                <a:solidFill>
                  <a:schemeClr val="dk1"/>
                </a:solidFill>
                <a:latin typeface="Arial"/>
                <a:ea typeface="Arial"/>
                <a:cs typeface="Arial"/>
                <a:sym typeface="Arial"/>
              </a:rPr>
              <a:t> valor </a:t>
            </a:r>
            <a:r>
              <a:rPr lang="en-US" sz="1800" b="0" i="0" u="none" strike="noStrike" cap="none" dirty="0" err="1">
                <a:solidFill>
                  <a:schemeClr val="dk1"/>
                </a:solidFill>
                <a:latin typeface="Arial"/>
                <a:ea typeface="Arial"/>
                <a:cs typeface="Arial"/>
                <a:sym typeface="Arial"/>
              </a:rPr>
              <a:t>una</a:t>
            </a:r>
            <a:r>
              <a:rPr lang="en-US" sz="1800" b="0" i="0" u="none" strike="noStrike" cap="none" dirty="0">
                <a:solidFill>
                  <a:schemeClr val="dk1"/>
                </a:solidFill>
                <a:latin typeface="Arial"/>
                <a:ea typeface="Arial"/>
                <a:cs typeface="Arial"/>
                <a:sym typeface="Arial"/>
              </a:rPr>
              <a:t> sola </a:t>
            </a:r>
            <a:r>
              <a:rPr lang="en-US" sz="1800" b="0" i="0" u="none" strike="noStrike" cap="none" dirty="0" err="1">
                <a:solidFill>
                  <a:schemeClr val="dk1"/>
                </a:solidFill>
                <a:latin typeface="Arial"/>
                <a:ea typeface="Arial"/>
                <a:cs typeface="Arial"/>
                <a:sym typeface="Arial"/>
              </a:rPr>
              <a:t>vez</a:t>
            </a:r>
            <a:endParaRPr dirty="0"/>
          </a:p>
          <a:p>
            <a:pPr marL="914400" lvl="3" indent="-265176">
              <a:buSzPts val="2160"/>
              <a:buFont typeface="Arial"/>
              <a:buChar char="–"/>
            </a:pPr>
            <a:r>
              <a:rPr lang="en-US" sz="1800" b="0" i="0" u="none" strike="noStrike" cap="none" dirty="0">
                <a:solidFill>
                  <a:schemeClr val="dk1"/>
                </a:solidFill>
                <a:latin typeface="Arial"/>
                <a:ea typeface="Arial"/>
                <a:cs typeface="Arial"/>
                <a:sym typeface="Arial"/>
              </a:rPr>
              <a:t>Variables: se </a:t>
            </a:r>
            <a:r>
              <a:rPr lang="en-US" sz="1800" b="0" i="0" u="none" strike="noStrike" cap="none" dirty="0" err="1">
                <a:solidFill>
                  <a:schemeClr val="dk1"/>
                </a:solidFill>
                <a:latin typeface="Arial"/>
                <a:ea typeface="Arial"/>
                <a:cs typeface="Arial"/>
                <a:sym typeface="Arial"/>
              </a:rPr>
              <a:t>declaran</a:t>
            </a:r>
            <a:r>
              <a:rPr lang="en-US" sz="1800" b="0" i="0" u="none" strike="noStrike" cap="none" dirty="0">
                <a:solidFill>
                  <a:schemeClr val="dk1"/>
                </a:solidFill>
                <a:latin typeface="Arial"/>
                <a:ea typeface="Arial"/>
                <a:cs typeface="Arial"/>
                <a:sym typeface="Arial"/>
              </a:rPr>
              <a:t> al principio del </a:t>
            </a:r>
            <a:r>
              <a:rPr lang="en-US" sz="1800" b="0" i="0" u="none" strike="noStrike" cap="none" dirty="0" err="1">
                <a:solidFill>
                  <a:schemeClr val="dk1"/>
                </a:solidFill>
                <a:latin typeface="Arial"/>
                <a:ea typeface="Arial"/>
                <a:cs typeface="Arial"/>
                <a:sym typeface="Arial"/>
              </a:rPr>
              <a:t>programa</a:t>
            </a:r>
            <a:r>
              <a:rPr lang="en-US" sz="1800" b="0" i="0" u="none" strike="noStrike" cap="none" dirty="0">
                <a:solidFill>
                  <a:schemeClr val="dk1"/>
                </a:solidFill>
                <a:latin typeface="Arial"/>
                <a:ea typeface="Arial"/>
                <a:cs typeface="Arial"/>
                <a:sym typeface="Arial"/>
              </a:rPr>
              <a:t>. Su valor </a:t>
            </a:r>
            <a:r>
              <a:rPr lang="en-US" sz="1800" b="0" i="0" u="none" strike="noStrike" cap="none" dirty="0" err="1">
                <a:solidFill>
                  <a:schemeClr val="dk1"/>
                </a:solidFill>
                <a:latin typeface="Arial"/>
                <a:ea typeface="Arial"/>
                <a:cs typeface="Arial"/>
                <a:sym typeface="Arial"/>
              </a:rPr>
              <a:t>puede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ser</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modificado</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en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cualquier</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punto</a:t>
            </a:r>
            <a:r>
              <a:rPr lang="en-US" sz="1800" b="0" i="0" u="none" strike="noStrike" cap="none" dirty="0">
                <a:solidFill>
                  <a:schemeClr val="dk1"/>
                </a:solidFill>
                <a:latin typeface="Arial"/>
                <a:ea typeface="Arial"/>
                <a:cs typeface="Arial"/>
                <a:sym typeface="Arial"/>
              </a:rPr>
              <a:t> del </a:t>
            </a:r>
            <a:r>
              <a:rPr lang="en-US" sz="1800" b="0" i="0" u="none" strike="noStrike" cap="none" dirty="0" err="1">
                <a:solidFill>
                  <a:schemeClr val="dk1"/>
                </a:solidFill>
                <a:latin typeface="Arial"/>
                <a:ea typeface="Arial"/>
                <a:cs typeface="Arial"/>
                <a:sym typeface="Arial"/>
              </a:rPr>
              <a:t>código</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fuente</a:t>
            </a:r>
            <a:r>
              <a:rPr lang="en-US" sz="1800" b="0" i="0" u="none" strike="noStrike" cap="none" dirty="0">
                <a:solidFill>
                  <a:schemeClr val="dk1"/>
                </a:solidFill>
                <a:latin typeface="Arial"/>
                <a:ea typeface="Arial"/>
                <a:cs typeface="Arial"/>
                <a:sym typeface="Arial"/>
              </a:rPr>
              <a:t> del </a:t>
            </a:r>
            <a:r>
              <a:rPr lang="en-US" sz="1800" b="0" i="0" u="none" strike="noStrike" cap="none" dirty="0" err="1">
                <a:solidFill>
                  <a:schemeClr val="dk1"/>
                </a:solidFill>
                <a:latin typeface="Arial"/>
                <a:ea typeface="Arial"/>
                <a:cs typeface="Arial"/>
                <a:sym typeface="Arial"/>
              </a:rPr>
              <a:t>programa</a:t>
            </a:r>
            <a:r>
              <a:rPr lang="en-US" sz="1800" b="0" i="0" u="none" strike="noStrike" cap="none" dirty="0">
                <a:solidFill>
                  <a:schemeClr val="dk1"/>
                </a:solidFill>
                <a:latin typeface="Arial"/>
                <a:ea typeface="Arial"/>
                <a:cs typeface="Arial"/>
                <a:sym typeface="Arial"/>
              </a:rPr>
              <a:t>.</a:t>
            </a:r>
            <a:endParaRPr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Para </a:t>
            </a:r>
            <a:r>
              <a:rPr lang="en-US" sz="2000" b="0" i="0" u="none" strike="noStrike" cap="none" dirty="0" err="1">
                <a:solidFill>
                  <a:schemeClr val="dk1"/>
                </a:solidFill>
                <a:latin typeface="Arial"/>
                <a:ea typeface="Arial"/>
                <a:cs typeface="Arial"/>
                <a:sym typeface="Arial"/>
              </a:rPr>
              <a:t>usar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variable o </a:t>
            </a:r>
            <a:r>
              <a:rPr lang="en-US" sz="2000" b="0" i="0" u="none" strike="noStrike" cap="none" dirty="0" err="1">
                <a:solidFill>
                  <a:schemeClr val="dk1"/>
                </a:solidFill>
                <a:latin typeface="Arial"/>
                <a:ea typeface="Arial"/>
                <a:cs typeface="Arial"/>
                <a:sym typeface="Arial"/>
              </a:rPr>
              <a:t>constante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preciso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declararla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crearla</a:t>
            </a:r>
            <a:r>
              <a:rPr lang="en-US" sz="2000" b="0" i="0" u="none" strike="noStrike" cap="none" dirty="0">
                <a:solidFill>
                  <a:schemeClr val="dk1"/>
                </a:solidFill>
                <a:latin typeface="Arial"/>
                <a:ea typeface="Arial"/>
                <a:cs typeface="Arial"/>
                <a:sym typeface="Arial"/>
              </a:rPr>
              <a:t>) antes de </a:t>
            </a:r>
            <a:r>
              <a:rPr lang="en-US" sz="2000" b="0" i="0" u="none" strike="noStrike" cap="none" dirty="0" err="1">
                <a:solidFill>
                  <a:schemeClr val="dk1"/>
                </a:solidFill>
                <a:latin typeface="Arial"/>
                <a:ea typeface="Arial"/>
                <a:cs typeface="Arial"/>
                <a:sym typeface="Arial"/>
              </a:rPr>
              <a:t>poder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inicializarla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darle</a:t>
            </a:r>
            <a:r>
              <a:rPr lang="en-US" sz="2000" b="0" i="0" u="none" strike="noStrike" cap="none" dirty="0">
                <a:solidFill>
                  <a:schemeClr val="dk1"/>
                </a:solidFill>
                <a:latin typeface="Arial"/>
                <a:ea typeface="Arial"/>
                <a:cs typeface="Arial"/>
                <a:sym typeface="Arial"/>
              </a:rPr>
              <a:t> un valor)</a:t>
            </a:r>
            <a:endParaRPr dirty="0"/>
          </a:p>
          <a:p>
            <a:pPr marL="914400" lvl="3" indent="-265176">
              <a:buFont typeface="Arial"/>
              <a:buChar char="–"/>
            </a:pPr>
            <a:r>
              <a:rPr lang="en-US" sz="1800" b="0" i="0" u="none" strike="noStrike" cap="none" dirty="0">
                <a:solidFill>
                  <a:schemeClr val="dk1"/>
                </a:solidFill>
                <a:sym typeface="Arial"/>
              </a:rPr>
              <a:t>Se </a:t>
            </a:r>
            <a:r>
              <a:rPr lang="en-US" sz="1800" b="0" i="0" u="none" strike="noStrike" cap="none" dirty="0" err="1">
                <a:solidFill>
                  <a:schemeClr val="dk1"/>
                </a:solidFill>
                <a:sym typeface="Arial"/>
              </a:rPr>
              <a:t>pueden</a:t>
            </a:r>
            <a:r>
              <a:rPr lang="en-US" sz="1800" b="0" i="0" u="none" strike="noStrike" cap="none" dirty="0">
                <a:solidFill>
                  <a:schemeClr val="dk1"/>
                </a:solidFill>
                <a:sym typeface="Arial"/>
              </a:rPr>
              <a:t> </a:t>
            </a:r>
            <a:r>
              <a:rPr lang="en-US" sz="1800" b="0" i="0" u="none" strike="noStrike" cap="none" dirty="0" err="1">
                <a:solidFill>
                  <a:schemeClr val="dk1"/>
                </a:solidFill>
                <a:sym typeface="Arial"/>
              </a:rPr>
              <a:t>hacer</a:t>
            </a:r>
            <a:r>
              <a:rPr lang="en-US" sz="1800" b="0" i="0" u="none" strike="noStrike" cap="none" dirty="0">
                <a:solidFill>
                  <a:schemeClr val="dk1"/>
                </a:solidFill>
                <a:sym typeface="Arial"/>
              </a:rPr>
              <a:t> </a:t>
            </a:r>
            <a:r>
              <a:rPr lang="en-US" sz="1800" b="0" i="0" u="none" strike="noStrike" cap="none" dirty="0" err="1">
                <a:solidFill>
                  <a:schemeClr val="dk1"/>
                </a:solidFill>
                <a:sym typeface="Arial"/>
              </a:rPr>
              <a:t>ambas</a:t>
            </a:r>
            <a:r>
              <a:rPr lang="en-US" sz="1800" b="0" i="0" u="none" strike="noStrike" cap="none" dirty="0">
                <a:solidFill>
                  <a:schemeClr val="dk1"/>
                </a:solidFill>
                <a:sym typeface="Arial"/>
              </a:rPr>
              <a:t> </a:t>
            </a:r>
            <a:r>
              <a:rPr lang="en-US" sz="1800" b="0" i="0" u="none" strike="noStrike" cap="none" dirty="0" err="1">
                <a:solidFill>
                  <a:schemeClr val="dk1"/>
                </a:solidFill>
                <a:sym typeface="Arial"/>
              </a:rPr>
              <a:t>cosas</a:t>
            </a:r>
            <a:r>
              <a:rPr lang="en-US" sz="1800" b="0" i="0" u="none" strike="noStrike" cap="none" dirty="0">
                <a:solidFill>
                  <a:schemeClr val="dk1"/>
                </a:solidFill>
                <a:sym typeface="Arial"/>
              </a:rPr>
              <a:t> </a:t>
            </a:r>
            <a:r>
              <a:rPr lang="en-US" sz="1800" b="0" i="0" u="none" strike="noStrike" cap="none" dirty="0" err="1">
                <a:solidFill>
                  <a:schemeClr val="dk1"/>
                </a:solidFill>
                <a:sym typeface="Arial"/>
              </a:rPr>
              <a:t>en</a:t>
            </a:r>
            <a:r>
              <a:rPr lang="en-US" sz="1800" b="0" i="0" u="none" strike="noStrike" cap="none" dirty="0">
                <a:solidFill>
                  <a:schemeClr val="dk1"/>
                </a:solidFill>
                <a:sym typeface="Arial"/>
              </a:rPr>
              <a:t> la </a:t>
            </a:r>
            <a:r>
              <a:rPr lang="en-US" sz="1800" b="0" i="0" u="none" strike="noStrike" cap="none" dirty="0" err="1">
                <a:solidFill>
                  <a:schemeClr val="dk1"/>
                </a:solidFill>
                <a:sym typeface="Arial"/>
              </a:rPr>
              <a:t>misma</a:t>
            </a:r>
            <a:r>
              <a:rPr lang="en-US" sz="1800" b="0" i="0" u="none" strike="noStrike" cap="none" dirty="0">
                <a:solidFill>
                  <a:schemeClr val="dk1"/>
                </a:solidFill>
                <a:sym typeface="Arial"/>
              </a:rPr>
              <a:t> </a:t>
            </a:r>
            <a:r>
              <a:rPr lang="en-US" sz="1800" b="0" i="0" u="none" strike="noStrike" cap="none" dirty="0" err="1">
                <a:solidFill>
                  <a:schemeClr val="dk1"/>
                </a:solidFill>
                <a:sym typeface="Arial"/>
              </a:rPr>
              <a:t>línea</a:t>
            </a:r>
            <a:r>
              <a:rPr lang="en-US" sz="1800" b="0" i="0" u="none" strike="noStrike" cap="none" dirty="0">
                <a:solidFill>
                  <a:schemeClr val="dk1"/>
                </a:solidFill>
                <a:sym typeface="Arial"/>
              </a:rPr>
              <a:t> del </a:t>
            </a:r>
            <a:r>
              <a:rPr lang="en-US" sz="1800" b="0" i="0" u="none" strike="noStrike" cap="none" dirty="0" err="1">
                <a:solidFill>
                  <a:schemeClr val="dk1"/>
                </a:solidFill>
                <a:sym typeface="Arial"/>
              </a:rPr>
              <a:t>código</a:t>
            </a:r>
            <a:r>
              <a:rPr lang="en-US" sz="1800" b="0" i="0" u="none" strike="noStrike" cap="none" dirty="0">
                <a:solidFill>
                  <a:schemeClr val="dk1"/>
                </a:solidFill>
                <a:sym typeface="Arial"/>
              </a:rPr>
              <a:t> </a:t>
            </a:r>
            <a:r>
              <a:rPr lang="en-US" sz="1800" b="0" i="0" u="none" strike="noStrike" cap="none" dirty="0" err="1">
                <a:solidFill>
                  <a:schemeClr val="dk1"/>
                </a:solidFill>
                <a:sym typeface="Arial"/>
              </a:rPr>
              <a:t>fuente</a:t>
            </a:r>
            <a:r>
              <a:rPr lang="en-US" sz="1800" b="0" i="0" u="none" strike="noStrike" cap="none" dirty="0">
                <a:solidFill>
                  <a:schemeClr val="dk1"/>
                </a:solidFill>
                <a:sym typeface="Arial"/>
              </a:rPr>
              <a:t>.</a:t>
            </a:r>
            <a:endParaRPr sz="1800" dirty="0"/>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java para </a:t>
            </a:r>
            <a:r>
              <a:rPr lang="en-US" sz="2000" b="0" i="0" u="none" strike="noStrike" cap="none" dirty="0" err="1">
                <a:solidFill>
                  <a:schemeClr val="dk1"/>
                </a:solidFill>
                <a:latin typeface="Arial"/>
                <a:ea typeface="Arial"/>
                <a:cs typeface="Arial"/>
                <a:sym typeface="Arial"/>
              </a:rPr>
              <a:t>declarar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variable o </a:t>
            </a:r>
            <a:r>
              <a:rPr lang="en-US" sz="2000" b="0" i="0" u="none" strike="noStrike" cap="none" dirty="0" err="1">
                <a:solidFill>
                  <a:schemeClr val="dk1"/>
                </a:solidFill>
                <a:latin typeface="Arial"/>
                <a:ea typeface="Arial"/>
                <a:cs typeface="Arial"/>
                <a:sym typeface="Arial"/>
              </a:rPr>
              <a:t>constante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necesario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indicar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su</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tipo</a:t>
            </a:r>
            <a:endParaRPr sz="1400" b="0" i="0" u="none" strike="noStrike" cap="none" dirty="0">
              <a:solidFill>
                <a:schemeClr val="dk1"/>
              </a:solidFill>
              <a:latin typeface="Arial"/>
              <a:ea typeface="Arial"/>
              <a:cs typeface="Arial"/>
              <a:sym typeface="Arial"/>
            </a:endParaRPr>
          </a:p>
        </p:txBody>
      </p:sp>
      <p:sp>
        <p:nvSpPr>
          <p:cNvPr id="853" name="Shape 853"/>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Variables y Constantes</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Shape 858"/>
          <p:cNvSpPr txBox="1">
            <a:spLocks noGrp="1"/>
          </p:cNvSpPr>
          <p:nvPr>
            <p:ph type="body" idx="1"/>
          </p:nvPr>
        </p:nvSpPr>
        <p:spPr>
          <a:xfrm>
            <a:off x="546571" y="1826735"/>
            <a:ext cx="7815253" cy="177357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En java para declarar una variable o constante es necesario indicar su tipo</a:t>
            </a:r>
            <a:endParaRPr sz="1400" b="0" i="0" u="none" strike="noStrike" cap="none">
              <a:solidFill>
                <a:schemeClr val="dk1"/>
              </a:solidFill>
              <a:latin typeface="Arial"/>
              <a:ea typeface="Arial"/>
              <a:cs typeface="Arial"/>
              <a:sym typeface="Arial"/>
            </a:endParaRPr>
          </a:p>
        </p:txBody>
      </p:sp>
      <p:sp>
        <p:nvSpPr>
          <p:cNvPr id="859" name="Shape 859"/>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Variables y constantes</a:t>
            </a:r>
            <a:endParaRPr sz="3000" b="1" i="0" u="none" strike="noStrike" cap="none">
              <a:solidFill>
                <a:schemeClr val="dk1"/>
              </a:solidFill>
              <a:latin typeface="Arial"/>
              <a:ea typeface="Arial"/>
              <a:cs typeface="Arial"/>
              <a:sym typeface="Arial"/>
            </a:endParaRPr>
          </a:p>
        </p:txBody>
      </p:sp>
      <p:sp>
        <p:nvSpPr>
          <p:cNvPr id="860" name="Shape 860"/>
          <p:cNvSpPr/>
          <p:nvPr/>
        </p:nvSpPr>
        <p:spPr>
          <a:xfrm>
            <a:off x="900443" y="2452754"/>
            <a:ext cx="2427187" cy="175392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a:solidFill>
                  <a:schemeClr val="accent1"/>
                </a:solidFill>
                <a:latin typeface="Arial"/>
                <a:ea typeface="Arial"/>
                <a:cs typeface="Arial"/>
                <a:sym typeface="Arial"/>
              </a:rPr>
              <a:t>int </a:t>
            </a:r>
            <a:r>
              <a:rPr lang="en-US" sz="2400">
                <a:solidFill>
                  <a:schemeClr val="dk1"/>
                </a:solidFill>
                <a:latin typeface="Arial"/>
                <a:ea typeface="Arial"/>
                <a:cs typeface="Arial"/>
                <a:sym typeface="Arial"/>
              </a:rPr>
              <a:t>foo;</a:t>
            </a:r>
            <a:endParaRPr/>
          </a:p>
          <a:p>
            <a:pPr marL="0" marR="0" lvl="0" indent="0" algn="l" rtl="0">
              <a:lnSpc>
                <a:spcPct val="150000"/>
              </a:lnSpc>
              <a:spcBef>
                <a:spcPts val="0"/>
              </a:spcBef>
              <a:spcAft>
                <a:spcPts val="0"/>
              </a:spcAft>
              <a:buNone/>
            </a:pPr>
            <a:r>
              <a:rPr lang="en-US" sz="2400">
                <a:solidFill>
                  <a:schemeClr val="accent1"/>
                </a:solidFill>
                <a:latin typeface="Arial"/>
                <a:ea typeface="Arial"/>
                <a:cs typeface="Arial"/>
                <a:sym typeface="Arial"/>
              </a:rPr>
              <a:t>double</a:t>
            </a:r>
            <a:r>
              <a:rPr lang="en-US" sz="2400">
                <a:solidFill>
                  <a:schemeClr val="dk1"/>
                </a:solidFill>
                <a:latin typeface="Arial"/>
                <a:ea typeface="Arial"/>
                <a:cs typeface="Arial"/>
                <a:sym typeface="Arial"/>
              </a:rPr>
              <a:t> d1, d2;</a:t>
            </a:r>
            <a:endParaRPr/>
          </a:p>
          <a:p>
            <a:pPr marL="0" marR="0" lvl="0" indent="0" algn="l" rtl="0">
              <a:lnSpc>
                <a:spcPct val="150000"/>
              </a:lnSpc>
              <a:spcBef>
                <a:spcPts val="0"/>
              </a:spcBef>
              <a:spcAft>
                <a:spcPts val="0"/>
              </a:spcAft>
              <a:buNone/>
            </a:pPr>
            <a:r>
              <a:rPr lang="en-US" sz="2400">
                <a:solidFill>
                  <a:schemeClr val="accent1"/>
                </a:solidFill>
                <a:latin typeface="Arial"/>
                <a:ea typeface="Arial"/>
                <a:cs typeface="Arial"/>
                <a:sym typeface="Arial"/>
              </a:rPr>
              <a:t>boolean</a:t>
            </a:r>
            <a:r>
              <a:rPr lang="en-US" sz="2400">
                <a:solidFill>
                  <a:schemeClr val="dk1"/>
                </a:solidFill>
                <a:latin typeface="Arial"/>
                <a:ea typeface="Arial"/>
                <a:cs typeface="Arial"/>
                <a:sym typeface="Arial"/>
              </a:rPr>
              <a:t> isFun;</a:t>
            </a:r>
            <a:endParaRPr/>
          </a:p>
        </p:txBody>
      </p:sp>
      <p:sp>
        <p:nvSpPr>
          <p:cNvPr id="861" name="Shape 861"/>
          <p:cNvSpPr/>
          <p:nvPr/>
        </p:nvSpPr>
        <p:spPr>
          <a:xfrm>
            <a:off x="4454198" y="2448985"/>
            <a:ext cx="4581267" cy="175392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a:solidFill>
                  <a:schemeClr val="accent1"/>
                </a:solidFill>
                <a:latin typeface="Arial"/>
                <a:ea typeface="Arial"/>
                <a:cs typeface="Arial"/>
                <a:sym typeface="Arial"/>
              </a:rPr>
              <a:t>int </a:t>
            </a:r>
            <a:r>
              <a:rPr lang="en-US" sz="2400">
                <a:solidFill>
                  <a:schemeClr val="dk1"/>
                </a:solidFill>
                <a:latin typeface="Arial"/>
                <a:ea typeface="Arial"/>
                <a:cs typeface="Arial"/>
                <a:sym typeface="Arial"/>
              </a:rPr>
              <a:t>foo= 42;</a:t>
            </a:r>
            <a:endParaRPr/>
          </a:p>
          <a:p>
            <a:pPr marL="0" marR="0" lvl="0" indent="0" algn="l" rtl="0">
              <a:lnSpc>
                <a:spcPct val="150000"/>
              </a:lnSpc>
              <a:spcBef>
                <a:spcPts val="0"/>
              </a:spcBef>
              <a:spcAft>
                <a:spcPts val="0"/>
              </a:spcAft>
              <a:buNone/>
            </a:pPr>
            <a:r>
              <a:rPr lang="en-US" sz="2400">
                <a:solidFill>
                  <a:schemeClr val="accent1"/>
                </a:solidFill>
                <a:latin typeface="Arial"/>
                <a:ea typeface="Arial"/>
                <a:cs typeface="Arial"/>
                <a:sym typeface="Arial"/>
              </a:rPr>
              <a:t>double</a:t>
            </a:r>
            <a:r>
              <a:rPr lang="en-US" sz="2400">
                <a:solidFill>
                  <a:schemeClr val="dk1"/>
                </a:solidFill>
                <a:latin typeface="Arial"/>
                <a:ea typeface="Arial"/>
                <a:cs typeface="Arial"/>
                <a:sym typeface="Arial"/>
              </a:rPr>
              <a:t> d1 = 3.14, d2 = 2 * 3.14;</a:t>
            </a:r>
            <a:endParaRPr/>
          </a:p>
          <a:p>
            <a:pPr marL="0" marR="0" lvl="0" indent="0" algn="l" rtl="0">
              <a:lnSpc>
                <a:spcPct val="150000"/>
              </a:lnSpc>
              <a:spcBef>
                <a:spcPts val="0"/>
              </a:spcBef>
              <a:spcAft>
                <a:spcPts val="0"/>
              </a:spcAft>
              <a:buNone/>
            </a:pPr>
            <a:r>
              <a:rPr lang="en-US" sz="2400">
                <a:solidFill>
                  <a:schemeClr val="accent1"/>
                </a:solidFill>
                <a:latin typeface="Arial"/>
                <a:ea typeface="Arial"/>
                <a:cs typeface="Arial"/>
                <a:sym typeface="Arial"/>
              </a:rPr>
              <a:t>boolean</a:t>
            </a:r>
            <a:r>
              <a:rPr lang="en-US" sz="2400">
                <a:solidFill>
                  <a:schemeClr val="dk1"/>
                </a:solidFill>
                <a:latin typeface="Arial"/>
                <a:ea typeface="Arial"/>
                <a:cs typeface="Arial"/>
                <a:sym typeface="Arial"/>
              </a:rPr>
              <a:t> isFun = true;</a:t>
            </a:r>
            <a:endParaRPr/>
          </a:p>
        </p:txBody>
      </p:sp>
      <p:cxnSp>
        <p:nvCxnSpPr>
          <p:cNvPr id="862" name="Shape 862"/>
          <p:cNvCxnSpPr/>
          <p:nvPr/>
        </p:nvCxnSpPr>
        <p:spPr>
          <a:xfrm>
            <a:off x="3852087" y="2187147"/>
            <a:ext cx="0" cy="2303723"/>
          </a:xfrm>
          <a:prstGeom prst="straightConnector1">
            <a:avLst/>
          </a:prstGeom>
          <a:noFill/>
          <a:ln w="17125" cap="flat" cmpd="sng">
            <a:solidFill>
              <a:srgbClr val="D8D8D8"/>
            </a:solidFill>
            <a:prstDash val="solid"/>
            <a:round/>
            <a:headEnd type="none" w="med" len="med"/>
            <a:tailEnd type="none" w="med" len="med"/>
          </a:ln>
        </p:spPr>
      </p:cxnSp>
      <p:sp>
        <p:nvSpPr>
          <p:cNvPr id="863" name="Shape 863"/>
          <p:cNvSpPr/>
          <p:nvPr/>
        </p:nvSpPr>
        <p:spPr>
          <a:xfrm>
            <a:off x="546571" y="4686456"/>
            <a:ext cx="8630218" cy="49699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a:solidFill>
                  <a:schemeClr val="accent1"/>
                </a:solidFill>
                <a:latin typeface="Arial"/>
                <a:ea typeface="Arial"/>
                <a:cs typeface="Arial"/>
                <a:sym typeface="Arial"/>
              </a:rPr>
              <a:t>static final int </a:t>
            </a:r>
            <a:r>
              <a:rPr lang="en-US" sz="2000">
                <a:solidFill>
                  <a:schemeClr val="dk1"/>
                </a:solidFill>
                <a:latin typeface="Arial"/>
                <a:ea typeface="Arial"/>
                <a:cs typeface="Arial"/>
                <a:sym typeface="Arial"/>
              </a:rPr>
              <a:t>SIMPLE = 0, ONE_SPRING = 1, TWO_SPRING = 2;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869" name="Shape 869"/>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Tipos primitivos</a:t>
            </a:r>
            <a:endParaRPr sz="3000" b="1" i="0" u="none" strike="noStrike" cap="none">
              <a:solidFill>
                <a:schemeClr val="dk1"/>
              </a:solidFill>
              <a:latin typeface="Arial"/>
              <a:ea typeface="Arial"/>
              <a:cs typeface="Arial"/>
              <a:sym typeface="Arial"/>
            </a:endParaRPr>
          </a:p>
        </p:txBody>
      </p:sp>
      <p:graphicFrame>
        <p:nvGraphicFramePr>
          <p:cNvPr id="870" name="Shape 870"/>
          <p:cNvGraphicFramePr/>
          <p:nvPr/>
        </p:nvGraphicFramePr>
        <p:xfrm>
          <a:off x="1475021" y="1557225"/>
          <a:ext cx="6193975" cy="4796280"/>
        </p:xfrm>
        <a:graphic>
          <a:graphicData uri="http://schemas.openxmlformats.org/drawingml/2006/table">
            <a:tbl>
              <a:tblPr>
                <a:noFill/>
                <a:tableStyleId>{AF42369D-BBDE-45E9-9432-52CF0CD94709}</a:tableStyleId>
              </a:tblPr>
              <a:tblGrid>
                <a:gridCol w="1106075">
                  <a:extLst>
                    <a:ext uri="{9D8B030D-6E8A-4147-A177-3AD203B41FA5}">
                      <a16:colId xmlns:a16="http://schemas.microsoft.com/office/drawing/2014/main" xmlns="" val="20000"/>
                    </a:ext>
                  </a:extLst>
                </a:gridCol>
                <a:gridCol w="5087900">
                  <a:extLst>
                    <a:ext uri="{9D8B030D-6E8A-4147-A177-3AD203B41FA5}">
                      <a16:colId xmlns:a16="http://schemas.microsoft.com/office/drawing/2014/main" xmlns="" val="20001"/>
                    </a:ext>
                  </a:extLst>
                </a:gridCol>
              </a:tblGrid>
              <a:tr h="426150">
                <a:tc>
                  <a:txBody>
                    <a:bodyPr/>
                    <a:lstStyle/>
                    <a:p>
                      <a:pPr marL="0" marR="0" lvl="0" indent="0" algn="l" rtl="0">
                        <a:spcBef>
                          <a:spcPts val="0"/>
                        </a:spcBef>
                        <a:spcAft>
                          <a:spcPts val="0"/>
                        </a:spcAft>
                        <a:buNone/>
                      </a:pPr>
                      <a:r>
                        <a:rPr lang="en-US" sz="2100" b="1" u="none" strike="noStrike" cap="none"/>
                        <a:t>Type</a:t>
                      </a:r>
                      <a:endParaRPr sz="2100" b="1" u="none" strike="noStrike" cap="none"/>
                    </a:p>
                  </a:txBody>
                  <a:tcPr marL="106175" marR="106175" marT="53100" marB="5310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spcBef>
                          <a:spcPts val="0"/>
                        </a:spcBef>
                        <a:spcAft>
                          <a:spcPts val="0"/>
                        </a:spcAft>
                        <a:buNone/>
                      </a:pPr>
                      <a:r>
                        <a:rPr lang="en-US" sz="2100" b="1" u="none" strike="noStrike" cap="none"/>
                        <a:t>Definition</a:t>
                      </a:r>
                      <a:endParaRPr sz="2100" b="1" u="none" strike="noStrike" cap="none"/>
                    </a:p>
                  </a:txBody>
                  <a:tcPr marL="106175" marR="106175" marT="53100" marB="5310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xmlns="" val="10000"/>
                  </a:ext>
                </a:extLst>
              </a:tr>
              <a:tr h="746125">
                <a:tc>
                  <a:txBody>
                    <a:bodyPr/>
                    <a:lstStyle/>
                    <a:p>
                      <a:pPr marL="0" marR="0" lvl="0" indent="0" algn="l" rtl="0">
                        <a:spcBef>
                          <a:spcPts val="0"/>
                        </a:spcBef>
                        <a:spcAft>
                          <a:spcPts val="0"/>
                        </a:spcAft>
                        <a:buNone/>
                      </a:pPr>
                      <a:r>
                        <a:rPr lang="en-US" sz="2100" u="none" strike="noStrike" cap="none">
                          <a:solidFill>
                            <a:schemeClr val="accent1"/>
                          </a:solidFill>
                        </a:rPr>
                        <a:t>boolean</a:t>
                      </a:r>
                      <a:endParaRPr sz="2100">
                        <a:solidFill>
                          <a:schemeClr val="accent1"/>
                        </a:solidFill>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spcBef>
                          <a:spcPts val="0"/>
                        </a:spcBef>
                        <a:spcAft>
                          <a:spcPts val="0"/>
                        </a:spcAft>
                        <a:buNone/>
                      </a:pPr>
                      <a:r>
                        <a:rPr lang="en-US" sz="2100"/>
                        <a:t>true or false </a:t>
                      </a:r>
                      <a:endParaRPr sz="2100"/>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xmlns="" val="10001"/>
                  </a:ext>
                </a:extLst>
              </a:tr>
              <a:tr h="426150">
                <a:tc>
                  <a:txBody>
                    <a:bodyPr/>
                    <a:lstStyle/>
                    <a:p>
                      <a:pPr marL="0" marR="0" lvl="0" indent="0" algn="l" rtl="0">
                        <a:spcBef>
                          <a:spcPts val="0"/>
                        </a:spcBef>
                        <a:spcAft>
                          <a:spcPts val="0"/>
                        </a:spcAft>
                        <a:buNone/>
                      </a:pPr>
                      <a:r>
                        <a:rPr lang="en-US" sz="2100">
                          <a:solidFill>
                            <a:schemeClr val="accent1"/>
                          </a:solidFill>
                        </a:rPr>
                        <a:t>char</a:t>
                      </a:r>
                      <a:endParaRPr sz="2100">
                        <a:solidFill>
                          <a:schemeClr val="accent1"/>
                        </a:solidFill>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spcBef>
                          <a:spcPts val="0"/>
                        </a:spcBef>
                        <a:spcAft>
                          <a:spcPts val="0"/>
                        </a:spcAft>
                        <a:buNone/>
                      </a:pPr>
                      <a:r>
                        <a:rPr lang="en-US" sz="2100"/>
                        <a:t>16-bit, Unicode character </a:t>
                      </a:r>
                      <a:endParaRPr sz="2100"/>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xmlns="" val="10002"/>
                  </a:ext>
                </a:extLst>
              </a:tr>
              <a:tr h="426150">
                <a:tc>
                  <a:txBody>
                    <a:bodyPr/>
                    <a:lstStyle/>
                    <a:p>
                      <a:pPr marL="0" marR="0" lvl="0" indent="0" algn="l" rtl="0">
                        <a:spcBef>
                          <a:spcPts val="0"/>
                        </a:spcBef>
                        <a:spcAft>
                          <a:spcPts val="0"/>
                        </a:spcAft>
                        <a:buNone/>
                      </a:pPr>
                      <a:r>
                        <a:rPr lang="en-US" sz="2100">
                          <a:solidFill>
                            <a:schemeClr val="accent1"/>
                          </a:solidFill>
                        </a:rPr>
                        <a:t>byte</a:t>
                      </a:r>
                      <a:endParaRPr sz="2100">
                        <a:solidFill>
                          <a:schemeClr val="accent1"/>
                        </a:solidFill>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spcBef>
                          <a:spcPts val="0"/>
                        </a:spcBef>
                        <a:spcAft>
                          <a:spcPts val="0"/>
                        </a:spcAft>
                        <a:buNone/>
                      </a:pPr>
                      <a:r>
                        <a:rPr lang="en-US" sz="2100"/>
                        <a:t>8-bit, signed, two's complement integer </a:t>
                      </a:r>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xmlns="" val="10003"/>
                  </a:ext>
                </a:extLst>
              </a:tr>
              <a:tr h="426150">
                <a:tc>
                  <a:txBody>
                    <a:bodyPr/>
                    <a:lstStyle/>
                    <a:p>
                      <a:pPr marL="0" marR="0" lvl="0" indent="0" algn="l" rtl="0">
                        <a:spcBef>
                          <a:spcPts val="0"/>
                        </a:spcBef>
                        <a:spcAft>
                          <a:spcPts val="0"/>
                        </a:spcAft>
                        <a:buNone/>
                      </a:pPr>
                      <a:r>
                        <a:rPr lang="en-US" sz="2100">
                          <a:solidFill>
                            <a:schemeClr val="accent1"/>
                          </a:solidFill>
                        </a:rPr>
                        <a:t>short</a:t>
                      </a:r>
                      <a:endParaRPr sz="2100">
                        <a:solidFill>
                          <a:schemeClr val="accent1"/>
                        </a:solidFill>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spcBef>
                          <a:spcPts val="0"/>
                        </a:spcBef>
                        <a:spcAft>
                          <a:spcPts val="0"/>
                        </a:spcAft>
                        <a:buNone/>
                      </a:pPr>
                      <a:r>
                        <a:rPr lang="en-US" sz="2100"/>
                        <a:t>16-bit, signed, two's complement integer </a:t>
                      </a:r>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xmlns="" val="10004"/>
                  </a:ext>
                </a:extLst>
              </a:tr>
              <a:tr h="426150">
                <a:tc>
                  <a:txBody>
                    <a:bodyPr/>
                    <a:lstStyle/>
                    <a:p>
                      <a:pPr marL="0" marR="0" lvl="0" indent="0" algn="l" rtl="0">
                        <a:spcBef>
                          <a:spcPts val="0"/>
                        </a:spcBef>
                        <a:spcAft>
                          <a:spcPts val="0"/>
                        </a:spcAft>
                        <a:buNone/>
                      </a:pPr>
                      <a:r>
                        <a:rPr lang="en-US" sz="2100">
                          <a:solidFill>
                            <a:schemeClr val="accent1"/>
                          </a:solidFill>
                        </a:rPr>
                        <a:t>int</a:t>
                      </a:r>
                      <a:endParaRPr sz="2100">
                        <a:solidFill>
                          <a:schemeClr val="accent1"/>
                        </a:solidFill>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spcBef>
                          <a:spcPts val="0"/>
                        </a:spcBef>
                        <a:spcAft>
                          <a:spcPts val="0"/>
                        </a:spcAft>
                        <a:buNone/>
                      </a:pPr>
                      <a:r>
                        <a:rPr lang="en-US" sz="2100"/>
                        <a:t>32-bit, signed, two's complement integer </a:t>
                      </a:r>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xmlns="" val="10005"/>
                  </a:ext>
                </a:extLst>
              </a:tr>
              <a:tr h="426150">
                <a:tc>
                  <a:txBody>
                    <a:bodyPr/>
                    <a:lstStyle/>
                    <a:p>
                      <a:pPr marL="0" marR="0" lvl="0" indent="0" algn="l" rtl="0">
                        <a:spcBef>
                          <a:spcPts val="0"/>
                        </a:spcBef>
                        <a:spcAft>
                          <a:spcPts val="0"/>
                        </a:spcAft>
                        <a:buNone/>
                      </a:pPr>
                      <a:r>
                        <a:rPr lang="en-US" sz="2100">
                          <a:solidFill>
                            <a:schemeClr val="accent1"/>
                          </a:solidFill>
                        </a:rPr>
                        <a:t>long</a:t>
                      </a:r>
                      <a:endParaRPr sz="2100">
                        <a:solidFill>
                          <a:schemeClr val="accent1"/>
                        </a:solidFill>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spcBef>
                          <a:spcPts val="0"/>
                        </a:spcBef>
                        <a:spcAft>
                          <a:spcPts val="0"/>
                        </a:spcAft>
                        <a:buNone/>
                      </a:pPr>
                      <a:r>
                        <a:rPr lang="en-US" sz="2100"/>
                        <a:t>64-bit, signed, two's complement integer </a:t>
                      </a:r>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xmlns="" val="10006"/>
                  </a:ext>
                </a:extLst>
              </a:tr>
              <a:tr h="746125">
                <a:tc>
                  <a:txBody>
                    <a:bodyPr/>
                    <a:lstStyle/>
                    <a:p>
                      <a:pPr marL="0" marR="0" lvl="0" indent="0" algn="l" rtl="0">
                        <a:spcBef>
                          <a:spcPts val="0"/>
                        </a:spcBef>
                        <a:spcAft>
                          <a:spcPts val="0"/>
                        </a:spcAft>
                        <a:buNone/>
                      </a:pPr>
                      <a:r>
                        <a:rPr lang="en-US" sz="2100">
                          <a:solidFill>
                            <a:schemeClr val="accent1"/>
                          </a:solidFill>
                        </a:rPr>
                        <a:t>double</a:t>
                      </a:r>
                      <a:endParaRPr sz="2100">
                        <a:solidFill>
                          <a:schemeClr val="accent1"/>
                        </a:solidFill>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spcBef>
                          <a:spcPts val="0"/>
                        </a:spcBef>
                        <a:spcAft>
                          <a:spcPts val="0"/>
                        </a:spcAft>
                        <a:buNone/>
                      </a:pPr>
                      <a:r>
                        <a:rPr lang="en-US" sz="2100"/>
                        <a:t>64-bit, 1.7e-308 – 1.7e+308, floating point value </a:t>
                      </a:r>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xmlns="" val="10007"/>
                  </a:ext>
                </a:extLst>
              </a:tr>
              <a:tr h="746125">
                <a:tc>
                  <a:txBody>
                    <a:bodyPr/>
                    <a:lstStyle/>
                    <a:p>
                      <a:pPr marL="0" marR="0" lvl="0" indent="0" algn="l" rtl="0">
                        <a:spcBef>
                          <a:spcPts val="0"/>
                        </a:spcBef>
                        <a:spcAft>
                          <a:spcPts val="0"/>
                        </a:spcAft>
                        <a:buNone/>
                      </a:pPr>
                      <a:r>
                        <a:rPr lang="en-US" sz="2100">
                          <a:solidFill>
                            <a:schemeClr val="accent1"/>
                          </a:solidFill>
                        </a:rPr>
                        <a:t>float</a:t>
                      </a:r>
                      <a:endParaRPr sz="2100">
                        <a:solidFill>
                          <a:schemeClr val="accent1"/>
                        </a:solidFill>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0" algn="l" rtl="0">
                        <a:spcBef>
                          <a:spcPts val="0"/>
                        </a:spcBef>
                        <a:spcAft>
                          <a:spcPts val="0"/>
                        </a:spcAft>
                        <a:buNone/>
                      </a:pPr>
                      <a:r>
                        <a:rPr lang="en-US" sz="2100"/>
                        <a:t>32-bit, 3.4e-38 -- 3.4e+38, floating-point value </a:t>
                      </a:r>
                      <a:endParaRPr/>
                    </a:p>
                  </a:txBody>
                  <a:tcPr marL="106175" marR="106175" marT="53100" marB="53100">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Shape 877"/>
          <p:cNvSpPr txBox="1">
            <a:spLocks noGrp="1"/>
          </p:cNvSpPr>
          <p:nvPr>
            <p:ph type="body" idx="1"/>
          </p:nvPr>
        </p:nvSpPr>
        <p:spPr>
          <a:xfrm>
            <a:off x="674120" y="1826735"/>
            <a:ext cx="7971116" cy="5509247"/>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1400"/>
              <a:buFont typeface="Arial"/>
              <a:buChar char="•"/>
            </a:pPr>
            <a:r>
              <a:rPr lang="en-US" sz="2400" b="1" i="0" u="none" strike="noStrike" cap="none" dirty="0" err="1">
                <a:solidFill>
                  <a:schemeClr val="dk1"/>
                </a:solidFill>
                <a:latin typeface="+mn-lt"/>
                <a:ea typeface="Monda"/>
                <a:cs typeface="Monda"/>
                <a:sym typeface="Monda"/>
              </a:rPr>
              <a:t>Asignación</a:t>
            </a:r>
            <a:endParaRPr sz="1050" dirty="0">
              <a:latin typeface="+mn-lt"/>
            </a:endParaRPr>
          </a:p>
          <a:p>
            <a:pPr marL="342900" marR="0" lvl="0" indent="-254000" algn="l" rtl="0">
              <a:lnSpc>
                <a:spcPct val="100000"/>
              </a:lnSpc>
              <a:spcBef>
                <a:spcPts val="600"/>
              </a:spcBef>
              <a:spcAft>
                <a:spcPts val="0"/>
              </a:spcAft>
              <a:buClr>
                <a:schemeClr val="dk1"/>
              </a:buClr>
              <a:buSzPts val="1400"/>
              <a:buFont typeface="Arial"/>
              <a:buNone/>
            </a:pPr>
            <a:endParaRPr sz="2400" b="1" i="0" u="none" strike="noStrike" cap="none" dirty="0">
              <a:solidFill>
                <a:schemeClr val="dk1"/>
              </a:solidFill>
              <a:latin typeface="+mn-lt"/>
              <a:ea typeface="Monda"/>
              <a:cs typeface="Monda"/>
              <a:sym typeface="Monda"/>
            </a:endParaRPr>
          </a:p>
          <a:p>
            <a:pPr marL="457109" marR="0" lvl="1" indent="0" algn="l" rtl="0">
              <a:lnSpc>
                <a:spcPct val="100000"/>
              </a:lnSpc>
              <a:spcBef>
                <a:spcPts val="0"/>
              </a:spcBef>
              <a:spcAft>
                <a:spcPts val="0"/>
              </a:spcAft>
              <a:buClr>
                <a:schemeClr val="dk1"/>
              </a:buClr>
              <a:buSzPts val="2500"/>
              <a:buFont typeface="Arial"/>
              <a:buNone/>
            </a:pPr>
            <a:r>
              <a:rPr lang="en-US" sz="2400" b="0" i="0" u="none" strike="noStrike" cap="none" dirty="0" err="1">
                <a:solidFill>
                  <a:schemeClr val="dk1"/>
                </a:solidFill>
                <a:latin typeface="+mn-lt"/>
                <a:sym typeface="Arial"/>
              </a:rPr>
              <a:t>int</a:t>
            </a:r>
            <a:r>
              <a:rPr lang="en-US" sz="2400" b="0" i="0" u="none" strike="noStrike" cap="none" dirty="0">
                <a:solidFill>
                  <a:schemeClr val="dk1"/>
                </a:solidFill>
                <a:latin typeface="+mn-lt"/>
                <a:sym typeface="Arial"/>
              </a:rPr>
              <a:t> x=7;</a:t>
            </a:r>
            <a:endParaRPr sz="1800" dirty="0">
              <a:latin typeface="+mn-lt"/>
            </a:endParaRPr>
          </a:p>
          <a:p>
            <a:pPr marL="457109" marR="0" lvl="1" indent="0" algn="l" rtl="0">
              <a:lnSpc>
                <a:spcPct val="100000"/>
              </a:lnSpc>
              <a:spcBef>
                <a:spcPts val="0"/>
              </a:spcBef>
              <a:spcAft>
                <a:spcPts val="0"/>
              </a:spcAft>
              <a:buClr>
                <a:schemeClr val="dk1"/>
              </a:buClr>
              <a:buSzPts val="2500"/>
              <a:buFont typeface="Arial"/>
              <a:buNone/>
            </a:pPr>
            <a:r>
              <a:rPr lang="en-US" sz="2400" b="0" i="0" u="none" strike="noStrike" cap="none" dirty="0" err="1">
                <a:solidFill>
                  <a:schemeClr val="dk1"/>
                </a:solidFill>
                <a:latin typeface="+mn-lt"/>
                <a:sym typeface="Arial"/>
              </a:rPr>
              <a:t>int</a:t>
            </a:r>
            <a:r>
              <a:rPr lang="en-US" sz="2400" b="0" i="0" u="none" strike="noStrike" cap="none" dirty="0">
                <a:solidFill>
                  <a:schemeClr val="dk1"/>
                </a:solidFill>
                <a:latin typeface="+mn-lt"/>
                <a:sym typeface="Arial"/>
              </a:rPr>
              <a:t> x=2, y;</a:t>
            </a:r>
            <a:endParaRPr sz="1800" dirty="0">
              <a:latin typeface="+mn-lt"/>
            </a:endParaRPr>
          </a:p>
          <a:p>
            <a:pPr marL="457109" marR="0" lvl="1" indent="0" algn="l" rtl="0">
              <a:lnSpc>
                <a:spcPct val="100000"/>
              </a:lnSpc>
              <a:spcBef>
                <a:spcPts val="0"/>
              </a:spcBef>
              <a:spcAft>
                <a:spcPts val="0"/>
              </a:spcAft>
              <a:buClr>
                <a:schemeClr val="dk1"/>
              </a:buClr>
              <a:buSzPts val="2500"/>
              <a:buFont typeface="Arial"/>
              <a:buNone/>
            </a:pPr>
            <a:r>
              <a:rPr lang="en-US" sz="2400" b="0" i="0" u="none" strike="noStrike" cap="none" dirty="0">
                <a:solidFill>
                  <a:schemeClr val="dk1"/>
                </a:solidFill>
                <a:latin typeface="+mn-lt"/>
                <a:sym typeface="Arial"/>
              </a:rPr>
              <a:t>y=x;</a:t>
            </a:r>
            <a:endParaRPr sz="1800" dirty="0">
              <a:latin typeface="+mn-lt"/>
            </a:endParaRPr>
          </a:p>
          <a:p>
            <a:pPr marL="457109" marR="0" lvl="1" indent="0" algn="l" rtl="0">
              <a:lnSpc>
                <a:spcPct val="100000"/>
              </a:lnSpc>
              <a:spcBef>
                <a:spcPts val="0"/>
              </a:spcBef>
              <a:spcAft>
                <a:spcPts val="0"/>
              </a:spcAft>
              <a:buClr>
                <a:schemeClr val="dk1"/>
              </a:buClr>
              <a:buSzPts val="2500"/>
              <a:buFont typeface="Arial"/>
              <a:buNone/>
            </a:pPr>
            <a:endParaRPr sz="2400" b="0" i="0" u="none" strike="noStrike" cap="none" dirty="0">
              <a:solidFill>
                <a:schemeClr val="dk1"/>
              </a:solidFill>
              <a:latin typeface="+mn-lt"/>
              <a:sym typeface="Arial"/>
            </a:endParaRPr>
          </a:p>
          <a:p>
            <a:pPr marL="342900" marR="0" lvl="0" indent="-342900" algn="l" rtl="0">
              <a:lnSpc>
                <a:spcPct val="100000"/>
              </a:lnSpc>
              <a:spcBef>
                <a:spcPts val="600"/>
              </a:spcBef>
              <a:spcAft>
                <a:spcPts val="0"/>
              </a:spcAft>
              <a:buClr>
                <a:schemeClr val="dk1"/>
              </a:buClr>
              <a:buSzPts val="1400"/>
              <a:buFont typeface="Arial"/>
              <a:buChar char="•"/>
            </a:pPr>
            <a:r>
              <a:rPr lang="en-US" sz="2400" b="1" i="0" u="none" strike="noStrike" cap="none" dirty="0" err="1">
                <a:solidFill>
                  <a:schemeClr val="dk1"/>
                </a:solidFill>
                <a:latin typeface="+mn-lt"/>
                <a:ea typeface="Monda"/>
                <a:cs typeface="Monda"/>
                <a:sym typeface="Monda"/>
              </a:rPr>
              <a:t>Evaluación</a:t>
            </a:r>
            <a:endParaRPr sz="1050" dirty="0">
              <a:latin typeface="+mn-lt"/>
            </a:endParaRPr>
          </a:p>
          <a:p>
            <a:pPr marL="342900" marR="0" lvl="0" indent="-254000" algn="l" rtl="0">
              <a:lnSpc>
                <a:spcPct val="100000"/>
              </a:lnSpc>
              <a:spcBef>
                <a:spcPts val="600"/>
              </a:spcBef>
              <a:spcAft>
                <a:spcPts val="0"/>
              </a:spcAft>
              <a:buClr>
                <a:schemeClr val="dk1"/>
              </a:buClr>
              <a:buSzPts val="1400"/>
              <a:buFont typeface="Arial"/>
              <a:buNone/>
            </a:pPr>
            <a:endParaRPr sz="2400" b="1" i="0" u="none" strike="noStrike" cap="none" dirty="0">
              <a:solidFill>
                <a:schemeClr val="dk1"/>
              </a:solidFill>
              <a:latin typeface="+mn-lt"/>
              <a:ea typeface="Monda"/>
              <a:cs typeface="Monda"/>
              <a:sym typeface="Monda"/>
            </a:endParaRPr>
          </a:p>
          <a:p>
            <a:pPr marL="457109" marR="0" lvl="1" indent="0" algn="l" rtl="0">
              <a:lnSpc>
                <a:spcPct val="100000"/>
              </a:lnSpc>
              <a:spcBef>
                <a:spcPts val="0"/>
              </a:spcBef>
              <a:spcAft>
                <a:spcPts val="0"/>
              </a:spcAft>
              <a:buClr>
                <a:schemeClr val="dk1"/>
              </a:buClr>
              <a:buSzPts val="2500"/>
              <a:buFont typeface="Arial"/>
              <a:buNone/>
            </a:pPr>
            <a:r>
              <a:rPr lang="en-US" sz="2400" b="0" i="0" u="none" strike="noStrike" cap="none" dirty="0">
                <a:solidFill>
                  <a:schemeClr val="dk1"/>
                </a:solidFill>
                <a:latin typeface="+mn-lt"/>
                <a:sym typeface="Arial"/>
              </a:rPr>
              <a:t>x = 3+4</a:t>
            </a:r>
            <a:r>
              <a:rPr lang="en-US" sz="2000" b="0" i="0" u="none" strike="noStrike" cap="none" dirty="0">
                <a:solidFill>
                  <a:schemeClr val="dk1"/>
                </a:solidFill>
                <a:latin typeface="Arial"/>
                <a:ea typeface="Arial"/>
                <a:cs typeface="Arial"/>
                <a:sym typeface="Arial"/>
              </a:rPr>
              <a:t>;</a:t>
            </a:r>
            <a:endParaRPr dirty="0"/>
          </a:p>
        </p:txBody>
      </p:sp>
      <p:sp>
        <p:nvSpPr>
          <p:cNvPr id="878" name="Shape 878"/>
          <p:cNvSpPr txBox="1">
            <a:spLocks noGrp="1"/>
          </p:cNvSpPr>
          <p:nvPr>
            <p:ph type="title" idx="4294967295"/>
          </p:nvPr>
        </p:nvSpPr>
        <p:spPr>
          <a:xfrm>
            <a:off x="509154" y="746991"/>
            <a:ext cx="7127875" cy="633413"/>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Expresiones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878"/>
                                        </p:tgtEl>
                                        <p:attrNameLst>
                                          <p:attrName>style.visibility</p:attrName>
                                        </p:attrNameLst>
                                      </p:cBhvr>
                                      <p:to>
                                        <p:strVal val="visible"/>
                                      </p:to>
                                    </p:set>
                                    <p:anim calcmode="lin" valueType="num">
                                      <p:cBhvr additive="base">
                                        <p:cTn id="7" dur="500"/>
                                        <p:tgtEl>
                                          <p:spTgt spid="8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77">
                                            <p:txEl>
                                              <p:pRg st="0" end="0"/>
                                            </p:txEl>
                                          </p:spTgt>
                                        </p:tgtEl>
                                        <p:attrNameLst>
                                          <p:attrName>style.visibility</p:attrName>
                                        </p:attrNameLst>
                                      </p:cBhvr>
                                      <p:to>
                                        <p:strVal val="visible"/>
                                      </p:to>
                                    </p:set>
                                    <p:anim calcmode="lin" valueType="num">
                                      <p:cBhvr additive="base">
                                        <p:cTn id="12" dur="500"/>
                                        <p:tgtEl>
                                          <p:spTgt spid="87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77">
                                            <p:txEl>
                                              <p:pRg st="1" end="1"/>
                                            </p:txEl>
                                          </p:spTgt>
                                        </p:tgtEl>
                                        <p:attrNameLst>
                                          <p:attrName>style.visibility</p:attrName>
                                        </p:attrNameLst>
                                      </p:cBhvr>
                                      <p:to>
                                        <p:strVal val="visible"/>
                                      </p:to>
                                    </p:set>
                                    <p:anim calcmode="lin" valueType="num">
                                      <p:cBhvr additive="base">
                                        <p:cTn id="17" dur="500"/>
                                        <p:tgtEl>
                                          <p:spTgt spid="87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877">
                                            <p:txEl>
                                              <p:pRg st="2" end="2"/>
                                            </p:txEl>
                                          </p:spTgt>
                                        </p:tgtEl>
                                        <p:attrNameLst>
                                          <p:attrName>style.visibility</p:attrName>
                                        </p:attrNameLst>
                                      </p:cBhvr>
                                      <p:to>
                                        <p:strVal val="visible"/>
                                      </p:to>
                                    </p:set>
                                    <p:anim calcmode="lin" valueType="num">
                                      <p:cBhvr additive="base">
                                        <p:cTn id="22" dur="500"/>
                                        <p:tgtEl>
                                          <p:spTgt spid="87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77">
                                            <p:txEl>
                                              <p:pRg st="3" end="3"/>
                                            </p:txEl>
                                          </p:spTgt>
                                        </p:tgtEl>
                                        <p:attrNameLst>
                                          <p:attrName>style.visibility</p:attrName>
                                        </p:attrNameLst>
                                      </p:cBhvr>
                                      <p:to>
                                        <p:strVal val="visible"/>
                                      </p:to>
                                    </p:set>
                                    <p:anim calcmode="lin" valueType="num">
                                      <p:cBhvr additive="base">
                                        <p:cTn id="27" dur="500"/>
                                        <p:tgtEl>
                                          <p:spTgt spid="87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877">
                                            <p:txEl>
                                              <p:pRg st="4" end="4"/>
                                            </p:txEl>
                                          </p:spTgt>
                                        </p:tgtEl>
                                        <p:attrNameLst>
                                          <p:attrName>style.visibility</p:attrName>
                                        </p:attrNameLst>
                                      </p:cBhvr>
                                      <p:to>
                                        <p:strVal val="visible"/>
                                      </p:to>
                                    </p:set>
                                    <p:anim calcmode="lin" valueType="num">
                                      <p:cBhvr additive="base">
                                        <p:cTn id="32" dur="500"/>
                                        <p:tgtEl>
                                          <p:spTgt spid="87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77">
                                            <p:txEl>
                                              <p:pRg st="5" end="5"/>
                                            </p:txEl>
                                          </p:spTgt>
                                        </p:tgtEl>
                                        <p:attrNameLst>
                                          <p:attrName>style.visibility</p:attrName>
                                        </p:attrNameLst>
                                      </p:cBhvr>
                                      <p:to>
                                        <p:strVal val="visible"/>
                                      </p:to>
                                    </p:set>
                                    <p:anim calcmode="lin" valueType="num">
                                      <p:cBhvr additive="base">
                                        <p:cTn id="37" dur="500"/>
                                        <p:tgtEl>
                                          <p:spTgt spid="877">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877">
                                            <p:txEl>
                                              <p:pRg st="6" end="6"/>
                                            </p:txEl>
                                          </p:spTgt>
                                        </p:tgtEl>
                                        <p:attrNameLst>
                                          <p:attrName>style.visibility</p:attrName>
                                        </p:attrNameLst>
                                      </p:cBhvr>
                                      <p:to>
                                        <p:strVal val="visible"/>
                                      </p:to>
                                    </p:set>
                                    <p:anim calcmode="lin" valueType="num">
                                      <p:cBhvr additive="base">
                                        <p:cTn id="42" dur="500"/>
                                        <p:tgtEl>
                                          <p:spTgt spid="877">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877">
                                            <p:txEl>
                                              <p:pRg st="7" end="7"/>
                                            </p:txEl>
                                          </p:spTgt>
                                        </p:tgtEl>
                                        <p:attrNameLst>
                                          <p:attrName>style.visibility</p:attrName>
                                        </p:attrNameLst>
                                      </p:cBhvr>
                                      <p:to>
                                        <p:strVal val="visible"/>
                                      </p:to>
                                    </p:set>
                                    <p:anim calcmode="lin" valueType="num">
                                      <p:cBhvr additive="base">
                                        <p:cTn id="47" dur="500"/>
                                        <p:tgtEl>
                                          <p:spTgt spid="877">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877">
                                            <p:txEl>
                                              <p:pRg st="8" end="8"/>
                                            </p:txEl>
                                          </p:spTgt>
                                        </p:tgtEl>
                                        <p:attrNameLst>
                                          <p:attrName>style.visibility</p:attrName>
                                        </p:attrNameLst>
                                      </p:cBhvr>
                                      <p:to>
                                        <p:strVal val="visible"/>
                                      </p:to>
                                    </p:set>
                                    <p:anim calcmode="lin" valueType="num">
                                      <p:cBhvr additive="base">
                                        <p:cTn id="52" dur="500"/>
                                        <p:tgtEl>
                                          <p:spTgt spid="877">
                                            <p:txEl>
                                              <p:pRg st="8" end="8"/>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body" idx="1"/>
          </p:nvPr>
        </p:nvSpPr>
        <p:spPr>
          <a:xfrm>
            <a:off x="757247" y="1566961"/>
            <a:ext cx="7555480" cy="4335074"/>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300"/>
              <a:buFont typeface="Arial"/>
              <a:buChar char="•"/>
            </a:pPr>
            <a:r>
              <a:rPr lang="en-US" sz="2400" b="1" i="0" u="none" strike="noStrike" cap="none" dirty="0" err="1">
                <a:solidFill>
                  <a:schemeClr val="dk1"/>
                </a:solidFill>
                <a:latin typeface="+mn-lt"/>
                <a:ea typeface="Monda"/>
                <a:cs typeface="Monda"/>
                <a:sym typeface="Monda"/>
              </a:rPr>
              <a:t>Operadores</a:t>
            </a:r>
            <a:r>
              <a:rPr lang="en-US" sz="2400" b="1" i="0" u="none" strike="noStrike" cap="none" dirty="0">
                <a:solidFill>
                  <a:schemeClr val="dk1"/>
                </a:solidFill>
                <a:latin typeface="+mn-lt"/>
                <a:ea typeface="Monda"/>
                <a:cs typeface="Monda"/>
                <a:sym typeface="Monda"/>
              </a:rPr>
              <a:t>: </a:t>
            </a:r>
            <a:r>
              <a:rPr lang="en-US" sz="2000" b="1" i="0" u="none" strike="noStrike" cap="none" dirty="0" err="1">
                <a:solidFill>
                  <a:schemeClr val="dk1"/>
                </a:solidFill>
                <a:latin typeface="+mn-lt"/>
                <a:ea typeface="Monda"/>
                <a:cs typeface="Monda"/>
                <a:sym typeface="Monda"/>
              </a:rPr>
              <a:t>Asignación</a:t>
            </a:r>
            <a:endParaRPr sz="105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a:solidFill>
                  <a:schemeClr val="dk1"/>
                </a:solidFill>
                <a:latin typeface="+mn-lt"/>
                <a:ea typeface="Monda"/>
                <a:cs typeface="Monda"/>
                <a:sym typeface="Monda"/>
              </a:rPr>
              <a:t>x+=y</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a:solidFill>
                  <a:schemeClr val="dk1"/>
                </a:solidFill>
                <a:latin typeface="+mn-lt"/>
                <a:ea typeface="Monda"/>
                <a:cs typeface="Monda"/>
                <a:sym typeface="Monda"/>
              </a:rPr>
              <a:t>x%=y</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a:solidFill>
                  <a:schemeClr val="dk1"/>
                </a:solidFill>
                <a:latin typeface="+mn-lt"/>
                <a:ea typeface="Monda"/>
                <a:cs typeface="Monda"/>
                <a:sym typeface="Monda"/>
              </a:rPr>
              <a:t>x *= y</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a:solidFill>
                  <a:schemeClr val="dk1"/>
                </a:solidFill>
                <a:latin typeface="+mn-lt"/>
                <a:ea typeface="Monda"/>
                <a:cs typeface="Monda"/>
                <a:sym typeface="Monda"/>
              </a:rPr>
              <a:t>x /= y</a:t>
            </a:r>
            <a:endParaRPr sz="1800" dirty="0">
              <a:latin typeface="+mn-lt"/>
            </a:endParaRPr>
          </a:p>
          <a:p>
            <a:pPr marL="342900" marR="0" lvl="0" indent="-342900" algn="l" rtl="0">
              <a:lnSpc>
                <a:spcPct val="100000"/>
              </a:lnSpc>
              <a:spcBef>
                <a:spcPts val="600"/>
              </a:spcBef>
              <a:spcAft>
                <a:spcPts val="0"/>
              </a:spcAft>
              <a:buClr>
                <a:schemeClr val="dk1"/>
              </a:buClr>
              <a:buSzPts val="2300"/>
              <a:buFont typeface="Arial"/>
              <a:buChar char="•"/>
            </a:pPr>
            <a:r>
              <a:rPr lang="en-US" sz="2400" b="1" i="0" u="none" strike="noStrike" cap="none" dirty="0" err="1">
                <a:solidFill>
                  <a:schemeClr val="dk1"/>
                </a:solidFill>
                <a:latin typeface="+mn-lt"/>
                <a:ea typeface="Monda"/>
                <a:cs typeface="Monda"/>
                <a:sym typeface="Monda"/>
              </a:rPr>
              <a:t>Comparación</a:t>
            </a:r>
            <a:endParaRPr sz="105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err="1">
                <a:solidFill>
                  <a:schemeClr val="dk1"/>
                </a:solidFill>
                <a:latin typeface="+mn-lt"/>
                <a:ea typeface="Monda"/>
                <a:cs typeface="Monda"/>
                <a:sym typeface="Monda"/>
              </a:rPr>
              <a:t>Igual</a:t>
            </a:r>
            <a:r>
              <a:rPr lang="en-US" sz="2000" b="0" i="0" u="none" strike="noStrike" cap="none" dirty="0">
                <a:solidFill>
                  <a:schemeClr val="dk1"/>
                </a:solidFill>
                <a:latin typeface="+mn-lt"/>
                <a:ea typeface="Monda"/>
                <a:cs typeface="Monda"/>
                <a:sym typeface="Monda"/>
              </a:rPr>
              <a:t> ( == )</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a:solidFill>
                  <a:schemeClr val="dk1"/>
                </a:solidFill>
                <a:latin typeface="+mn-lt"/>
                <a:ea typeface="Monda"/>
                <a:cs typeface="Monda"/>
                <a:sym typeface="Monda"/>
              </a:rPr>
              <a:t>No </a:t>
            </a:r>
            <a:r>
              <a:rPr lang="en-US" sz="2000" b="0" i="0" u="none" strike="noStrike" cap="none" dirty="0" err="1">
                <a:solidFill>
                  <a:schemeClr val="dk1"/>
                </a:solidFill>
                <a:latin typeface="+mn-lt"/>
                <a:ea typeface="Monda"/>
                <a:cs typeface="Monda"/>
                <a:sym typeface="Monda"/>
              </a:rPr>
              <a:t>igual</a:t>
            </a:r>
            <a:r>
              <a:rPr lang="en-US" sz="2000" b="0" i="0" u="none" strike="noStrike" cap="none" dirty="0">
                <a:solidFill>
                  <a:schemeClr val="dk1"/>
                </a:solidFill>
                <a:latin typeface="+mn-lt"/>
                <a:ea typeface="Monda"/>
                <a:cs typeface="Monda"/>
                <a:sym typeface="Monda"/>
              </a:rPr>
              <a:t> ( != )</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a:solidFill>
                  <a:schemeClr val="dk1"/>
                </a:solidFill>
                <a:latin typeface="+mn-lt"/>
                <a:ea typeface="Monda"/>
                <a:cs typeface="Monda"/>
                <a:sym typeface="Monda"/>
              </a:rPr>
              <a:t>Mayor ( &gt; )</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a:solidFill>
                  <a:schemeClr val="dk1"/>
                </a:solidFill>
                <a:latin typeface="+mn-lt"/>
                <a:ea typeface="Monda"/>
                <a:cs typeface="Monda"/>
                <a:sym typeface="Monda"/>
              </a:rPr>
              <a:t>Mayor o </a:t>
            </a:r>
            <a:r>
              <a:rPr lang="en-US" sz="2000" b="0" i="0" u="none" strike="noStrike" cap="none" dirty="0" err="1">
                <a:solidFill>
                  <a:schemeClr val="dk1"/>
                </a:solidFill>
                <a:latin typeface="+mn-lt"/>
                <a:ea typeface="Monda"/>
                <a:cs typeface="Monda"/>
                <a:sym typeface="Monda"/>
              </a:rPr>
              <a:t>igual</a:t>
            </a:r>
            <a:r>
              <a:rPr lang="en-US" sz="2000" b="0" i="0" u="none" strike="noStrike" cap="none" dirty="0">
                <a:solidFill>
                  <a:schemeClr val="dk1"/>
                </a:solidFill>
                <a:latin typeface="+mn-lt"/>
                <a:ea typeface="Monda"/>
                <a:cs typeface="Monda"/>
                <a:sym typeface="Monda"/>
              </a:rPr>
              <a:t> ( &gt;= )</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err="1">
                <a:solidFill>
                  <a:schemeClr val="dk1"/>
                </a:solidFill>
                <a:latin typeface="+mn-lt"/>
                <a:ea typeface="Monda"/>
                <a:cs typeface="Monda"/>
                <a:sym typeface="Monda"/>
              </a:rPr>
              <a:t>Menor</a:t>
            </a:r>
            <a:r>
              <a:rPr lang="en-US" sz="2000" b="0" i="0" u="none" strike="noStrike" cap="none" dirty="0">
                <a:solidFill>
                  <a:schemeClr val="dk1"/>
                </a:solidFill>
                <a:latin typeface="+mn-lt"/>
                <a:ea typeface="Monda"/>
                <a:cs typeface="Monda"/>
                <a:sym typeface="Monda"/>
              </a:rPr>
              <a:t> ( &lt; ).</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err="1">
                <a:solidFill>
                  <a:schemeClr val="dk1"/>
                </a:solidFill>
                <a:latin typeface="+mn-lt"/>
                <a:ea typeface="Monda"/>
                <a:cs typeface="Monda"/>
                <a:sym typeface="Monda"/>
              </a:rPr>
              <a:t>Menor</a:t>
            </a:r>
            <a:r>
              <a:rPr lang="en-US" sz="2000" b="0" i="0" u="none" strike="noStrike" cap="none" dirty="0">
                <a:solidFill>
                  <a:schemeClr val="dk1"/>
                </a:solidFill>
                <a:latin typeface="+mn-lt"/>
                <a:ea typeface="Monda"/>
                <a:cs typeface="Monda"/>
                <a:sym typeface="Monda"/>
              </a:rPr>
              <a:t> o </a:t>
            </a:r>
            <a:r>
              <a:rPr lang="en-US" sz="2000" b="0" i="0" u="none" strike="noStrike" cap="none" dirty="0" err="1">
                <a:solidFill>
                  <a:schemeClr val="dk1"/>
                </a:solidFill>
                <a:latin typeface="+mn-lt"/>
                <a:ea typeface="Monda"/>
                <a:cs typeface="Monda"/>
                <a:sym typeface="Monda"/>
              </a:rPr>
              <a:t>igual</a:t>
            </a:r>
            <a:r>
              <a:rPr lang="en-US" sz="2000" b="0" i="0" u="none" strike="noStrike" cap="none" dirty="0">
                <a:solidFill>
                  <a:schemeClr val="dk1"/>
                </a:solidFill>
                <a:latin typeface="+mn-lt"/>
                <a:ea typeface="Monda"/>
                <a:cs typeface="Monda"/>
                <a:sym typeface="Monda"/>
              </a:rPr>
              <a:t> ( &lt;= )</a:t>
            </a:r>
            <a:endParaRPr sz="1800" dirty="0">
              <a:latin typeface="+mn-lt"/>
            </a:endParaRPr>
          </a:p>
          <a:p>
            <a:pPr marL="192024" marR="0" lvl="1" indent="-60578" algn="l" rtl="0">
              <a:lnSpc>
                <a:spcPct val="100000"/>
              </a:lnSpc>
              <a:spcBef>
                <a:spcPts val="0"/>
              </a:spcBef>
              <a:spcAft>
                <a:spcPts val="0"/>
              </a:spcAft>
              <a:buClr>
                <a:schemeClr val="dk1"/>
              </a:buClr>
              <a:buSzPts val="2070"/>
              <a:buFont typeface="Arial"/>
              <a:buNone/>
            </a:pPr>
            <a:endParaRPr sz="1800" b="0" i="0" u="none" strike="noStrike" cap="none" dirty="0">
              <a:solidFill>
                <a:schemeClr val="dk1"/>
              </a:solidFill>
              <a:latin typeface="Monda"/>
              <a:ea typeface="Monda"/>
              <a:cs typeface="Monda"/>
              <a:sym typeface="Monda"/>
            </a:endParaRPr>
          </a:p>
        </p:txBody>
      </p:sp>
      <p:sp>
        <p:nvSpPr>
          <p:cNvPr id="886" name="Shape 886"/>
          <p:cNvSpPr txBox="1">
            <a:spLocks noGrp="1"/>
          </p:cNvSpPr>
          <p:nvPr>
            <p:ph type="title" idx="4294967295"/>
          </p:nvPr>
        </p:nvSpPr>
        <p:spPr>
          <a:xfrm>
            <a:off x="623454" y="735013"/>
            <a:ext cx="7127875" cy="635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Operadores I</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886"/>
                                        </p:tgtEl>
                                        <p:attrNameLst>
                                          <p:attrName>style.visibility</p:attrName>
                                        </p:attrNameLst>
                                      </p:cBhvr>
                                      <p:to>
                                        <p:strVal val="visible"/>
                                      </p:to>
                                    </p:set>
                                    <p:anim calcmode="lin" valueType="num">
                                      <p:cBhvr additive="base">
                                        <p:cTn id="7" dur="500"/>
                                        <p:tgtEl>
                                          <p:spTgt spid="8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85">
                                            <p:txEl>
                                              <p:pRg st="0" end="0"/>
                                            </p:txEl>
                                          </p:spTgt>
                                        </p:tgtEl>
                                        <p:attrNameLst>
                                          <p:attrName>style.visibility</p:attrName>
                                        </p:attrNameLst>
                                      </p:cBhvr>
                                      <p:to>
                                        <p:strVal val="visible"/>
                                      </p:to>
                                    </p:set>
                                    <p:anim calcmode="lin" valueType="num">
                                      <p:cBhvr additive="base">
                                        <p:cTn id="12" dur="500"/>
                                        <p:tgtEl>
                                          <p:spTgt spid="88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85">
                                            <p:txEl>
                                              <p:pRg st="1" end="1"/>
                                            </p:txEl>
                                          </p:spTgt>
                                        </p:tgtEl>
                                        <p:attrNameLst>
                                          <p:attrName>style.visibility</p:attrName>
                                        </p:attrNameLst>
                                      </p:cBhvr>
                                      <p:to>
                                        <p:strVal val="visible"/>
                                      </p:to>
                                    </p:set>
                                    <p:anim calcmode="lin" valueType="num">
                                      <p:cBhvr additive="base">
                                        <p:cTn id="17" dur="500"/>
                                        <p:tgtEl>
                                          <p:spTgt spid="88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885">
                                            <p:txEl>
                                              <p:pRg st="2" end="2"/>
                                            </p:txEl>
                                          </p:spTgt>
                                        </p:tgtEl>
                                        <p:attrNameLst>
                                          <p:attrName>style.visibility</p:attrName>
                                        </p:attrNameLst>
                                      </p:cBhvr>
                                      <p:to>
                                        <p:strVal val="visible"/>
                                      </p:to>
                                    </p:set>
                                    <p:anim calcmode="lin" valueType="num">
                                      <p:cBhvr additive="base">
                                        <p:cTn id="22" dur="500"/>
                                        <p:tgtEl>
                                          <p:spTgt spid="88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85">
                                            <p:txEl>
                                              <p:pRg st="3" end="3"/>
                                            </p:txEl>
                                          </p:spTgt>
                                        </p:tgtEl>
                                        <p:attrNameLst>
                                          <p:attrName>style.visibility</p:attrName>
                                        </p:attrNameLst>
                                      </p:cBhvr>
                                      <p:to>
                                        <p:strVal val="visible"/>
                                      </p:to>
                                    </p:set>
                                    <p:anim calcmode="lin" valueType="num">
                                      <p:cBhvr additive="base">
                                        <p:cTn id="27" dur="500"/>
                                        <p:tgtEl>
                                          <p:spTgt spid="88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885">
                                            <p:txEl>
                                              <p:pRg st="4" end="4"/>
                                            </p:txEl>
                                          </p:spTgt>
                                        </p:tgtEl>
                                        <p:attrNameLst>
                                          <p:attrName>style.visibility</p:attrName>
                                        </p:attrNameLst>
                                      </p:cBhvr>
                                      <p:to>
                                        <p:strVal val="visible"/>
                                      </p:to>
                                    </p:set>
                                    <p:anim calcmode="lin" valueType="num">
                                      <p:cBhvr additive="base">
                                        <p:cTn id="32" dur="500"/>
                                        <p:tgtEl>
                                          <p:spTgt spid="88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85">
                                            <p:txEl>
                                              <p:pRg st="5" end="5"/>
                                            </p:txEl>
                                          </p:spTgt>
                                        </p:tgtEl>
                                        <p:attrNameLst>
                                          <p:attrName>style.visibility</p:attrName>
                                        </p:attrNameLst>
                                      </p:cBhvr>
                                      <p:to>
                                        <p:strVal val="visible"/>
                                      </p:to>
                                    </p:set>
                                    <p:anim calcmode="lin" valueType="num">
                                      <p:cBhvr additive="base">
                                        <p:cTn id="37" dur="500"/>
                                        <p:tgtEl>
                                          <p:spTgt spid="885">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885">
                                            <p:txEl>
                                              <p:pRg st="6" end="6"/>
                                            </p:txEl>
                                          </p:spTgt>
                                        </p:tgtEl>
                                        <p:attrNameLst>
                                          <p:attrName>style.visibility</p:attrName>
                                        </p:attrNameLst>
                                      </p:cBhvr>
                                      <p:to>
                                        <p:strVal val="visible"/>
                                      </p:to>
                                    </p:set>
                                    <p:anim calcmode="lin" valueType="num">
                                      <p:cBhvr additive="base">
                                        <p:cTn id="42" dur="500"/>
                                        <p:tgtEl>
                                          <p:spTgt spid="885">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885">
                                            <p:txEl>
                                              <p:pRg st="7" end="7"/>
                                            </p:txEl>
                                          </p:spTgt>
                                        </p:tgtEl>
                                        <p:attrNameLst>
                                          <p:attrName>style.visibility</p:attrName>
                                        </p:attrNameLst>
                                      </p:cBhvr>
                                      <p:to>
                                        <p:strVal val="visible"/>
                                      </p:to>
                                    </p:set>
                                    <p:anim calcmode="lin" valueType="num">
                                      <p:cBhvr additive="base">
                                        <p:cTn id="47" dur="500"/>
                                        <p:tgtEl>
                                          <p:spTgt spid="885">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885">
                                            <p:txEl>
                                              <p:pRg st="8" end="8"/>
                                            </p:txEl>
                                          </p:spTgt>
                                        </p:tgtEl>
                                        <p:attrNameLst>
                                          <p:attrName>style.visibility</p:attrName>
                                        </p:attrNameLst>
                                      </p:cBhvr>
                                      <p:to>
                                        <p:strVal val="visible"/>
                                      </p:to>
                                    </p:set>
                                    <p:anim calcmode="lin" valueType="num">
                                      <p:cBhvr additive="base">
                                        <p:cTn id="52" dur="500"/>
                                        <p:tgtEl>
                                          <p:spTgt spid="885">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885">
                                            <p:txEl>
                                              <p:pRg st="9" end="9"/>
                                            </p:txEl>
                                          </p:spTgt>
                                        </p:tgtEl>
                                        <p:attrNameLst>
                                          <p:attrName>style.visibility</p:attrName>
                                        </p:attrNameLst>
                                      </p:cBhvr>
                                      <p:to>
                                        <p:strVal val="visible"/>
                                      </p:to>
                                    </p:set>
                                    <p:anim calcmode="lin" valueType="num">
                                      <p:cBhvr additive="base">
                                        <p:cTn id="57" dur="500"/>
                                        <p:tgtEl>
                                          <p:spTgt spid="885">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885">
                                            <p:txEl>
                                              <p:pRg st="10" end="10"/>
                                            </p:txEl>
                                          </p:spTgt>
                                        </p:tgtEl>
                                        <p:attrNameLst>
                                          <p:attrName>style.visibility</p:attrName>
                                        </p:attrNameLst>
                                      </p:cBhvr>
                                      <p:to>
                                        <p:strVal val="visible"/>
                                      </p:to>
                                    </p:set>
                                    <p:anim calcmode="lin" valueType="num">
                                      <p:cBhvr additive="base">
                                        <p:cTn id="62" dur="500"/>
                                        <p:tgtEl>
                                          <p:spTgt spid="885">
                                            <p:txEl>
                                              <p:pRg st="10" end="10"/>
                                            </p:txEl>
                                          </p:spTgt>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885">
                                            <p:txEl>
                                              <p:pRg st="11" end="11"/>
                                            </p:txEl>
                                          </p:spTgt>
                                        </p:tgtEl>
                                        <p:attrNameLst>
                                          <p:attrName>style.visibility</p:attrName>
                                        </p:attrNameLst>
                                      </p:cBhvr>
                                      <p:to>
                                        <p:strVal val="visible"/>
                                      </p:to>
                                    </p:set>
                                    <p:anim calcmode="lin" valueType="num">
                                      <p:cBhvr additive="base">
                                        <p:cTn id="67" dur="500"/>
                                        <p:tgtEl>
                                          <p:spTgt spid="885">
                                            <p:txEl>
                                              <p:pRg st="11" end="11"/>
                                            </p:txEl>
                                          </p:spTgt>
                                        </p:tgtEl>
                                        <p:attrNameLst>
                                          <p:attrName>ppt_x</p:attrName>
                                        </p:attrNameLst>
                                      </p:cBhvr>
                                      <p:tavLst>
                                        <p:tav tm="0">
                                          <p:val>
                                            <p:strVal val="#ppt_x-1"/>
                                          </p:val>
                                        </p:tav>
                                        <p:tav tm="100000">
                                          <p:val>
                                            <p:strVal val="#ppt_x"/>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885">
                                            <p:txEl>
                                              <p:pRg st="12" end="12"/>
                                            </p:txEl>
                                          </p:spTgt>
                                        </p:tgtEl>
                                        <p:attrNameLst>
                                          <p:attrName>style.visibility</p:attrName>
                                        </p:attrNameLst>
                                      </p:cBhvr>
                                      <p:to>
                                        <p:strVal val="visible"/>
                                      </p:to>
                                    </p:set>
                                    <p:anim calcmode="lin" valueType="num">
                                      <p:cBhvr additive="base">
                                        <p:cTn id="72" dur="500"/>
                                        <p:tgtEl>
                                          <p:spTgt spid="885">
                                            <p:txEl>
                                              <p:pRg st="12" end="1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Shape 893"/>
          <p:cNvSpPr txBox="1">
            <a:spLocks noGrp="1"/>
          </p:cNvSpPr>
          <p:nvPr>
            <p:ph type="body" idx="1"/>
          </p:nvPr>
        </p:nvSpPr>
        <p:spPr>
          <a:xfrm>
            <a:off x="881938" y="1255713"/>
            <a:ext cx="7659389" cy="5135174"/>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1400"/>
              <a:buFont typeface="Arial"/>
              <a:buChar char="•"/>
            </a:pPr>
            <a:r>
              <a:rPr lang="en-US" sz="2400" b="1" i="0" u="none" strike="noStrike" cap="none" dirty="0" err="1">
                <a:solidFill>
                  <a:schemeClr val="dk1"/>
                </a:solidFill>
                <a:latin typeface="+mn-lt"/>
                <a:ea typeface="Monda"/>
                <a:cs typeface="Monda"/>
                <a:sym typeface="Monda"/>
              </a:rPr>
              <a:t>Aritméticos</a:t>
            </a:r>
            <a:endParaRPr sz="1050" dirty="0">
              <a:latin typeface="+mn-lt"/>
            </a:endParaRPr>
          </a:p>
          <a:p>
            <a:pPr marL="342900" marR="0" lvl="0" indent="-302895" algn="l" rtl="0">
              <a:lnSpc>
                <a:spcPct val="100000"/>
              </a:lnSpc>
              <a:spcBef>
                <a:spcPts val="600"/>
              </a:spcBef>
              <a:spcAft>
                <a:spcPts val="0"/>
              </a:spcAft>
              <a:buClr>
                <a:schemeClr val="dk1"/>
              </a:buClr>
              <a:buSzPts val="630"/>
              <a:buFont typeface="Arial"/>
              <a:buNone/>
            </a:pPr>
            <a:endParaRPr b="1" i="0" u="none" strike="noStrike" cap="none" dirty="0">
              <a:solidFill>
                <a:schemeClr val="dk1"/>
              </a:solidFill>
              <a:latin typeface="+mn-lt"/>
              <a:ea typeface="Monda"/>
              <a:cs typeface="Monda"/>
              <a:sym typeface="Monda"/>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err="1">
                <a:solidFill>
                  <a:schemeClr val="dk1"/>
                </a:solidFill>
                <a:latin typeface="+mn-lt"/>
                <a:ea typeface="Monda"/>
                <a:cs typeface="Monda"/>
                <a:sym typeface="Monda"/>
              </a:rPr>
              <a:t>Módulo</a:t>
            </a:r>
            <a:r>
              <a:rPr lang="en-US" sz="2000" b="0" i="0" u="none" strike="noStrike" cap="none" dirty="0">
                <a:solidFill>
                  <a:schemeClr val="dk1"/>
                </a:solidFill>
                <a:latin typeface="+mn-lt"/>
                <a:ea typeface="Monda"/>
                <a:cs typeface="Monda"/>
                <a:sym typeface="Monda"/>
              </a:rPr>
              <a:t> ( % )</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err="1">
                <a:solidFill>
                  <a:schemeClr val="dk1"/>
                </a:solidFill>
                <a:latin typeface="+mn-lt"/>
                <a:ea typeface="Monda"/>
                <a:cs typeface="Monda"/>
                <a:sym typeface="Monda"/>
              </a:rPr>
              <a:t>Incremento</a:t>
            </a:r>
            <a:r>
              <a:rPr lang="en-US" sz="2000" b="0" i="0" u="none" strike="noStrike" cap="none" dirty="0">
                <a:solidFill>
                  <a:schemeClr val="dk1"/>
                </a:solidFill>
                <a:latin typeface="+mn-lt"/>
                <a:ea typeface="Monda"/>
                <a:cs typeface="Monda"/>
                <a:sym typeface="Monda"/>
              </a:rPr>
              <a:t> ( ++ )</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err="1">
                <a:solidFill>
                  <a:schemeClr val="dk1"/>
                </a:solidFill>
                <a:latin typeface="+mn-lt"/>
                <a:ea typeface="Monda"/>
                <a:cs typeface="Monda"/>
                <a:sym typeface="Monda"/>
              </a:rPr>
              <a:t>Decremento</a:t>
            </a:r>
            <a:r>
              <a:rPr lang="en-US" sz="2000" b="0" i="0" u="none" strike="noStrike" cap="none" dirty="0">
                <a:solidFill>
                  <a:schemeClr val="dk1"/>
                </a:solidFill>
                <a:latin typeface="+mn-lt"/>
                <a:ea typeface="Monda"/>
                <a:cs typeface="Monda"/>
                <a:sym typeface="Monda"/>
              </a:rPr>
              <a:t> ( - - )</a:t>
            </a:r>
            <a:endParaRPr sz="1800" dirty="0">
              <a:latin typeface="+mn-lt"/>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err="1">
                <a:solidFill>
                  <a:schemeClr val="dk1"/>
                </a:solidFill>
                <a:latin typeface="+mn-lt"/>
                <a:ea typeface="Monda"/>
                <a:cs typeface="Monda"/>
                <a:sym typeface="Monda"/>
              </a:rPr>
              <a:t>Negativo</a:t>
            </a:r>
            <a:r>
              <a:rPr lang="en-US" sz="2000" b="0" i="0" u="none" strike="noStrike" cap="none" dirty="0">
                <a:solidFill>
                  <a:schemeClr val="dk1"/>
                </a:solidFill>
                <a:latin typeface="+mn-lt"/>
                <a:ea typeface="Monda"/>
                <a:cs typeface="Monda"/>
                <a:sym typeface="Monda"/>
              </a:rPr>
              <a:t> ( - )</a:t>
            </a:r>
            <a:endParaRPr sz="1800" dirty="0">
              <a:latin typeface="+mn-lt"/>
            </a:endParaRPr>
          </a:p>
          <a:p>
            <a:pPr marL="612648" marR="0" lvl="3" indent="-24003" algn="l" rtl="0">
              <a:lnSpc>
                <a:spcPct val="100000"/>
              </a:lnSpc>
              <a:spcBef>
                <a:spcPts val="0"/>
              </a:spcBef>
              <a:spcAft>
                <a:spcPts val="0"/>
              </a:spcAft>
              <a:buClr>
                <a:schemeClr val="dk1"/>
              </a:buClr>
              <a:buSzPts val="2070"/>
              <a:buFont typeface="Arial"/>
              <a:buNone/>
            </a:pPr>
            <a:endParaRPr sz="2000" b="0" i="0" u="none" strike="noStrike" cap="none" dirty="0">
              <a:solidFill>
                <a:schemeClr val="dk1"/>
              </a:solidFill>
              <a:latin typeface="+mn-lt"/>
              <a:ea typeface="Monda"/>
              <a:cs typeface="Monda"/>
              <a:sym typeface="Monda"/>
            </a:endParaRPr>
          </a:p>
          <a:p>
            <a:pPr marL="342900" marR="0" lvl="0" indent="-342900" algn="l" rtl="0">
              <a:lnSpc>
                <a:spcPct val="100000"/>
              </a:lnSpc>
              <a:spcBef>
                <a:spcPts val="600"/>
              </a:spcBef>
              <a:spcAft>
                <a:spcPts val="0"/>
              </a:spcAft>
              <a:buClr>
                <a:schemeClr val="dk1"/>
              </a:buClr>
              <a:buSzPts val="2300"/>
              <a:buFont typeface="Arial"/>
              <a:buChar char="•"/>
            </a:pPr>
            <a:r>
              <a:rPr lang="en-US" sz="2400" b="1" i="0" u="none" strike="noStrike" cap="none" dirty="0" err="1">
                <a:solidFill>
                  <a:schemeClr val="dk1"/>
                </a:solidFill>
                <a:latin typeface="+mn-lt"/>
                <a:ea typeface="Monda"/>
                <a:cs typeface="Monda"/>
                <a:sym typeface="Monda"/>
              </a:rPr>
              <a:t>Lógicos</a:t>
            </a:r>
            <a:endParaRPr sz="1050" dirty="0">
              <a:latin typeface="+mn-lt"/>
            </a:endParaRPr>
          </a:p>
          <a:p>
            <a:pPr marL="342900" marR="0" lvl="0" indent="-291782" algn="l" rtl="0">
              <a:lnSpc>
                <a:spcPct val="100000"/>
              </a:lnSpc>
              <a:spcBef>
                <a:spcPts val="600"/>
              </a:spcBef>
              <a:spcAft>
                <a:spcPts val="0"/>
              </a:spcAft>
              <a:buClr>
                <a:schemeClr val="dk1"/>
              </a:buClr>
              <a:buSzPts val="805"/>
              <a:buFont typeface="Arial"/>
              <a:buNone/>
            </a:pPr>
            <a:endParaRPr sz="800" b="1" i="0" u="none" strike="noStrike" cap="none" dirty="0">
              <a:solidFill>
                <a:schemeClr val="dk1"/>
              </a:solidFill>
              <a:latin typeface="+mn-lt"/>
              <a:ea typeface="Monda"/>
              <a:cs typeface="Monda"/>
              <a:sym typeface="Monda"/>
            </a:endParaRPr>
          </a:p>
          <a:p>
            <a:pPr marL="612648" marR="0" lvl="3" indent="-155448" algn="l" rtl="0">
              <a:lnSpc>
                <a:spcPct val="100000"/>
              </a:lnSpc>
              <a:spcBef>
                <a:spcPts val="0"/>
              </a:spcBef>
              <a:spcAft>
                <a:spcPts val="0"/>
              </a:spcAft>
              <a:buClr>
                <a:schemeClr val="dk1"/>
              </a:buClr>
              <a:buSzPts val="2070"/>
              <a:buFont typeface="Arial"/>
              <a:buChar char="▫"/>
            </a:pPr>
            <a:r>
              <a:rPr lang="en-US" sz="2000" b="0" i="0" u="none" strike="noStrike" cap="none" dirty="0">
                <a:solidFill>
                  <a:schemeClr val="dk1"/>
                </a:solidFill>
                <a:latin typeface="+mn-lt"/>
                <a:ea typeface="Monda"/>
                <a:cs typeface="Monda"/>
                <a:sym typeface="Monda"/>
              </a:rPr>
              <a:t>and </a:t>
            </a:r>
            <a:r>
              <a:rPr lang="en-US" sz="2000" b="0" i="1" u="none" strike="noStrike" cap="none" dirty="0">
                <a:solidFill>
                  <a:srgbClr val="0085C7"/>
                </a:solidFill>
                <a:latin typeface="+mn-lt"/>
                <a:ea typeface="Monda"/>
                <a:cs typeface="Monda"/>
                <a:sym typeface="Monda"/>
              </a:rPr>
              <a:t>&amp;&amp;</a:t>
            </a:r>
            <a:r>
              <a:rPr lang="en-US" sz="2000" b="0" i="0" u="none" strike="noStrike" cap="none" dirty="0">
                <a:solidFill>
                  <a:schemeClr val="dk1"/>
                </a:solidFill>
                <a:latin typeface="+mn-lt"/>
                <a:ea typeface="Monda"/>
                <a:cs typeface="Monda"/>
                <a:sym typeface="Monda"/>
              </a:rPr>
              <a:t>, or </a:t>
            </a:r>
            <a:r>
              <a:rPr lang="en-US" sz="2000" b="0" i="1" u="none" strike="noStrike" cap="none" dirty="0">
                <a:solidFill>
                  <a:srgbClr val="0085C7"/>
                </a:solidFill>
                <a:latin typeface="+mn-lt"/>
                <a:ea typeface="Monda"/>
                <a:cs typeface="Monda"/>
                <a:sym typeface="Monda"/>
              </a:rPr>
              <a:t>||</a:t>
            </a:r>
            <a:r>
              <a:rPr lang="en-US" sz="2000" b="0" i="0" u="none" strike="noStrike" cap="none" dirty="0">
                <a:solidFill>
                  <a:schemeClr val="dk1"/>
                </a:solidFill>
                <a:latin typeface="+mn-lt"/>
                <a:ea typeface="Monda"/>
                <a:cs typeface="Monda"/>
                <a:sym typeface="Monda"/>
              </a:rPr>
              <a:t>, not </a:t>
            </a:r>
            <a:r>
              <a:rPr lang="en-US" sz="2000" b="0" i="1" u="none" strike="noStrike" cap="none" dirty="0">
                <a:solidFill>
                  <a:srgbClr val="0085C7"/>
                </a:solidFill>
                <a:latin typeface="+mn-lt"/>
                <a:ea typeface="Monda"/>
                <a:cs typeface="Monda"/>
                <a:sym typeface="Monda"/>
              </a:rPr>
              <a:t>!</a:t>
            </a:r>
            <a:r>
              <a:rPr lang="en-US" sz="2000" b="0" i="0" u="none" strike="noStrike" cap="none" dirty="0">
                <a:solidFill>
                  <a:schemeClr val="dk1"/>
                </a:solidFill>
                <a:latin typeface="+mn-lt"/>
                <a:ea typeface="Monda"/>
                <a:cs typeface="Monda"/>
                <a:sym typeface="Monda"/>
              </a:rPr>
              <a:t> </a:t>
            </a:r>
            <a:endParaRPr sz="2000" b="0" i="0" u="none" strike="noStrike" cap="none" dirty="0">
              <a:solidFill>
                <a:schemeClr val="dk1"/>
              </a:solidFill>
              <a:latin typeface="+mn-lt"/>
              <a:ea typeface="Monda"/>
              <a:cs typeface="Monda"/>
              <a:sym typeface="Monda"/>
            </a:endParaRPr>
          </a:p>
          <a:p>
            <a:pPr marL="612648" marR="0" lvl="3" indent="-24003" algn="l" rtl="0">
              <a:lnSpc>
                <a:spcPct val="100000"/>
              </a:lnSpc>
              <a:spcBef>
                <a:spcPts val="0"/>
              </a:spcBef>
              <a:spcAft>
                <a:spcPts val="0"/>
              </a:spcAft>
              <a:buClr>
                <a:schemeClr val="dk1"/>
              </a:buClr>
              <a:buSzPts val="2070"/>
              <a:buFont typeface="Arial"/>
              <a:buNone/>
            </a:pPr>
            <a:endParaRPr sz="2000" b="0" i="0" u="none" strike="noStrike" cap="none" dirty="0">
              <a:solidFill>
                <a:schemeClr val="dk1"/>
              </a:solidFill>
              <a:latin typeface="+mn-lt"/>
              <a:ea typeface="Monda"/>
              <a:cs typeface="Monda"/>
              <a:sym typeface="Monda"/>
            </a:endParaRPr>
          </a:p>
          <a:p>
            <a:pPr marL="342900" marR="0" lvl="0" indent="-342900" algn="l" rtl="0">
              <a:lnSpc>
                <a:spcPct val="100000"/>
              </a:lnSpc>
              <a:spcBef>
                <a:spcPts val="600"/>
              </a:spcBef>
              <a:spcAft>
                <a:spcPts val="0"/>
              </a:spcAft>
              <a:buClr>
                <a:schemeClr val="dk1"/>
              </a:buClr>
              <a:buSzPts val="2300"/>
              <a:buFont typeface="Arial"/>
              <a:buChar char="•"/>
            </a:pPr>
            <a:r>
              <a:rPr lang="en-US" sz="2400" b="1" i="0" u="none" strike="noStrike" cap="none" dirty="0" err="1">
                <a:solidFill>
                  <a:schemeClr val="dk1"/>
                </a:solidFill>
                <a:latin typeface="+mn-lt"/>
                <a:ea typeface="Monda"/>
                <a:cs typeface="Monda"/>
                <a:sym typeface="Monda"/>
              </a:rPr>
              <a:t>Operadores</a:t>
            </a:r>
            <a:r>
              <a:rPr lang="en-US" sz="2400" b="1" i="0" u="none" strike="noStrike" cap="none" dirty="0">
                <a:solidFill>
                  <a:schemeClr val="dk1"/>
                </a:solidFill>
                <a:latin typeface="+mn-lt"/>
                <a:ea typeface="Monda"/>
                <a:cs typeface="Monda"/>
                <a:sym typeface="Monda"/>
              </a:rPr>
              <a:t> </a:t>
            </a:r>
            <a:r>
              <a:rPr lang="en-US" sz="2400" b="1" i="0" u="none" strike="noStrike" cap="none" dirty="0" err="1">
                <a:solidFill>
                  <a:schemeClr val="dk1"/>
                </a:solidFill>
                <a:latin typeface="+mn-lt"/>
                <a:ea typeface="Monda"/>
                <a:cs typeface="Monda"/>
                <a:sym typeface="Monda"/>
              </a:rPr>
              <a:t>especiales</a:t>
            </a:r>
            <a:endParaRPr sz="1050" dirty="0">
              <a:latin typeface="+mn-lt"/>
            </a:endParaRPr>
          </a:p>
          <a:p>
            <a:pPr marL="342900" marR="0" lvl="0" indent="-277177" algn="l" rtl="0">
              <a:lnSpc>
                <a:spcPct val="100000"/>
              </a:lnSpc>
              <a:spcBef>
                <a:spcPts val="600"/>
              </a:spcBef>
              <a:spcAft>
                <a:spcPts val="0"/>
              </a:spcAft>
              <a:buClr>
                <a:schemeClr val="dk1"/>
              </a:buClr>
              <a:buSzPts val="1035"/>
              <a:buFont typeface="Arial"/>
              <a:buNone/>
            </a:pPr>
            <a:endParaRPr b="1" i="0" u="none" strike="noStrike" cap="none" dirty="0">
              <a:solidFill>
                <a:schemeClr val="dk1"/>
              </a:solidFill>
              <a:latin typeface="+mn-lt"/>
              <a:ea typeface="Monda"/>
              <a:cs typeface="Monda"/>
              <a:sym typeface="Monda"/>
            </a:endParaRPr>
          </a:p>
          <a:p>
            <a:pPr marL="841168" marR="0" lvl="3" indent="-285750" algn="l" rtl="0">
              <a:lnSpc>
                <a:spcPct val="100000"/>
              </a:lnSpc>
              <a:spcBef>
                <a:spcPts val="0"/>
              </a:spcBef>
              <a:spcAft>
                <a:spcPts val="0"/>
              </a:spcAft>
              <a:buClr>
                <a:schemeClr val="dk1"/>
              </a:buClr>
              <a:buSzPts val="2070"/>
              <a:buFont typeface="Arial"/>
              <a:buChar char="▫"/>
            </a:pPr>
            <a:r>
              <a:rPr lang="en-US" sz="2000" b="0" i="0" u="none" strike="noStrike" cap="none" dirty="0" err="1">
                <a:solidFill>
                  <a:schemeClr val="dk1"/>
                </a:solidFill>
                <a:latin typeface="+mn-lt"/>
                <a:ea typeface="Monda"/>
                <a:cs typeface="Monda"/>
                <a:sym typeface="Monda"/>
              </a:rPr>
              <a:t>Condicional</a:t>
            </a:r>
            <a:r>
              <a:rPr lang="en-US" sz="2000" b="0" i="0" u="none" strike="noStrike" cap="none" dirty="0">
                <a:solidFill>
                  <a:schemeClr val="dk1"/>
                </a:solidFill>
                <a:latin typeface="+mn-lt"/>
                <a:ea typeface="Monda"/>
                <a:cs typeface="Monda"/>
                <a:sym typeface="Monda"/>
              </a:rPr>
              <a:t>: </a:t>
            </a:r>
            <a:r>
              <a:rPr lang="en-US" sz="2000" b="1" i="0" u="none" strike="noStrike" cap="none" dirty="0">
                <a:solidFill>
                  <a:schemeClr val="dk1"/>
                </a:solidFill>
                <a:latin typeface="+mn-lt"/>
                <a:ea typeface="Monda"/>
                <a:cs typeface="Monda"/>
                <a:sym typeface="Monda"/>
              </a:rPr>
              <a:t>?</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expresión</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ternaria</a:t>
            </a:r>
            <a:r>
              <a:rPr lang="en-US" sz="2000" b="0" i="0" u="none" strike="noStrike" cap="none" dirty="0">
                <a:solidFill>
                  <a:schemeClr val="dk1"/>
                </a:solidFill>
                <a:latin typeface="+mn-lt"/>
                <a:ea typeface="Monda"/>
                <a:cs typeface="Monda"/>
                <a:sym typeface="Monda"/>
              </a:rPr>
              <a:t>)</a:t>
            </a:r>
            <a:endParaRPr sz="1800" dirty="0">
              <a:latin typeface="+mn-lt"/>
            </a:endParaRPr>
          </a:p>
          <a:p>
            <a:pPr marL="994239" marR="0" lvl="4" indent="0" algn="l" rtl="0">
              <a:lnSpc>
                <a:spcPct val="100000"/>
              </a:lnSpc>
              <a:spcBef>
                <a:spcPts val="0"/>
              </a:spcBef>
              <a:spcAft>
                <a:spcPts val="0"/>
              </a:spcAft>
              <a:buClr>
                <a:schemeClr val="dk1"/>
              </a:buClr>
              <a:buSzPts val="1610"/>
              <a:buFont typeface="Arial"/>
              <a:buNone/>
            </a:pPr>
            <a:r>
              <a:rPr lang="en-US" sz="2000" b="0" i="0" u="none" strike="noStrike" cap="none" dirty="0">
                <a:solidFill>
                  <a:schemeClr val="dk1"/>
                </a:solidFill>
                <a:latin typeface="+mn-lt"/>
                <a:ea typeface="Monda"/>
                <a:cs typeface="Monda"/>
                <a:sym typeface="Monda"/>
              </a:rPr>
              <a:t>(</a:t>
            </a:r>
            <a:r>
              <a:rPr lang="en-US" sz="2000" b="0" i="0" u="none" strike="noStrike" cap="none" dirty="0" err="1">
                <a:solidFill>
                  <a:schemeClr val="dk1"/>
                </a:solidFill>
                <a:latin typeface="+mn-lt"/>
                <a:ea typeface="Monda"/>
                <a:cs typeface="Monda"/>
                <a:sym typeface="Monda"/>
              </a:rPr>
              <a:t>evaluación</a:t>
            </a:r>
            <a:r>
              <a:rPr lang="en-US" sz="2000" b="0" i="0" u="none" strike="noStrike" cap="none" dirty="0">
                <a:solidFill>
                  <a:schemeClr val="dk1"/>
                </a:solidFill>
                <a:latin typeface="+mn-lt"/>
                <a:ea typeface="Monda"/>
                <a:cs typeface="Monda"/>
                <a:sym typeface="Monda"/>
              </a:rPr>
              <a:t>)? &lt;</a:t>
            </a:r>
            <a:r>
              <a:rPr lang="en-US" sz="2000" b="0" i="0" u="none" strike="noStrike" cap="none" dirty="0" err="1">
                <a:solidFill>
                  <a:schemeClr val="dk1"/>
                </a:solidFill>
                <a:latin typeface="+mn-lt"/>
                <a:ea typeface="Monda"/>
                <a:cs typeface="Monda"/>
                <a:sym typeface="Monda"/>
              </a:rPr>
              <a:t>caso</a:t>
            </a:r>
            <a:r>
              <a:rPr lang="en-US" sz="2000" b="0" i="0" u="none" strike="noStrike" cap="none" dirty="0">
                <a:solidFill>
                  <a:schemeClr val="dk1"/>
                </a:solidFill>
                <a:latin typeface="+mn-lt"/>
                <a:ea typeface="Monda"/>
                <a:cs typeface="Monda"/>
                <a:sym typeface="Monda"/>
              </a:rPr>
              <a:t> </a:t>
            </a:r>
            <a:r>
              <a:rPr lang="en-US" sz="2000" b="0" i="0" u="none" strike="noStrike" cap="none" dirty="0" err="1">
                <a:solidFill>
                  <a:schemeClr val="dk1"/>
                </a:solidFill>
                <a:latin typeface="+mn-lt"/>
                <a:ea typeface="Monda"/>
                <a:cs typeface="Monda"/>
                <a:sym typeface="Monda"/>
              </a:rPr>
              <a:t>verdadero</a:t>
            </a:r>
            <a:r>
              <a:rPr lang="en-US" sz="2000" b="0" i="0" u="none" strike="noStrike" cap="none" dirty="0">
                <a:solidFill>
                  <a:schemeClr val="dk1"/>
                </a:solidFill>
                <a:latin typeface="+mn-lt"/>
                <a:ea typeface="Monda"/>
                <a:cs typeface="Monda"/>
                <a:sym typeface="Monda"/>
              </a:rPr>
              <a:t>&gt;:&lt;</a:t>
            </a:r>
            <a:r>
              <a:rPr lang="en-US" sz="2000" b="0" i="0" u="none" strike="noStrike" cap="none" dirty="0" err="1">
                <a:solidFill>
                  <a:schemeClr val="dk1"/>
                </a:solidFill>
                <a:latin typeface="+mn-lt"/>
                <a:ea typeface="Monda"/>
                <a:cs typeface="Monda"/>
                <a:sym typeface="Monda"/>
              </a:rPr>
              <a:t>caso</a:t>
            </a:r>
            <a:r>
              <a:rPr lang="en-US" sz="2000" b="0" i="0" u="none" strike="noStrike" cap="none" dirty="0">
                <a:solidFill>
                  <a:schemeClr val="dk1"/>
                </a:solidFill>
                <a:latin typeface="+mn-lt"/>
                <a:ea typeface="Monda"/>
                <a:cs typeface="Monda"/>
                <a:sym typeface="Monda"/>
              </a:rPr>
              <a:t> false&gt;;</a:t>
            </a:r>
            <a:endParaRPr sz="2400" dirty="0">
              <a:latin typeface="+mn-lt"/>
            </a:endParaRPr>
          </a:p>
          <a:p>
            <a:pPr marL="994239" marR="0" lvl="4" indent="0" algn="l" rtl="0">
              <a:lnSpc>
                <a:spcPct val="100000"/>
              </a:lnSpc>
              <a:spcBef>
                <a:spcPts val="0"/>
              </a:spcBef>
              <a:spcAft>
                <a:spcPts val="0"/>
              </a:spcAft>
              <a:buClr>
                <a:schemeClr val="dk1"/>
              </a:buClr>
              <a:buSzPts val="1610"/>
              <a:buFont typeface="Arial"/>
              <a:buNone/>
            </a:pPr>
            <a:r>
              <a:rPr lang="en-US" sz="2000" b="0" i="0" u="none" strike="noStrike" cap="none" dirty="0">
                <a:solidFill>
                  <a:schemeClr val="dk1"/>
                </a:solidFill>
                <a:latin typeface="+mn-lt"/>
                <a:ea typeface="Monda"/>
                <a:cs typeface="Monda"/>
                <a:sym typeface="Monda"/>
              </a:rPr>
              <a:t>a = </a:t>
            </a:r>
            <a:r>
              <a:rPr lang="en-US" sz="2000" b="0" i="0" u="none" strike="noStrike" cap="none" dirty="0" err="1">
                <a:solidFill>
                  <a:schemeClr val="dk1"/>
                </a:solidFill>
                <a:latin typeface="+mn-lt"/>
                <a:ea typeface="Monda"/>
                <a:cs typeface="Monda"/>
                <a:sym typeface="Monda"/>
              </a:rPr>
              <a:t>isTrue</a:t>
            </a:r>
            <a:r>
              <a:rPr lang="en-US" sz="2000" b="0" i="0" u="none" strike="noStrike" cap="none" dirty="0">
                <a:solidFill>
                  <a:schemeClr val="dk1"/>
                </a:solidFill>
                <a:latin typeface="+mn-lt"/>
                <a:ea typeface="Monda"/>
                <a:cs typeface="Monda"/>
                <a:sym typeface="Monda"/>
              </a:rPr>
              <a:t>? x : y ;</a:t>
            </a:r>
            <a:endParaRPr sz="2400" dirty="0">
              <a:latin typeface="+mn-lt"/>
            </a:endParaRPr>
          </a:p>
        </p:txBody>
      </p:sp>
      <p:sp>
        <p:nvSpPr>
          <p:cNvPr id="894" name="Shape 894"/>
          <p:cNvSpPr txBox="1">
            <a:spLocks noGrp="1"/>
          </p:cNvSpPr>
          <p:nvPr>
            <p:ph type="title" idx="4294967295"/>
          </p:nvPr>
        </p:nvSpPr>
        <p:spPr>
          <a:xfrm>
            <a:off x="613063" y="620713"/>
            <a:ext cx="7127875" cy="6350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Operadores II</a:t>
            </a:r>
            <a:endParaRPr sz="3000" b="1"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894"/>
                                        </p:tgtEl>
                                        <p:attrNameLst>
                                          <p:attrName>style.visibility</p:attrName>
                                        </p:attrNameLst>
                                      </p:cBhvr>
                                      <p:to>
                                        <p:strVal val="visible"/>
                                      </p:to>
                                    </p:set>
                                    <p:anim calcmode="lin" valueType="num">
                                      <p:cBhvr additive="base">
                                        <p:cTn id="7" dur="500"/>
                                        <p:tgtEl>
                                          <p:spTgt spid="89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93">
                                            <p:txEl>
                                              <p:pRg st="0" end="0"/>
                                            </p:txEl>
                                          </p:spTgt>
                                        </p:tgtEl>
                                        <p:attrNameLst>
                                          <p:attrName>style.visibility</p:attrName>
                                        </p:attrNameLst>
                                      </p:cBhvr>
                                      <p:to>
                                        <p:strVal val="visible"/>
                                      </p:to>
                                    </p:set>
                                    <p:anim calcmode="lin" valueType="num">
                                      <p:cBhvr additive="base">
                                        <p:cTn id="12" dur="500"/>
                                        <p:tgtEl>
                                          <p:spTgt spid="89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93">
                                            <p:txEl>
                                              <p:pRg st="1" end="1"/>
                                            </p:txEl>
                                          </p:spTgt>
                                        </p:tgtEl>
                                        <p:attrNameLst>
                                          <p:attrName>style.visibility</p:attrName>
                                        </p:attrNameLst>
                                      </p:cBhvr>
                                      <p:to>
                                        <p:strVal val="visible"/>
                                      </p:to>
                                    </p:set>
                                    <p:anim calcmode="lin" valueType="num">
                                      <p:cBhvr additive="base">
                                        <p:cTn id="17" dur="500"/>
                                        <p:tgtEl>
                                          <p:spTgt spid="89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893">
                                            <p:txEl>
                                              <p:pRg st="2" end="2"/>
                                            </p:txEl>
                                          </p:spTgt>
                                        </p:tgtEl>
                                        <p:attrNameLst>
                                          <p:attrName>style.visibility</p:attrName>
                                        </p:attrNameLst>
                                      </p:cBhvr>
                                      <p:to>
                                        <p:strVal val="visible"/>
                                      </p:to>
                                    </p:set>
                                    <p:anim calcmode="lin" valueType="num">
                                      <p:cBhvr additive="base">
                                        <p:cTn id="22" dur="500"/>
                                        <p:tgtEl>
                                          <p:spTgt spid="89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93">
                                            <p:txEl>
                                              <p:pRg st="3" end="3"/>
                                            </p:txEl>
                                          </p:spTgt>
                                        </p:tgtEl>
                                        <p:attrNameLst>
                                          <p:attrName>style.visibility</p:attrName>
                                        </p:attrNameLst>
                                      </p:cBhvr>
                                      <p:to>
                                        <p:strVal val="visible"/>
                                      </p:to>
                                    </p:set>
                                    <p:anim calcmode="lin" valueType="num">
                                      <p:cBhvr additive="base">
                                        <p:cTn id="27" dur="500"/>
                                        <p:tgtEl>
                                          <p:spTgt spid="89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893">
                                            <p:txEl>
                                              <p:pRg st="4" end="4"/>
                                            </p:txEl>
                                          </p:spTgt>
                                        </p:tgtEl>
                                        <p:attrNameLst>
                                          <p:attrName>style.visibility</p:attrName>
                                        </p:attrNameLst>
                                      </p:cBhvr>
                                      <p:to>
                                        <p:strVal val="visible"/>
                                      </p:to>
                                    </p:set>
                                    <p:anim calcmode="lin" valueType="num">
                                      <p:cBhvr additive="base">
                                        <p:cTn id="32" dur="500"/>
                                        <p:tgtEl>
                                          <p:spTgt spid="89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93">
                                            <p:txEl>
                                              <p:pRg st="5" end="5"/>
                                            </p:txEl>
                                          </p:spTgt>
                                        </p:tgtEl>
                                        <p:attrNameLst>
                                          <p:attrName>style.visibility</p:attrName>
                                        </p:attrNameLst>
                                      </p:cBhvr>
                                      <p:to>
                                        <p:strVal val="visible"/>
                                      </p:to>
                                    </p:set>
                                    <p:anim calcmode="lin" valueType="num">
                                      <p:cBhvr additive="base">
                                        <p:cTn id="37" dur="500"/>
                                        <p:tgtEl>
                                          <p:spTgt spid="893">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893">
                                            <p:txEl>
                                              <p:pRg st="6" end="6"/>
                                            </p:txEl>
                                          </p:spTgt>
                                        </p:tgtEl>
                                        <p:attrNameLst>
                                          <p:attrName>style.visibility</p:attrName>
                                        </p:attrNameLst>
                                      </p:cBhvr>
                                      <p:to>
                                        <p:strVal val="visible"/>
                                      </p:to>
                                    </p:set>
                                    <p:anim calcmode="lin" valueType="num">
                                      <p:cBhvr additive="base">
                                        <p:cTn id="42" dur="500"/>
                                        <p:tgtEl>
                                          <p:spTgt spid="893">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893">
                                            <p:txEl>
                                              <p:pRg st="7" end="7"/>
                                            </p:txEl>
                                          </p:spTgt>
                                        </p:tgtEl>
                                        <p:attrNameLst>
                                          <p:attrName>style.visibility</p:attrName>
                                        </p:attrNameLst>
                                      </p:cBhvr>
                                      <p:to>
                                        <p:strVal val="visible"/>
                                      </p:to>
                                    </p:set>
                                    <p:anim calcmode="lin" valueType="num">
                                      <p:cBhvr additive="base">
                                        <p:cTn id="47" dur="500"/>
                                        <p:tgtEl>
                                          <p:spTgt spid="893">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893">
                                            <p:txEl>
                                              <p:pRg st="8" end="8"/>
                                            </p:txEl>
                                          </p:spTgt>
                                        </p:tgtEl>
                                        <p:attrNameLst>
                                          <p:attrName>style.visibility</p:attrName>
                                        </p:attrNameLst>
                                      </p:cBhvr>
                                      <p:to>
                                        <p:strVal val="visible"/>
                                      </p:to>
                                    </p:set>
                                    <p:anim calcmode="lin" valueType="num">
                                      <p:cBhvr additive="base">
                                        <p:cTn id="52" dur="500"/>
                                        <p:tgtEl>
                                          <p:spTgt spid="893">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893">
                                            <p:txEl>
                                              <p:pRg st="9" end="9"/>
                                            </p:txEl>
                                          </p:spTgt>
                                        </p:tgtEl>
                                        <p:attrNameLst>
                                          <p:attrName>style.visibility</p:attrName>
                                        </p:attrNameLst>
                                      </p:cBhvr>
                                      <p:to>
                                        <p:strVal val="visible"/>
                                      </p:to>
                                    </p:set>
                                    <p:anim calcmode="lin" valueType="num">
                                      <p:cBhvr additive="base">
                                        <p:cTn id="57" dur="500"/>
                                        <p:tgtEl>
                                          <p:spTgt spid="893">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893">
                                            <p:txEl>
                                              <p:pRg st="10" end="10"/>
                                            </p:txEl>
                                          </p:spTgt>
                                        </p:tgtEl>
                                        <p:attrNameLst>
                                          <p:attrName>style.visibility</p:attrName>
                                        </p:attrNameLst>
                                      </p:cBhvr>
                                      <p:to>
                                        <p:strVal val="visible"/>
                                      </p:to>
                                    </p:set>
                                    <p:anim calcmode="lin" valueType="num">
                                      <p:cBhvr additive="base">
                                        <p:cTn id="62" dur="500"/>
                                        <p:tgtEl>
                                          <p:spTgt spid="893">
                                            <p:txEl>
                                              <p:pRg st="10" end="10"/>
                                            </p:txEl>
                                          </p:spTgt>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893">
                                            <p:txEl>
                                              <p:pRg st="11" end="11"/>
                                            </p:txEl>
                                          </p:spTgt>
                                        </p:tgtEl>
                                        <p:attrNameLst>
                                          <p:attrName>style.visibility</p:attrName>
                                        </p:attrNameLst>
                                      </p:cBhvr>
                                      <p:to>
                                        <p:strVal val="visible"/>
                                      </p:to>
                                    </p:set>
                                    <p:anim calcmode="lin" valueType="num">
                                      <p:cBhvr additive="base">
                                        <p:cTn id="67" dur="500"/>
                                        <p:tgtEl>
                                          <p:spTgt spid="893">
                                            <p:txEl>
                                              <p:pRg st="11" end="11"/>
                                            </p:txEl>
                                          </p:spTgt>
                                        </p:tgtEl>
                                        <p:attrNameLst>
                                          <p:attrName>ppt_x</p:attrName>
                                        </p:attrNameLst>
                                      </p:cBhvr>
                                      <p:tavLst>
                                        <p:tav tm="0">
                                          <p:val>
                                            <p:strVal val="#ppt_x-1"/>
                                          </p:val>
                                        </p:tav>
                                        <p:tav tm="100000">
                                          <p:val>
                                            <p:strVal val="#ppt_x"/>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893">
                                            <p:txEl>
                                              <p:pRg st="12" end="12"/>
                                            </p:txEl>
                                          </p:spTgt>
                                        </p:tgtEl>
                                        <p:attrNameLst>
                                          <p:attrName>style.visibility</p:attrName>
                                        </p:attrNameLst>
                                      </p:cBhvr>
                                      <p:to>
                                        <p:strVal val="visible"/>
                                      </p:to>
                                    </p:set>
                                    <p:anim calcmode="lin" valueType="num">
                                      <p:cBhvr additive="base">
                                        <p:cTn id="72" dur="500"/>
                                        <p:tgtEl>
                                          <p:spTgt spid="893">
                                            <p:txEl>
                                              <p:pRg st="12" end="12"/>
                                            </p:txEl>
                                          </p:spTgt>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893">
                                            <p:txEl>
                                              <p:pRg st="13" end="13"/>
                                            </p:txEl>
                                          </p:spTgt>
                                        </p:tgtEl>
                                        <p:attrNameLst>
                                          <p:attrName>style.visibility</p:attrName>
                                        </p:attrNameLst>
                                      </p:cBhvr>
                                      <p:to>
                                        <p:strVal val="visible"/>
                                      </p:to>
                                    </p:set>
                                    <p:anim calcmode="lin" valueType="num">
                                      <p:cBhvr additive="base">
                                        <p:cTn id="77" dur="500"/>
                                        <p:tgtEl>
                                          <p:spTgt spid="893">
                                            <p:txEl>
                                              <p:pRg st="13" end="13"/>
                                            </p:txEl>
                                          </p:spTgt>
                                        </p:tgtEl>
                                        <p:attrNameLst>
                                          <p:attrName>ppt_x</p:attrName>
                                        </p:attrNameLst>
                                      </p:cBhvr>
                                      <p:tavLst>
                                        <p:tav tm="0">
                                          <p:val>
                                            <p:strVal val="#ppt_x-1"/>
                                          </p:val>
                                        </p:tav>
                                        <p:tav tm="100000">
                                          <p:val>
                                            <p:strVal val="#ppt_x"/>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nodeType="clickEffect">
                                  <p:stCondLst>
                                    <p:cond delay="0"/>
                                  </p:stCondLst>
                                  <p:childTnLst>
                                    <p:set>
                                      <p:cBhvr>
                                        <p:cTn id="81" dur="1" fill="hold">
                                          <p:stCondLst>
                                            <p:cond delay="0"/>
                                          </p:stCondLst>
                                        </p:cTn>
                                        <p:tgtEl>
                                          <p:spTgt spid="893">
                                            <p:txEl>
                                              <p:pRg st="14" end="14"/>
                                            </p:txEl>
                                          </p:spTgt>
                                        </p:tgtEl>
                                        <p:attrNameLst>
                                          <p:attrName>style.visibility</p:attrName>
                                        </p:attrNameLst>
                                      </p:cBhvr>
                                      <p:to>
                                        <p:strVal val="visible"/>
                                      </p:to>
                                    </p:set>
                                    <p:anim calcmode="lin" valueType="num">
                                      <p:cBhvr additive="base">
                                        <p:cTn id="82" dur="500"/>
                                        <p:tgtEl>
                                          <p:spTgt spid="893">
                                            <p:txEl>
                                              <p:pRg st="14" end="14"/>
                                            </p:txEl>
                                          </p:spTgt>
                                        </p:tgtEl>
                                        <p:attrNameLst>
                                          <p:attrName>ppt_x</p:attrName>
                                        </p:attrNameLst>
                                      </p:cBhvr>
                                      <p:tavLst>
                                        <p:tav tm="0">
                                          <p:val>
                                            <p:strVal val="#ppt_x-1"/>
                                          </p:val>
                                        </p:tav>
                                        <p:tav tm="100000">
                                          <p:val>
                                            <p:strVal val="#ppt_x"/>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893">
                                            <p:txEl>
                                              <p:pRg st="15" end="15"/>
                                            </p:txEl>
                                          </p:spTgt>
                                        </p:tgtEl>
                                        <p:attrNameLst>
                                          <p:attrName>style.visibility</p:attrName>
                                        </p:attrNameLst>
                                      </p:cBhvr>
                                      <p:to>
                                        <p:strVal val="visible"/>
                                      </p:to>
                                    </p:set>
                                    <p:anim calcmode="lin" valueType="num">
                                      <p:cBhvr additive="base">
                                        <p:cTn id="87" dur="500"/>
                                        <p:tgtEl>
                                          <p:spTgt spid="893">
                                            <p:txEl>
                                              <p:pRg st="15" end="1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Shape 907"/>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908" name="Shape 908"/>
          <p:cNvSpPr txBox="1"/>
          <p:nvPr/>
        </p:nvSpPr>
        <p:spPr>
          <a:xfrm>
            <a:off x="537773" y="1176051"/>
            <a:ext cx="8068453" cy="3785652"/>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760"/>
              <a:buFont typeface="Arial"/>
              <a:buChar char="•"/>
            </a:pPr>
            <a:r>
              <a:rPr lang="en-US" sz="2400">
                <a:solidFill>
                  <a:schemeClr val="dk1"/>
                </a:solidFill>
                <a:latin typeface="Arial"/>
                <a:ea typeface="Arial"/>
                <a:cs typeface="Arial"/>
                <a:sym typeface="Arial"/>
              </a:rPr>
              <a:t>Meta: Crea un programa que sume dos números y muestre el resultado por consola (usa 3 variables)</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Tiempo: (25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Pasos</a:t>
            </a:r>
            <a:endParaRPr/>
          </a:p>
          <a:p>
            <a:pPr marL="914352" marR="0" lvl="1" indent="-457200" algn="l" rtl="0">
              <a:spcBef>
                <a:spcPts val="0"/>
              </a:spcBef>
              <a:spcAft>
                <a:spcPts val="0"/>
              </a:spcAft>
              <a:buClr>
                <a:schemeClr val="dk1"/>
              </a:buClr>
              <a:buSzPts val="2400"/>
              <a:buFont typeface="Arial"/>
              <a:buAutoNum type="arabicPeriod"/>
            </a:pPr>
            <a:r>
              <a:rPr lang="en-US" sz="2400" b="0" i="0" u="none" strike="noStrike" cap="none">
                <a:solidFill>
                  <a:schemeClr val="dk1"/>
                </a:solidFill>
                <a:latin typeface="Arial"/>
                <a:ea typeface="Arial"/>
                <a:cs typeface="Arial"/>
                <a:sym typeface="Arial"/>
              </a:rPr>
              <a:t>Construye tu programa.</a:t>
            </a:r>
            <a:endParaRPr sz="2400" b="0" i="0" u="none" strike="noStrike" cap="none">
              <a:solidFill>
                <a:schemeClr val="dk1"/>
              </a:solidFill>
              <a:latin typeface="Arial"/>
              <a:ea typeface="Arial"/>
              <a:cs typeface="Arial"/>
              <a:sym typeface="Arial"/>
            </a:endParaRPr>
          </a:p>
          <a:p>
            <a:pPr marL="914352" marR="0" lvl="1" indent="-457200" algn="l" rtl="0">
              <a:spcBef>
                <a:spcPts val="0"/>
              </a:spcBef>
              <a:spcAft>
                <a:spcPts val="0"/>
              </a:spcAft>
              <a:buClr>
                <a:schemeClr val="dk1"/>
              </a:buClr>
              <a:buSzPts val="2400"/>
              <a:buFont typeface="Arial"/>
              <a:buAutoNum type="arabicPeriod"/>
            </a:pPr>
            <a:r>
              <a:rPr lang="en-US" sz="2400" b="0" i="0" u="none" strike="noStrike" cap="none">
                <a:solidFill>
                  <a:schemeClr val="dk1"/>
                </a:solidFill>
                <a:latin typeface="Arial"/>
                <a:ea typeface="Arial"/>
                <a:cs typeface="Arial"/>
                <a:sym typeface="Arial"/>
              </a:rPr>
              <a:t>Prueba con enteros, flotantes y doble flotante</a:t>
            </a:r>
            <a:endParaRPr/>
          </a:p>
          <a:p>
            <a:pPr marL="457152" marR="0" lvl="1" indent="0" algn="l" rtl="0">
              <a:spcBef>
                <a:spcPts val="0"/>
              </a:spcBef>
              <a:spcAft>
                <a:spcPts val="0"/>
              </a:spcAft>
              <a:buNone/>
            </a:pPr>
            <a:endParaRPr sz="2400" b="0" i="0" u="none" strike="noStrike" cap="none">
              <a:solidFill>
                <a:schemeClr val="dk1"/>
              </a:solidFill>
              <a:latin typeface="Arial"/>
              <a:ea typeface="Arial"/>
              <a:cs typeface="Arial"/>
              <a:sym typeface="Arial"/>
            </a:endParaRPr>
          </a:p>
          <a:p>
            <a:pPr marL="457152" marR="0" lvl="1" indent="0" algn="l" rtl="0">
              <a:spcBef>
                <a:spcPts val="0"/>
              </a:spcBef>
              <a:spcAft>
                <a:spcPts val="0"/>
              </a:spcAft>
              <a:buNone/>
            </a:pPr>
            <a:endParaRPr sz="2400" b="0" i="0" u="none" strike="noStrike" cap="none">
              <a:solidFill>
                <a:schemeClr val="dk1"/>
              </a:solidFill>
              <a:latin typeface="Arial"/>
              <a:ea typeface="Arial"/>
              <a:cs typeface="Arial"/>
              <a:sym typeface="Arial"/>
            </a:endParaRPr>
          </a:p>
          <a:p>
            <a:pPr marL="914352" marR="0" lvl="1" indent="-30480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457152" marR="0" lvl="1"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909" name="Shape 909"/>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1" indent="-285750" algn="l" rtl="0">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¿Cómo puedo saber que estoy aprendiendo bien los conceptos?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807130" y="1736477"/>
            <a:ext cx="7773689" cy="437663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400" b="1" i="0" u="none" strike="noStrike" cap="none" dirty="0">
                <a:solidFill>
                  <a:schemeClr val="dk1"/>
                </a:solidFill>
                <a:latin typeface="+mn-lt"/>
                <a:sym typeface="Arial Narrow"/>
              </a:rPr>
              <a:t>Los Strings son </a:t>
            </a:r>
            <a:r>
              <a:rPr lang="en-US" sz="2400" b="1" i="0" u="none" strike="noStrike" cap="none" dirty="0" err="1">
                <a:solidFill>
                  <a:schemeClr val="dk1"/>
                </a:solidFill>
                <a:latin typeface="+mn-lt"/>
                <a:sym typeface="Arial Narrow"/>
              </a:rPr>
              <a:t>clases</a:t>
            </a:r>
            <a:r>
              <a:rPr lang="en-US" sz="2400" b="1" i="0" u="none" strike="noStrike" cap="none" dirty="0">
                <a:solidFill>
                  <a:schemeClr val="dk1"/>
                </a:solidFill>
                <a:latin typeface="+mn-lt"/>
                <a:sym typeface="Arial Narrow"/>
              </a:rPr>
              <a:t> Java! → </a:t>
            </a:r>
            <a:r>
              <a:rPr lang="en-US" sz="2400" b="1" i="0" u="none" strike="noStrike" cap="none" dirty="0" err="1">
                <a:solidFill>
                  <a:schemeClr val="dk1"/>
                </a:solidFill>
                <a:latin typeface="+mn-lt"/>
                <a:sym typeface="Arial Narrow"/>
              </a:rPr>
              <a:t>por</a:t>
            </a:r>
            <a:r>
              <a:rPr lang="en-US" sz="2400" b="1" i="0" u="none" strike="noStrike" cap="none" dirty="0">
                <a:solidFill>
                  <a:schemeClr val="dk1"/>
                </a:solidFill>
                <a:latin typeface="+mn-lt"/>
                <a:sym typeface="Arial Narrow"/>
              </a:rPr>
              <a:t> </a:t>
            </a:r>
            <a:r>
              <a:rPr lang="en-US" sz="2400" b="1" i="0" u="none" strike="noStrike" cap="none" dirty="0" err="1">
                <a:solidFill>
                  <a:schemeClr val="dk1"/>
                </a:solidFill>
                <a:latin typeface="+mn-lt"/>
                <a:sym typeface="Arial Narrow"/>
              </a:rPr>
              <a:t>tanto</a:t>
            </a:r>
            <a:r>
              <a:rPr lang="en-US" sz="2400" b="1" i="0" u="none" strike="noStrike" cap="none" dirty="0">
                <a:solidFill>
                  <a:schemeClr val="dk1"/>
                </a:solidFill>
                <a:latin typeface="+mn-lt"/>
                <a:sym typeface="Arial Narrow"/>
              </a:rPr>
              <a:t> </a:t>
            </a:r>
            <a:r>
              <a:rPr lang="en-US" sz="2400" b="1" i="0" u="none" strike="noStrike" cap="none" dirty="0" err="1">
                <a:solidFill>
                  <a:schemeClr val="dk1"/>
                </a:solidFill>
                <a:latin typeface="+mn-lt"/>
                <a:sym typeface="Arial Narrow"/>
              </a:rPr>
              <a:t>tienen</a:t>
            </a:r>
            <a:r>
              <a:rPr lang="en-US" sz="2400" b="1" i="0" u="none" strike="noStrike" cap="none" dirty="0">
                <a:solidFill>
                  <a:schemeClr val="dk1"/>
                </a:solidFill>
                <a:latin typeface="+mn-lt"/>
                <a:sym typeface="Arial Narrow"/>
              </a:rPr>
              <a:t> </a:t>
            </a:r>
            <a:r>
              <a:rPr lang="en-US" sz="2400" b="1" i="0" u="none" strike="noStrike" cap="none" dirty="0" err="1">
                <a:solidFill>
                  <a:schemeClr val="dk1"/>
                </a:solidFill>
                <a:latin typeface="+mn-lt"/>
                <a:sym typeface="Arial Narrow"/>
              </a:rPr>
              <a:t>propiedades</a:t>
            </a:r>
            <a:r>
              <a:rPr lang="en-US" sz="2400" b="1" i="0" u="none" strike="noStrike" cap="none" dirty="0">
                <a:solidFill>
                  <a:schemeClr val="dk1"/>
                </a:solidFill>
                <a:latin typeface="+mn-lt"/>
                <a:sym typeface="Arial Narrow"/>
              </a:rPr>
              <a:t> y </a:t>
            </a:r>
            <a:r>
              <a:rPr lang="en-US" sz="2400" b="1" i="0" u="none" strike="noStrike" cap="none" dirty="0" err="1">
                <a:solidFill>
                  <a:schemeClr val="dk1"/>
                </a:solidFill>
                <a:latin typeface="+mn-lt"/>
                <a:sym typeface="Arial Narrow"/>
              </a:rPr>
              <a:t>métodos</a:t>
            </a:r>
            <a:endParaRPr sz="2400" b="1" i="0" u="none" strike="noStrike" cap="none" dirty="0">
              <a:solidFill>
                <a:schemeClr val="dk1"/>
              </a:solidFill>
              <a:latin typeface="+mn-lt"/>
              <a:sym typeface="Arial Narrow"/>
            </a:endParaRPr>
          </a:p>
          <a:p>
            <a:pPr marL="192024" marR="0" lvl="1" indent="-192024" algn="l" rtl="0">
              <a:lnSpc>
                <a:spcPct val="150000"/>
              </a:lnSpc>
              <a:spcBef>
                <a:spcPts val="0"/>
              </a:spcBef>
              <a:spcAft>
                <a:spcPts val="0"/>
              </a:spcAft>
              <a:buClr>
                <a:schemeClr val="dk1"/>
              </a:buClr>
              <a:buSzPts val="2000"/>
              <a:buFont typeface="Arial"/>
              <a:buChar char="▪"/>
            </a:pPr>
            <a:r>
              <a:rPr lang="en-US" sz="1800" b="0" i="0" u="none" strike="noStrike" cap="none" dirty="0" err="1">
                <a:solidFill>
                  <a:schemeClr val="dk1"/>
                </a:solidFill>
                <a:latin typeface="+mn-lt"/>
                <a:sym typeface="Arial"/>
              </a:rPr>
              <a:t>greeting.length</a:t>
            </a:r>
            <a:r>
              <a:rPr lang="en-US" sz="1800" b="0" i="0" u="none" strike="noStrike" cap="none" dirty="0">
                <a:solidFill>
                  <a:schemeClr val="dk1"/>
                </a:solidFill>
                <a:latin typeface="+mn-lt"/>
                <a:sym typeface="Arial"/>
              </a:rPr>
              <a:t>(); </a:t>
            </a:r>
            <a:r>
              <a:rPr lang="en-US" sz="1800" b="0" i="0" u="none" strike="noStrike" cap="none" dirty="0">
                <a:solidFill>
                  <a:srgbClr val="7F7F7F"/>
                </a:solidFill>
                <a:latin typeface="+mn-lt"/>
                <a:sym typeface="Arial"/>
              </a:rPr>
              <a:t>//the string length</a:t>
            </a:r>
            <a:endParaRPr sz="1800" b="0" i="0" u="none" strike="noStrike" cap="none" dirty="0">
              <a:solidFill>
                <a:srgbClr val="7F7F7F"/>
              </a:solidFill>
              <a:latin typeface="+mn-lt"/>
              <a:sym typeface="Arial"/>
            </a:endParaRPr>
          </a:p>
          <a:p>
            <a:pPr marL="192024" marR="0" lvl="1" indent="-192024" algn="l" rtl="0">
              <a:lnSpc>
                <a:spcPct val="150000"/>
              </a:lnSpc>
              <a:spcBef>
                <a:spcPts val="0"/>
              </a:spcBef>
              <a:spcAft>
                <a:spcPts val="0"/>
              </a:spcAft>
              <a:buClr>
                <a:schemeClr val="dk1"/>
              </a:buClr>
              <a:buSzPts val="2000"/>
              <a:buFont typeface="Arial"/>
              <a:buChar char="▪"/>
            </a:pPr>
            <a:r>
              <a:rPr lang="en-US" sz="1800" b="0" i="0" u="none" strike="noStrike" cap="none" dirty="0" err="1">
                <a:solidFill>
                  <a:schemeClr val="dk1"/>
                </a:solidFill>
                <a:latin typeface="+mn-lt"/>
                <a:sym typeface="Arial"/>
              </a:rPr>
              <a:t>greeting.concat</a:t>
            </a:r>
            <a:r>
              <a:rPr lang="en-US" sz="1800" b="0" i="0" u="none" strike="noStrike" cap="none" dirty="0">
                <a:solidFill>
                  <a:schemeClr val="dk1"/>
                </a:solidFill>
                <a:latin typeface="+mn-lt"/>
                <a:sym typeface="Arial"/>
              </a:rPr>
              <a:t>(</a:t>
            </a:r>
            <a:r>
              <a:rPr lang="en-US" sz="1800" b="0" i="0" u="none" strike="noStrike" cap="none" dirty="0">
                <a:solidFill>
                  <a:schemeClr val="accent1"/>
                </a:solidFill>
                <a:latin typeface="+mn-lt"/>
                <a:sym typeface="Arial"/>
              </a:rPr>
              <a:t>String</a:t>
            </a:r>
            <a:r>
              <a:rPr lang="en-US" sz="1800" b="0" i="0" u="none" strike="noStrike" cap="none" dirty="0">
                <a:solidFill>
                  <a:schemeClr val="dk1"/>
                </a:solidFill>
                <a:latin typeface="+mn-lt"/>
                <a:sym typeface="Arial"/>
              </a:rPr>
              <a:t>); </a:t>
            </a:r>
            <a:r>
              <a:rPr lang="en-US" sz="1800" b="0" i="0" u="none" strike="noStrike" cap="none" dirty="0">
                <a:solidFill>
                  <a:srgbClr val="7F7F7F"/>
                </a:solidFill>
                <a:latin typeface="+mn-lt"/>
                <a:sym typeface="Arial"/>
              </a:rPr>
              <a:t>//concatenate with another string</a:t>
            </a:r>
            <a:endParaRPr sz="1800" dirty="0">
              <a:latin typeface="+mn-lt"/>
            </a:endParaRPr>
          </a:p>
          <a:p>
            <a:pPr marL="457200" marR="0" lvl="2" indent="-265176" algn="l" rtl="0">
              <a:lnSpc>
                <a:spcPct val="150000"/>
              </a:lnSpc>
              <a:spcBef>
                <a:spcPts val="0"/>
              </a:spcBef>
              <a:spcAft>
                <a:spcPts val="0"/>
              </a:spcAft>
              <a:buClr>
                <a:srgbClr val="7F7F7F"/>
              </a:buClr>
              <a:buSzPts val="1920"/>
              <a:buFont typeface="Arial"/>
              <a:buChar char="–"/>
            </a:pPr>
            <a:r>
              <a:rPr lang="en-US" sz="1800" b="0" i="0" u="none" strike="noStrike" cap="none" dirty="0">
                <a:solidFill>
                  <a:srgbClr val="7F7F7F"/>
                </a:solidFill>
                <a:latin typeface="+mn-lt"/>
                <a:sym typeface="Arial"/>
              </a:rPr>
              <a:t>Para </a:t>
            </a:r>
            <a:r>
              <a:rPr lang="en-US" sz="1800" b="0" i="0" u="none" strike="noStrike" cap="none" dirty="0" err="1">
                <a:solidFill>
                  <a:srgbClr val="7F7F7F"/>
                </a:solidFill>
                <a:latin typeface="+mn-lt"/>
                <a:sym typeface="Arial"/>
              </a:rPr>
              <a:t>concatenar</a:t>
            </a:r>
            <a:r>
              <a:rPr lang="en-US" sz="1800" b="0" i="0" u="none" strike="noStrike" cap="none" dirty="0">
                <a:solidFill>
                  <a:srgbClr val="7F7F7F"/>
                </a:solidFill>
                <a:latin typeface="+mn-lt"/>
                <a:sym typeface="Arial"/>
              </a:rPr>
              <a:t> Strings </a:t>
            </a:r>
            <a:r>
              <a:rPr lang="en-US" sz="1800" b="0" i="0" u="none" strike="noStrike" cap="none" dirty="0" err="1">
                <a:solidFill>
                  <a:srgbClr val="7F7F7F"/>
                </a:solidFill>
                <a:latin typeface="+mn-lt"/>
                <a:sym typeface="Arial"/>
              </a:rPr>
              <a:t>también</a:t>
            </a:r>
            <a:r>
              <a:rPr lang="en-US" sz="1800" b="0" i="0" u="none" strike="noStrike" cap="none" dirty="0">
                <a:solidFill>
                  <a:srgbClr val="7F7F7F"/>
                </a:solidFill>
                <a:latin typeface="+mn-lt"/>
                <a:sym typeface="Arial"/>
              </a:rPr>
              <a:t> se </a:t>
            </a:r>
            <a:r>
              <a:rPr lang="en-US" sz="1800" b="0" i="0" u="none" strike="noStrike" cap="none" dirty="0" err="1">
                <a:solidFill>
                  <a:srgbClr val="7F7F7F"/>
                </a:solidFill>
                <a:latin typeface="+mn-lt"/>
                <a:sym typeface="Arial"/>
              </a:rPr>
              <a:t>puede</a:t>
            </a:r>
            <a:r>
              <a:rPr lang="en-US" sz="1800" b="0" i="0" u="none" strike="noStrike" cap="none" dirty="0">
                <a:solidFill>
                  <a:srgbClr val="7F7F7F"/>
                </a:solidFill>
                <a:latin typeface="+mn-lt"/>
                <a:sym typeface="Arial"/>
              </a:rPr>
              <a:t> </a:t>
            </a:r>
            <a:r>
              <a:rPr lang="en-US" sz="1800" b="0" i="0" u="none" strike="noStrike" cap="none" dirty="0" err="1">
                <a:solidFill>
                  <a:srgbClr val="7F7F7F"/>
                </a:solidFill>
                <a:latin typeface="+mn-lt"/>
                <a:sym typeface="Arial"/>
              </a:rPr>
              <a:t>usar</a:t>
            </a:r>
            <a:r>
              <a:rPr lang="en-US" sz="1800" b="0" i="0" u="none" strike="noStrike" cap="none" dirty="0">
                <a:solidFill>
                  <a:srgbClr val="7F7F7F"/>
                </a:solidFill>
                <a:latin typeface="+mn-lt"/>
                <a:sym typeface="Arial"/>
              </a:rPr>
              <a:t>: string1+string2</a:t>
            </a:r>
            <a:endParaRPr sz="1800" dirty="0">
              <a:latin typeface="+mn-lt"/>
            </a:endParaRPr>
          </a:p>
          <a:p>
            <a:pPr marL="192024" marR="0" lvl="1" indent="-192024" algn="l" rtl="0">
              <a:lnSpc>
                <a:spcPct val="150000"/>
              </a:lnSpc>
              <a:spcBef>
                <a:spcPts val="0"/>
              </a:spcBef>
              <a:spcAft>
                <a:spcPts val="0"/>
              </a:spcAft>
              <a:buClr>
                <a:schemeClr val="dk1"/>
              </a:buClr>
              <a:buSzPts val="2000"/>
              <a:buFont typeface="Arial"/>
              <a:buChar char="▪"/>
            </a:pPr>
            <a:r>
              <a:rPr lang="en-US" sz="1800" b="0" i="0" u="none" strike="noStrike" cap="none" dirty="0" err="1">
                <a:solidFill>
                  <a:schemeClr val="dk1"/>
                </a:solidFill>
                <a:latin typeface="+mn-lt"/>
                <a:sym typeface="Arial"/>
              </a:rPr>
              <a:t>greeting.replace</a:t>
            </a:r>
            <a:r>
              <a:rPr lang="en-US" sz="1800" b="0" i="0" u="none" strike="noStrike" cap="none" dirty="0">
                <a:solidFill>
                  <a:schemeClr val="dk1"/>
                </a:solidFill>
                <a:latin typeface="+mn-lt"/>
                <a:sym typeface="Arial"/>
              </a:rPr>
              <a:t>(</a:t>
            </a:r>
            <a:r>
              <a:rPr lang="en-US" sz="1800" b="0" i="0" u="none" strike="noStrike" cap="none" dirty="0" err="1">
                <a:solidFill>
                  <a:schemeClr val="accent1"/>
                </a:solidFill>
                <a:latin typeface="+mn-lt"/>
                <a:sym typeface="Arial"/>
              </a:rPr>
              <a:t>char</a:t>
            </a:r>
            <a:r>
              <a:rPr lang="en-US" sz="1800" b="0" i="0" u="none" strike="noStrike" cap="none" dirty="0" err="1">
                <a:solidFill>
                  <a:schemeClr val="dk1"/>
                </a:solidFill>
                <a:latin typeface="+mn-lt"/>
                <a:sym typeface="Arial"/>
              </a:rPr>
              <a:t>,</a:t>
            </a:r>
            <a:r>
              <a:rPr lang="en-US" sz="1800" b="0" i="0" u="none" strike="noStrike" cap="none" dirty="0" err="1">
                <a:solidFill>
                  <a:schemeClr val="accent1"/>
                </a:solidFill>
                <a:latin typeface="+mn-lt"/>
                <a:sym typeface="Arial"/>
              </a:rPr>
              <a:t>char</a:t>
            </a:r>
            <a:r>
              <a:rPr lang="en-US" sz="1800" b="0" i="0" u="none" strike="noStrike" cap="none" dirty="0">
                <a:solidFill>
                  <a:schemeClr val="dk1"/>
                </a:solidFill>
                <a:latin typeface="+mn-lt"/>
                <a:sym typeface="Arial"/>
              </a:rPr>
              <a:t>); </a:t>
            </a:r>
            <a:r>
              <a:rPr lang="en-US" sz="1800" b="0" i="0" u="none" strike="noStrike" cap="none" dirty="0">
                <a:solidFill>
                  <a:srgbClr val="7F7F7F"/>
                </a:solidFill>
                <a:latin typeface="+mn-lt"/>
                <a:sym typeface="Arial"/>
              </a:rPr>
              <a:t>//replace 1</a:t>
            </a:r>
            <a:r>
              <a:rPr lang="en-US" sz="1800" b="0" i="0" u="none" strike="noStrike" cap="none" baseline="30000" dirty="0">
                <a:solidFill>
                  <a:srgbClr val="7F7F7F"/>
                </a:solidFill>
                <a:latin typeface="+mn-lt"/>
                <a:sym typeface="Arial"/>
              </a:rPr>
              <a:t>st</a:t>
            </a:r>
            <a:r>
              <a:rPr lang="en-US" sz="1800" b="0" i="0" u="none" strike="noStrike" cap="none" dirty="0">
                <a:solidFill>
                  <a:srgbClr val="7F7F7F"/>
                </a:solidFill>
                <a:latin typeface="+mn-lt"/>
                <a:sym typeface="Arial"/>
              </a:rPr>
              <a:t> char by 2</a:t>
            </a:r>
            <a:r>
              <a:rPr lang="en-US" sz="1800" b="0" i="0" u="none" strike="noStrike" cap="none" baseline="30000" dirty="0">
                <a:solidFill>
                  <a:srgbClr val="7F7F7F"/>
                </a:solidFill>
                <a:latin typeface="+mn-lt"/>
                <a:sym typeface="Arial"/>
              </a:rPr>
              <a:t>nd</a:t>
            </a:r>
            <a:r>
              <a:rPr lang="en-US" sz="1800" b="0" i="0" u="none" strike="noStrike" cap="none" dirty="0">
                <a:solidFill>
                  <a:srgbClr val="7F7F7F"/>
                </a:solidFill>
                <a:latin typeface="+mn-lt"/>
                <a:sym typeface="Arial"/>
              </a:rPr>
              <a:t> char</a:t>
            </a:r>
            <a:endParaRPr sz="1800" dirty="0">
              <a:latin typeface="+mn-lt"/>
            </a:endParaRPr>
          </a:p>
          <a:p>
            <a:pPr marL="0" marR="0" lvl="0" indent="0" algn="l" rtl="0">
              <a:lnSpc>
                <a:spcPct val="150000"/>
              </a:lnSpc>
              <a:spcBef>
                <a:spcPts val="600"/>
              </a:spcBef>
              <a:spcAft>
                <a:spcPts val="0"/>
              </a:spcAft>
              <a:buClr>
                <a:schemeClr val="dk1"/>
              </a:buClr>
              <a:buSzPts val="2000"/>
              <a:buFont typeface="Arial"/>
              <a:buNone/>
            </a:pPr>
            <a:r>
              <a:rPr lang="en-US" sz="2400" b="1" i="0" u="none" strike="noStrike" cap="none" dirty="0">
                <a:solidFill>
                  <a:schemeClr val="dk1"/>
                </a:solidFill>
                <a:latin typeface="+mn-lt"/>
                <a:sym typeface="Arial Narrow"/>
              </a:rPr>
              <a:t>Para </a:t>
            </a:r>
            <a:r>
              <a:rPr lang="en-US" sz="2400" b="1" i="0" u="none" strike="noStrike" cap="none" dirty="0" err="1">
                <a:solidFill>
                  <a:schemeClr val="dk1"/>
                </a:solidFill>
                <a:latin typeface="+mn-lt"/>
                <a:sym typeface="Arial Narrow"/>
              </a:rPr>
              <a:t>darle</a:t>
            </a:r>
            <a:r>
              <a:rPr lang="en-US" sz="2400" b="1" i="0" u="none" strike="noStrike" cap="none" dirty="0">
                <a:solidFill>
                  <a:schemeClr val="dk1"/>
                </a:solidFill>
                <a:latin typeface="+mn-lt"/>
                <a:sym typeface="Arial Narrow"/>
              </a:rPr>
              <a:t> un valor </a:t>
            </a:r>
            <a:r>
              <a:rPr lang="en-US" sz="2400" b="1" i="0" u="none" strike="noStrike" cap="none" dirty="0" err="1">
                <a:solidFill>
                  <a:schemeClr val="dk1"/>
                </a:solidFill>
                <a:latin typeface="+mn-lt"/>
                <a:sym typeface="Arial Narrow"/>
              </a:rPr>
              <a:t>inicial</a:t>
            </a:r>
            <a:r>
              <a:rPr lang="en-US" sz="2400" b="1" i="0" u="none" strike="noStrike" cap="none" dirty="0">
                <a:solidFill>
                  <a:schemeClr val="dk1"/>
                </a:solidFill>
                <a:latin typeface="+mn-lt"/>
                <a:sym typeface="Arial Narrow"/>
              </a:rPr>
              <a:t> lo </a:t>
            </a:r>
            <a:r>
              <a:rPr lang="en-US" sz="2400" b="1" i="0" u="none" strike="noStrike" cap="none" dirty="0" err="1">
                <a:solidFill>
                  <a:schemeClr val="dk1"/>
                </a:solidFill>
                <a:latin typeface="+mn-lt"/>
                <a:sym typeface="Arial Narrow"/>
              </a:rPr>
              <a:t>indicaremos</a:t>
            </a:r>
            <a:r>
              <a:rPr lang="en-US" sz="2400" b="1" i="0" u="none" strike="noStrike" cap="none" dirty="0">
                <a:solidFill>
                  <a:schemeClr val="dk1"/>
                </a:solidFill>
                <a:latin typeface="+mn-lt"/>
                <a:sym typeface="Arial Narrow"/>
              </a:rPr>
              <a:t> </a:t>
            </a:r>
            <a:r>
              <a:rPr lang="en-US" sz="2400" b="1" i="0" u="none" strike="noStrike" cap="none" dirty="0" err="1">
                <a:solidFill>
                  <a:schemeClr val="dk1"/>
                </a:solidFill>
                <a:latin typeface="+mn-lt"/>
                <a:sym typeface="Arial Narrow"/>
              </a:rPr>
              <a:t>mediante</a:t>
            </a:r>
            <a:r>
              <a:rPr lang="en-US" sz="2400" b="1" i="0" u="none" strike="noStrike" cap="none" dirty="0">
                <a:solidFill>
                  <a:schemeClr val="dk1"/>
                </a:solidFill>
                <a:latin typeface="+mn-lt"/>
                <a:sym typeface="Arial Narrow"/>
              </a:rPr>
              <a:t> </a:t>
            </a:r>
            <a:r>
              <a:rPr lang="en-US" sz="2400" b="1" i="0" u="none" strike="noStrike" cap="none" dirty="0" err="1">
                <a:solidFill>
                  <a:schemeClr val="dk1"/>
                </a:solidFill>
                <a:latin typeface="+mn-lt"/>
                <a:sym typeface="Arial Narrow"/>
              </a:rPr>
              <a:t>comillas</a:t>
            </a:r>
            <a:endParaRPr sz="1050" dirty="0">
              <a:latin typeface="+mn-lt"/>
            </a:endParaRPr>
          </a:p>
          <a:p>
            <a:pPr marL="192024" marR="0" lvl="1" indent="-192024" algn="l" rtl="0">
              <a:lnSpc>
                <a:spcPct val="150000"/>
              </a:lnSpc>
              <a:spcBef>
                <a:spcPts val="0"/>
              </a:spcBef>
              <a:spcAft>
                <a:spcPts val="0"/>
              </a:spcAft>
              <a:buClr>
                <a:srgbClr val="7B7B7B"/>
              </a:buClr>
              <a:buSzPts val="2000"/>
              <a:buFont typeface="Arial"/>
              <a:buChar char="▪"/>
            </a:pPr>
            <a:r>
              <a:rPr lang="en-US" sz="1800" b="0" i="0" u="none" strike="noStrike" cap="none" dirty="0">
                <a:solidFill>
                  <a:srgbClr val="7B7B7B"/>
                </a:solidFill>
                <a:latin typeface="+mn-lt"/>
                <a:ea typeface="Open Sans"/>
                <a:cs typeface="Open Sans"/>
                <a:sym typeface="Open Sans"/>
              </a:rPr>
              <a:t>“&lt;valor&gt; "</a:t>
            </a:r>
            <a:endParaRPr sz="1800" b="0" i="0" u="none" strike="noStrike" cap="none" dirty="0">
              <a:solidFill>
                <a:srgbClr val="7F7F7F"/>
              </a:solidFill>
              <a:latin typeface="+mn-lt"/>
              <a:sym typeface="Arial"/>
            </a:endParaRPr>
          </a:p>
          <a:p>
            <a:pPr marL="0" marR="0" lvl="0" indent="0" algn="l" rtl="0">
              <a:lnSpc>
                <a:spcPct val="150000"/>
              </a:lnSpc>
              <a:spcBef>
                <a:spcPts val="600"/>
              </a:spcBef>
              <a:spcAft>
                <a:spcPts val="0"/>
              </a:spcAft>
              <a:buClr>
                <a:schemeClr val="dk1"/>
              </a:buClr>
              <a:buSzPts val="1800"/>
              <a:buFont typeface="Arial"/>
              <a:buNone/>
            </a:pPr>
            <a:r>
              <a:rPr lang="en-US" sz="2000" b="1" i="0" u="sng" strike="noStrike" cap="none" dirty="0">
                <a:solidFill>
                  <a:schemeClr val="hlink"/>
                </a:solidFill>
                <a:latin typeface="+mn-lt"/>
                <a:sym typeface="Arial Narrow"/>
                <a:hlinkClick r:id="rId3"/>
              </a:rPr>
              <a:t>http://docs.oracle.com/javase/8/docs/api/java/lang/String.html</a:t>
            </a:r>
            <a:endParaRPr sz="2000" b="1" i="0" u="none" strike="noStrike" cap="none" dirty="0">
              <a:solidFill>
                <a:schemeClr val="dk1"/>
              </a:solidFill>
              <a:latin typeface="+mn-lt"/>
              <a:sym typeface="Arial Narrow"/>
            </a:endParaRPr>
          </a:p>
          <a:p>
            <a:pPr marL="0" marR="0" lvl="0" indent="0" algn="l" rtl="0">
              <a:lnSpc>
                <a:spcPct val="150000"/>
              </a:lnSpc>
              <a:spcBef>
                <a:spcPts val="600"/>
              </a:spcBef>
              <a:spcAft>
                <a:spcPts val="0"/>
              </a:spcAft>
              <a:buClr>
                <a:schemeClr val="dk1"/>
              </a:buClr>
              <a:buSzPts val="2000"/>
              <a:buFont typeface="Arial"/>
              <a:buNone/>
            </a:pPr>
            <a:endParaRPr sz="2000" b="1" i="0" u="none" strike="noStrike" cap="none" dirty="0">
              <a:solidFill>
                <a:srgbClr val="7F7F7F"/>
              </a:solidFill>
              <a:latin typeface="Arial Narrow"/>
              <a:ea typeface="Arial Narrow"/>
              <a:cs typeface="Arial Narrow"/>
              <a:sym typeface="Arial Narrow"/>
            </a:endParaRPr>
          </a:p>
          <a:p>
            <a:pPr marL="0" marR="0" lvl="0" indent="0" algn="l" rtl="0">
              <a:lnSpc>
                <a:spcPct val="150000"/>
              </a:lnSpc>
              <a:spcBef>
                <a:spcPts val="600"/>
              </a:spcBef>
              <a:spcAft>
                <a:spcPts val="0"/>
              </a:spcAft>
              <a:buClr>
                <a:schemeClr val="dk1"/>
              </a:buClr>
              <a:buSzPts val="2000"/>
              <a:buFont typeface="Arial"/>
              <a:buNone/>
            </a:pPr>
            <a:endParaRPr sz="2000" b="1" i="0" u="none" strike="noStrike" cap="none" dirty="0">
              <a:solidFill>
                <a:srgbClr val="7F7F7F"/>
              </a:solidFill>
              <a:latin typeface="Arial Narrow"/>
              <a:ea typeface="Arial Narrow"/>
              <a:cs typeface="Arial Narrow"/>
              <a:sym typeface="Arial Narrow"/>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dirty="0">
              <a:solidFill>
                <a:schemeClr val="dk1"/>
              </a:solidFill>
              <a:latin typeface="Arial Narrow"/>
              <a:ea typeface="Arial Narrow"/>
              <a:cs typeface="Arial Narrow"/>
              <a:sym typeface="Arial Narrow"/>
            </a:endParaRPr>
          </a:p>
        </p:txBody>
      </p:sp>
      <p:sp>
        <p:nvSpPr>
          <p:cNvPr id="915" name="Shape 915"/>
          <p:cNvSpPr txBox="1">
            <a:spLocks noGrp="1"/>
          </p:cNvSpPr>
          <p:nvPr>
            <p:ph type="title" idx="4294967295"/>
          </p:nvPr>
        </p:nvSpPr>
        <p:spPr>
          <a:xfrm>
            <a:off x="579819" y="321499"/>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Strings</a:t>
            </a:r>
            <a:endParaRPr sz="3000" b="1" i="0" u="none" strike="noStrike" cap="none" dirty="0">
              <a:solidFill>
                <a:schemeClr val="dk1"/>
              </a:solidFill>
              <a:latin typeface="Arial"/>
              <a:ea typeface="Arial"/>
              <a:cs typeface="Arial"/>
              <a:sym typeface="Arial"/>
            </a:endParaRPr>
          </a:p>
        </p:txBody>
      </p:sp>
      <p:sp>
        <p:nvSpPr>
          <p:cNvPr id="916" name="Shape 916"/>
          <p:cNvSpPr/>
          <p:nvPr/>
        </p:nvSpPr>
        <p:spPr>
          <a:xfrm>
            <a:off x="1998890" y="875537"/>
            <a:ext cx="5162858" cy="64618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dirty="0">
                <a:solidFill>
                  <a:schemeClr val="accent1"/>
                </a:solidFill>
                <a:latin typeface="Open Sans"/>
                <a:ea typeface="Open Sans"/>
                <a:cs typeface="Open Sans"/>
                <a:sym typeface="Open Sans"/>
              </a:rPr>
              <a:t>String</a:t>
            </a:r>
            <a:r>
              <a:rPr lang="en-US" sz="2400" dirty="0">
                <a:solidFill>
                  <a:schemeClr val="dk1"/>
                </a:solidFill>
                <a:latin typeface="Open Sans"/>
                <a:ea typeface="Open Sans"/>
                <a:cs typeface="Open Sans"/>
                <a:sym typeface="Open Sans"/>
              </a:rPr>
              <a:t> greeting = </a:t>
            </a:r>
            <a:r>
              <a:rPr lang="en-US" sz="2400" dirty="0">
                <a:solidFill>
                  <a:srgbClr val="7B7B7B"/>
                </a:solidFill>
                <a:latin typeface="Open Sans"/>
                <a:ea typeface="Open Sans"/>
                <a:cs typeface="Open Sans"/>
                <a:sym typeface="Open Sans"/>
              </a:rPr>
              <a:t>"Hello world!"</a:t>
            </a:r>
            <a:r>
              <a:rPr lang="en-US" sz="2400" dirty="0">
                <a:solidFill>
                  <a:schemeClr val="dk1"/>
                </a:solidFill>
                <a:latin typeface="Open Sans"/>
                <a:ea typeface="Open Sans"/>
                <a:cs typeface="Open Sans"/>
                <a:sym typeface="Open Sans"/>
              </a:rPr>
              <a: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716974" y="2181688"/>
            <a:ext cx="6961908" cy="162138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Java es un lenguaje de programación de alto nivel y una plataforma informática comercializada por primera vez en 1995 por Sun Microsystems. </a:t>
            </a:r>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p:txBody>
      </p:sp>
      <p:sp>
        <p:nvSpPr>
          <p:cNvPr id="402" name="Shape 402"/>
          <p:cNvSpPr txBox="1">
            <a:spLocks noGrp="1"/>
          </p:cNvSpPr>
          <p:nvPr>
            <p:ph type="title" idx="4294967295"/>
          </p:nvPr>
        </p:nvSpPr>
        <p:spPr>
          <a:xfrm>
            <a:off x="644236" y="499995"/>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JAVA</a:t>
            </a:r>
            <a:endParaRPr sz="3000" b="1" i="0" u="none" strike="noStrike" cap="none">
              <a:solidFill>
                <a:schemeClr val="dk1"/>
              </a:solidFill>
              <a:latin typeface="Arial"/>
              <a:ea typeface="Arial"/>
              <a:cs typeface="Arial"/>
              <a:sym typeface="Arial"/>
            </a:endParaRPr>
          </a:p>
        </p:txBody>
      </p:sp>
      <p:pic>
        <p:nvPicPr>
          <p:cNvPr id="403" name="Shape 403"/>
          <p:cNvPicPr preferRelativeResize="0"/>
          <p:nvPr/>
        </p:nvPicPr>
        <p:blipFill rotWithShape="1">
          <a:blip r:embed="rId3">
            <a:alphaModFix/>
          </a:blip>
          <a:srcRect l="23815" r="25303"/>
          <a:stretch/>
        </p:blipFill>
        <p:spPr>
          <a:xfrm>
            <a:off x="6238190" y="3317133"/>
            <a:ext cx="2110703" cy="24901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Shape 921"/>
          <p:cNvSpPr txBox="1">
            <a:spLocks noGrp="1"/>
          </p:cNvSpPr>
          <p:nvPr>
            <p:ph type="body" idx="1"/>
          </p:nvPr>
        </p:nvSpPr>
        <p:spPr>
          <a:xfrm>
            <a:off x="741821" y="1067889"/>
            <a:ext cx="7846425" cy="320795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dirty="0" err="1">
                <a:solidFill>
                  <a:schemeClr val="dk1"/>
                </a:solidFill>
                <a:latin typeface="+mn-lt"/>
                <a:sym typeface="Arial Narrow"/>
              </a:rPr>
              <a:t>Objeto</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contenedor</a:t>
            </a:r>
            <a:r>
              <a:rPr lang="en-US" sz="2000" b="0" i="0" u="none" strike="noStrike" cap="none" dirty="0">
                <a:solidFill>
                  <a:schemeClr val="dk1"/>
                </a:solidFill>
                <a:latin typeface="+mn-lt"/>
                <a:sym typeface="Arial Narrow"/>
              </a:rPr>
              <a:t> que </a:t>
            </a:r>
            <a:r>
              <a:rPr lang="en-US" sz="2000" b="0" i="0" u="none" strike="noStrike" cap="none" dirty="0" err="1">
                <a:solidFill>
                  <a:schemeClr val="dk1"/>
                </a:solidFill>
                <a:latin typeface="+mn-lt"/>
                <a:sym typeface="Arial Narrow"/>
              </a:rPr>
              <a:t>contiene</a:t>
            </a:r>
            <a:r>
              <a:rPr lang="en-US" sz="2000" b="0" i="0" u="none" strike="noStrike" cap="none" dirty="0">
                <a:solidFill>
                  <a:schemeClr val="dk1"/>
                </a:solidFill>
                <a:latin typeface="+mn-lt"/>
                <a:sym typeface="Arial Narrow"/>
              </a:rPr>
              <a:t> un </a:t>
            </a:r>
            <a:r>
              <a:rPr lang="en-US" sz="2000" b="0" i="0" u="none" strike="noStrike" cap="none" dirty="0" err="1">
                <a:solidFill>
                  <a:schemeClr val="dk1"/>
                </a:solidFill>
                <a:latin typeface="+mn-lt"/>
                <a:sym typeface="Arial Narrow"/>
              </a:rPr>
              <a:t>número</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fijo</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valores</a:t>
            </a:r>
            <a:r>
              <a:rPr lang="en-US" sz="2000" b="0" i="0" u="none" strike="noStrike" cap="none" dirty="0">
                <a:solidFill>
                  <a:schemeClr val="dk1"/>
                </a:solidFill>
                <a:latin typeface="+mn-lt"/>
                <a:sym typeface="Arial Narrow"/>
              </a:rPr>
              <a:t> de un solo </a:t>
            </a:r>
            <a:r>
              <a:rPr lang="en-US" sz="2000" b="0" i="0" u="none" strike="noStrike" cap="none" dirty="0" err="1">
                <a:solidFill>
                  <a:schemeClr val="dk1"/>
                </a:solidFill>
                <a:latin typeface="+mn-lt"/>
                <a:sym typeface="Arial Narrow"/>
              </a:rPr>
              <a:t>tipo</a:t>
            </a:r>
            <a:r>
              <a:rPr lang="en-US" sz="2000" b="0" i="0" u="none" strike="noStrike" cap="none" dirty="0">
                <a:solidFill>
                  <a:schemeClr val="dk1"/>
                </a:solidFill>
                <a:latin typeface="+mn-lt"/>
                <a:sym typeface="Arial Narrow"/>
              </a:rPr>
              <a:t>.</a:t>
            </a:r>
            <a:endParaRPr dirty="0">
              <a:latin typeface="+mn-lt"/>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dirty="0" smtClean="0">
                <a:solidFill>
                  <a:schemeClr val="dk1"/>
                </a:solidFill>
                <a:latin typeface="+mn-lt"/>
                <a:sym typeface="Arial Narrow"/>
              </a:rPr>
              <a:t>- Se </a:t>
            </a:r>
            <a:r>
              <a:rPr lang="en-US" sz="2000" b="0" i="0" u="none" strike="noStrike" cap="none" dirty="0" err="1">
                <a:solidFill>
                  <a:schemeClr val="dk1"/>
                </a:solidFill>
                <a:latin typeface="+mn-lt"/>
                <a:sym typeface="Arial Narrow"/>
              </a:rPr>
              <a:t>definen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usando</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corchetes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después</a:t>
            </a:r>
            <a:r>
              <a:rPr lang="en-US" sz="2000" b="0" i="0" u="none" strike="noStrike" cap="none" dirty="0">
                <a:solidFill>
                  <a:schemeClr val="dk1"/>
                </a:solidFill>
                <a:latin typeface="+mn-lt"/>
                <a:sym typeface="Arial Narrow"/>
              </a:rPr>
              <a:t> del </a:t>
            </a:r>
            <a:r>
              <a:rPr lang="en-US" sz="2000" b="0" i="0" u="none" strike="noStrike" cap="none" dirty="0" err="1">
                <a:solidFill>
                  <a:schemeClr val="dk1"/>
                </a:solidFill>
                <a:latin typeface="+mn-lt"/>
                <a:sym typeface="Arial Narrow"/>
              </a:rPr>
              <a:t>tipo</a:t>
            </a:r>
            <a:r>
              <a:rPr lang="en-US" sz="2000" b="0" i="0" u="none" strike="noStrike" cap="none" dirty="0">
                <a:solidFill>
                  <a:schemeClr val="dk1"/>
                </a:solidFill>
                <a:latin typeface="+mn-lt"/>
                <a:sym typeface="Arial Narrow"/>
              </a:rPr>
              <a:t>: </a:t>
            </a:r>
            <a:endParaRPr dirty="0">
              <a:latin typeface="+mn-lt"/>
            </a:endParaRPr>
          </a:p>
          <a:p>
            <a:pPr marL="799940" marR="0" lvl="1" indent="-192023" algn="l" rtl="0">
              <a:lnSpc>
                <a:spcPct val="100000"/>
              </a:lnSpc>
              <a:spcBef>
                <a:spcPts val="0"/>
              </a:spcBef>
              <a:spcAft>
                <a:spcPts val="0"/>
              </a:spcAft>
              <a:buClr>
                <a:schemeClr val="dk1"/>
              </a:buClr>
              <a:buSzPts val="2000"/>
              <a:buFont typeface="Arial"/>
              <a:buChar char="▪"/>
            </a:pPr>
            <a:r>
              <a:rPr lang="en-US" b="0" i="1" u="none" strike="noStrike" cap="none" dirty="0">
                <a:solidFill>
                  <a:schemeClr val="dk1"/>
                </a:solidFill>
                <a:latin typeface="+mn-lt"/>
                <a:sym typeface="Arial"/>
              </a:rPr>
              <a:t>&lt;</a:t>
            </a:r>
            <a:r>
              <a:rPr lang="en-US" b="0" i="1" u="none" strike="noStrike" cap="none" dirty="0" err="1">
                <a:solidFill>
                  <a:schemeClr val="dk1"/>
                </a:solidFill>
                <a:latin typeface="+mn-lt"/>
                <a:sym typeface="Arial"/>
              </a:rPr>
              <a:t>tipo</a:t>
            </a:r>
            <a:r>
              <a:rPr lang="en-US" b="0" i="1" u="none" strike="noStrike" cap="none" dirty="0">
                <a:solidFill>
                  <a:schemeClr val="dk1"/>
                </a:solidFill>
                <a:latin typeface="+mn-lt"/>
                <a:sym typeface="Arial"/>
              </a:rPr>
              <a:t>&gt;[] &lt;</a:t>
            </a:r>
            <a:r>
              <a:rPr lang="en-US" b="0" i="1" u="none" strike="noStrike" cap="none" dirty="0" err="1">
                <a:solidFill>
                  <a:schemeClr val="dk1"/>
                </a:solidFill>
                <a:latin typeface="+mn-lt"/>
                <a:sym typeface="Arial"/>
              </a:rPr>
              <a:t>nombre</a:t>
            </a:r>
            <a:r>
              <a:rPr lang="en-US" b="0" i="1" u="none" strike="noStrike" cap="none" dirty="0">
                <a:solidFill>
                  <a:schemeClr val="dk1"/>
                </a:solidFill>
                <a:latin typeface="+mn-lt"/>
                <a:sym typeface="Arial"/>
              </a:rPr>
              <a:t>&gt;</a:t>
            </a:r>
            <a:endParaRPr dirty="0">
              <a:latin typeface="+mn-lt"/>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dirty="0" smtClean="0">
                <a:solidFill>
                  <a:schemeClr val="dk1"/>
                </a:solidFill>
                <a:latin typeface="+mn-lt"/>
                <a:sym typeface="Arial Narrow"/>
              </a:rPr>
              <a:t>- Si </a:t>
            </a:r>
            <a:r>
              <a:rPr lang="en-US" sz="2000" b="0" i="0" u="none" strike="noStrike" cap="none" dirty="0" err="1">
                <a:solidFill>
                  <a:schemeClr val="dk1"/>
                </a:solidFill>
                <a:latin typeface="+mn-lt"/>
                <a:sym typeface="Arial Narrow"/>
              </a:rPr>
              <a:t>queremos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darles</a:t>
            </a:r>
            <a:r>
              <a:rPr lang="en-US" sz="2000" b="0" i="0" u="none" strike="noStrike" cap="none" dirty="0">
                <a:solidFill>
                  <a:schemeClr val="dk1"/>
                </a:solidFill>
                <a:latin typeface="+mn-lt"/>
                <a:sym typeface="Arial Narrow"/>
              </a:rPr>
              <a:t> un valor, </a:t>
            </a:r>
            <a:r>
              <a:rPr lang="en-US" sz="2000" b="0" i="0" u="none" strike="noStrike" cap="none" dirty="0" err="1">
                <a:solidFill>
                  <a:schemeClr val="dk1"/>
                </a:solidFill>
                <a:latin typeface="+mn-lt"/>
                <a:sym typeface="Arial Narrow"/>
              </a:rPr>
              <a:t>podemos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hacerlo</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usando</a:t>
            </a:r>
            <a:r>
              <a:rPr lang="en-US" sz="2000" b="0" i="0" u="none" strike="noStrike" cap="none" dirty="0">
                <a:solidFill>
                  <a:schemeClr val="dk1"/>
                </a:solidFill>
                <a:latin typeface="+mn-lt"/>
                <a:sym typeface="Arial Narrow"/>
              </a:rPr>
              <a:t> las </a:t>
            </a:r>
            <a:r>
              <a:rPr lang="en-US" sz="2000" b="0" i="0" u="none" strike="noStrike" cap="none" dirty="0" err="1">
                <a:solidFill>
                  <a:schemeClr val="dk1"/>
                </a:solidFill>
                <a:latin typeface="+mn-lt"/>
                <a:sym typeface="Arial Narrow"/>
              </a:rPr>
              <a:t>llaves</a:t>
            </a:r>
            <a:endParaRPr sz="2000" b="0" i="0" u="none" strike="noStrike" cap="none" dirty="0">
              <a:solidFill>
                <a:schemeClr val="dk1"/>
              </a:solidFill>
              <a:latin typeface="+mn-lt"/>
              <a:sym typeface="Arial Narrow"/>
            </a:endParaRPr>
          </a:p>
          <a:p>
            <a:pPr marL="649224" lvl="2" indent="-192024">
              <a:buSzPts val="2000"/>
              <a:buFont typeface="Arial"/>
              <a:buChar char="▪"/>
            </a:pPr>
            <a:r>
              <a:rPr lang="en-US" b="0" i="0" u="none" strike="noStrike" cap="none" dirty="0">
                <a:solidFill>
                  <a:schemeClr val="dk1"/>
                </a:solidFill>
                <a:latin typeface="+mn-lt"/>
                <a:sym typeface="Arial"/>
              </a:rPr>
              <a:t>&lt;</a:t>
            </a:r>
            <a:r>
              <a:rPr lang="en-US" b="0" i="0" u="none" strike="noStrike" cap="none" dirty="0" err="1">
                <a:solidFill>
                  <a:schemeClr val="dk1"/>
                </a:solidFill>
                <a:latin typeface="+mn-lt"/>
                <a:sym typeface="Arial"/>
              </a:rPr>
              <a:t>tipo</a:t>
            </a:r>
            <a:r>
              <a:rPr lang="en-US" b="0" i="0" u="none" strike="noStrike" cap="none" dirty="0">
                <a:solidFill>
                  <a:schemeClr val="dk1"/>
                </a:solidFill>
                <a:latin typeface="+mn-lt"/>
                <a:sym typeface="Arial"/>
              </a:rPr>
              <a:t>&gt;[] &lt;</a:t>
            </a:r>
            <a:r>
              <a:rPr lang="en-US" b="0" i="0" u="none" strike="noStrike" cap="none" dirty="0" err="1">
                <a:solidFill>
                  <a:schemeClr val="dk1"/>
                </a:solidFill>
                <a:latin typeface="+mn-lt"/>
                <a:sym typeface="Arial"/>
              </a:rPr>
              <a:t>nombre</a:t>
            </a:r>
            <a:r>
              <a:rPr lang="en-US" b="0" i="0" u="none" strike="noStrike" cap="none" dirty="0">
                <a:solidFill>
                  <a:schemeClr val="dk1"/>
                </a:solidFill>
                <a:latin typeface="+mn-lt"/>
                <a:sym typeface="Arial"/>
              </a:rPr>
              <a:t>&gt; = {valor_1, valor_2,…};</a:t>
            </a:r>
            <a:endParaRPr dirty="0">
              <a:latin typeface="+mn-lt"/>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dirty="0" smtClean="0">
                <a:solidFill>
                  <a:schemeClr val="dk1"/>
                </a:solidFill>
                <a:latin typeface="+mn-lt"/>
                <a:sym typeface="Arial Narrow"/>
              </a:rPr>
              <a:t>- </a:t>
            </a:r>
            <a:r>
              <a:rPr lang="en-US" sz="2000" b="0" i="0" u="none" strike="noStrike" cap="none" dirty="0" err="1" smtClean="0">
                <a:solidFill>
                  <a:schemeClr val="dk1"/>
                </a:solidFill>
                <a:latin typeface="+mn-lt"/>
                <a:sym typeface="Arial Narrow"/>
              </a:rPr>
              <a:t>También</a:t>
            </a:r>
            <a:r>
              <a:rPr lang="en-US" sz="2000" b="0" i="0" u="none" strike="noStrike" cap="none" dirty="0" smtClean="0">
                <a:solidFill>
                  <a:schemeClr val="dk1"/>
                </a:solidFill>
                <a:latin typeface="+mn-lt"/>
                <a:sym typeface="Arial Narrow"/>
              </a:rPr>
              <a:t> </a:t>
            </a:r>
            <a:r>
              <a:rPr lang="en-US" sz="2000" b="0" i="0" u="none" strike="noStrike" cap="none" dirty="0" err="1">
                <a:solidFill>
                  <a:schemeClr val="dk1"/>
                </a:solidFill>
                <a:latin typeface="+mn-lt"/>
                <a:sym typeface="Arial Narrow"/>
              </a:rPr>
              <a:t>podemos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optar</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por</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indicar</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su</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tamaño</a:t>
            </a:r>
            <a:r>
              <a:rPr lang="en-US" sz="2000" b="0" i="0" u="none" strike="noStrike" cap="none" dirty="0">
                <a:solidFill>
                  <a:schemeClr val="dk1"/>
                </a:solidFill>
                <a:latin typeface="+mn-lt"/>
                <a:sym typeface="Arial Narrow"/>
              </a:rPr>
              <a:t>:</a:t>
            </a:r>
            <a:endParaRPr dirty="0">
              <a:latin typeface="+mn-lt"/>
            </a:endParaRPr>
          </a:p>
          <a:p>
            <a:pPr marL="649224" lvl="2" indent="-192024">
              <a:buSzPts val="2000"/>
              <a:buFont typeface="Arial"/>
              <a:buChar char="▪"/>
            </a:pPr>
            <a:r>
              <a:rPr lang="en-US" b="0" i="0" u="none" strike="noStrike" cap="none" dirty="0">
                <a:solidFill>
                  <a:schemeClr val="dk1"/>
                </a:solidFill>
                <a:latin typeface="+mn-lt"/>
                <a:sym typeface="Arial"/>
              </a:rPr>
              <a:t>&lt;</a:t>
            </a:r>
            <a:r>
              <a:rPr lang="en-US" b="0" i="0" u="none" strike="noStrike" cap="none" dirty="0" err="1">
                <a:solidFill>
                  <a:schemeClr val="dk1"/>
                </a:solidFill>
                <a:latin typeface="+mn-lt"/>
                <a:sym typeface="Arial"/>
              </a:rPr>
              <a:t>tipo</a:t>
            </a:r>
            <a:r>
              <a:rPr lang="en-US" b="0" i="0" u="none" strike="noStrike" cap="none" dirty="0">
                <a:solidFill>
                  <a:schemeClr val="dk1"/>
                </a:solidFill>
                <a:latin typeface="+mn-lt"/>
                <a:sym typeface="Arial"/>
              </a:rPr>
              <a:t>&gt;[] &lt;</a:t>
            </a:r>
            <a:r>
              <a:rPr lang="en-US" b="0" i="0" u="none" strike="noStrike" cap="none" dirty="0" err="1">
                <a:solidFill>
                  <a:schemeClr val="dk1"/>
                </a:solidFill>
                <a:latin typeface="+mn-lt"/>
                <a:sym typeface="Arial"/>
              </a:rPr>
              <a:t>nombre</a:t>
            </a:r>
            <a:r>
              <a:rPr lang="en-US" b="0" i="0" u="none" strike="noStrike" cap="none" dirty="0">
                <a:solidFill>
                  <a:schemeClr val="dk1"/>
                </a:solidFill>
                <a:latin typeface="+mn-lt"/>
                <a:sym typeface="Arial"/>
              </a:rPr>
              <a:t>&gt; = new &lt;</a:t>
            </a:r>
            <a:r>
              <a:rPr lang="en-US" b="0" i="0" u="none" strike="noStrike" cap="none" dirty="0" err="1">
                <a:solidFill>
                  <a:schemeClr val="dk1"/>
                </a:solidFill>
                <a:latin typeface="+mn-lt"/>
                <a:sym typeface="Arial"/>
              </a:rPr>
              <a:t>tipo</a:t>
            </a:r>
            <a:r>
              <a:rPr lang="en-US" b="0" i="0" u="none" strike="noStrike" cap="none" dirty="0">
                <a:solidFill>
                  <a:schemeClr val="dk1"/>
                </a:solidFill>
                <a:latin typeface="+mn-lt"/>
                <a:sym typeface="Arial"/>
              </a:rPr>
              <a:t>&gt; [&lt;</a:t>
            </a:r>
            <a:r>
              <a:rPr lang="en-US" b="0" i="0" u="none" strike="noStrike" cap="none" dirty="0" err="1">
                <a:solidFill>
                  <a:schemeClr val="dk1"/>
                </a:solidFill>
                <a:latin typeface="+mn-lt"/>
                <a:sym typeface="Arial"/>
              </a:rPr>
              <a:t>tamaño</a:t>
            </a:r>
            <a:r>
              <a:rPr lang="en-US" b="0" i="0" u="none" strike="noStrike" cap="none" dirty="0">
                <a:solidFill>
                  <a:schemeClr val="dk1"/>
                </a:solidFill>
                <a:latin typeface="+mn-lt"/>
                <a:sym typeface="Arial"/>
              </a:rPr>
              <a:t>&gt;];</a:t>
            </a:r>
            <a:endParaRPr dirty="0">
              <a:latin typeface="+mn-lt"/>
            </a:endParaRPr>
          </a:p>
          <a:p>
            <a:pPr marL="192024" marR="0" lvl="1" indent="-65024" algn="l" rtl="0">
              <a:lnSpc>
                <a:spcPct val="100000"/>
              </a:lnSpc>
              <a:spcBef>
                <a:spcPts val="0"/>
              </a:spcBef>
              <a:spcAft>
                <a:spcPts val="0"/>
              </a:spcAft>
              <a:buClr>
                <a:schemeClr val="dk1"/>
              </a:buClr>
              <a:buSzPts val="2000"/>
              <a:buFont typeface="Arial"/>
              <a:buNone/>
            </a:pPr>
            <a:endParaRPr b="0" i="0" u="none" strike="noStrike" cap="none" dirty="0">
              <a:solidFill>
                <a:schemeClr val="dk1"/>
              </a:solidFill>
              <a:sym typeface="Arial"/>
            </a:endParaRPr>
          </a:p>
        </p:txBody>
      </p:sp>
      <p:sp>
        <p:nvSpPr>
          <p:cNvPr id="922" name="Shape 922"/>
          <p:cNvSpPr txBox="1">
            <a:spLocks noGrp="1"/>
          </p:cNvSpPr>
          <p:nvPr>
            <p:ph type="title" idx="4294967295"/>
          </p:nvPr>
        </p:nvSpPr>
        <p:spPr>
          <a:xfrm>
            <a:off x="587246" y="397459"/>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Arrays</a:t>
            </a:r>
            <a:endParaRPr sz="3000" b="1" i="0" u="none" strike="noStrike" cap="none" dirty="0">
              <a:solidFill>
                <a:schemeClr val="dk1"/>
              </a:solidFill>
              <a:latin typeface="Arial"/>
              <a:ea typeface="Arial"/>
              <a:cs typeface="Arial"/>
              <a:sym typeface="Arial"/>
            </a:endParaRPr>
          </a:p>
        </p:txBody>
      </p:sp>
      <p:pic>
        <p:nvPicPr>
          <p:cNvPr id="923" name="Shape 923"/>
          <p:cNvPicPr preferRelativeResize="0"/>
          <p:nvPr/>
        </p:nvPicPr>
        <p:blipFill rotWithShape="1">
          <a:blip r:embed="rId3">
            <a:alphaModFix/>
          </a:blip>
          <a:srcRect/>
          <a:stretch/>
        </p:blipFill>
        <p:spPr>
          <a:xfrm>
            <a:off x="2169460" y="5135495"/>
            <a:ext cx="4682256" cy="1120756"/>
          </a:xfrm>
          <a:prstGeom prst="rect">
            <a:avLst/>
          </a:prstGeom>
          <a:noFill/>
          <a:ln>
            <a:noFill/>
          </a:ln>
        </p:spPr>
      </p:pic>
      <p:sp>
        <p:nvSpPr>
          <p:cNvPr id="924" name="Shape 924"/>
          <p:cNvSpPr/>
          <p:nvPr/>
        </p:nvSpPr>
        <p:spPr>
          <a:xfrm>
            <a:off x="415925" y="3792212"/>
            <a:ext cx="8343642" cy="120005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a:solidFill>
                  <a:schemeClr val="accent1"/>
                </a:solidFill>
                <a:latin typeface="Arial"/>
                <a:ea typeface="Arial"/>
                <a:cs typeface="Arial"/>
                <a:sym typeface="Arial"/>
              </a:rPr>
              <a:t>String[] </a:t>
            </a:r>
            <a:r>
              <a:rPr lang="en-US" sz="2000" dirty="0">
                <a:solidFill>
                  <a:schemeClr val="dk1"/>
                </a:solidFill>
                <a:latin typeface="Arial"/>
                <a:ea typeface="Arial"/>
                <a:cs typeface="Arial"/>
                <a:sym typeface="Arial"/>
              </a:rPr>
              <a:t>months = {"Jan", "Feb", "Mar", "Apr", "May", "Jun", "Jul", "Aug", "Sep", "Oct", "Nov", "Dec" }; </a:t>
            </a:r>
            <a:endParaRPr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32556" y="1660480"/>
            <a:ext cx="8012680" cy="51975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400" b="0" i="0" u="none" strike="noStrike" cap="none" dirty="0">
                <a:solidFill>
                  <a:schemeClr val="dk1"/>
                </a:solidFill>
                <a:latin typeface="+mn-lt"/>
                <a:sym typeface="Arial Narrow"/>
              </a:rPr>
              <a:t>Los arrays </a:t>
            </a:r>
            <a:r>
              <a:rPr lang="en-US" sz="2400" b="0" i="0" u="none" strike="noStrike" cap="none" dirty="0" err="1">
                <a:solidFill>
                  <a:schemeClr val="dk1"/>
                </a:solidFill>
                <a:latin typeface="+mn-lt"/>
                <a:sym typeface="Arial Narrow"/>
              </a:rPr>
              <a:t>también</a:t>
            </a:r>
            <a:r>
              <a:rPr lang="en-US" sz="2400" b="0" i="0" u="none" strike="noStrike" cap="none" dirty="0">
                <a:solidFill>
                  <a:schemeClr val="dk1"/>
                </a:solidFill>
                <a:latin typeface="+mn-lt"/>
                <a:sym typeface="Arial Narrow"/>
              </a:rPr>
              <a:t> son </a:t>
            </a:r>
            <a:r>
              <a:rPr lang="en-US" sz="2400" b="0" i="0" u="none" strike="noStrike" cap="none" dirty="0" err="1">
                <a:solidFill>
                  <a:schemeClr val="dk1"/>
                </a:solidFill>
                <a:latin typeface="+mn-lt"/>
                <a:sym typeface="Arial Narrow"/>
              </a:rPr>
              <a:t>objetos</a:t>
            </a:r>
            <a:r>
              <a:rPr lang="en-US" sz="2400" b="0" i="0" u="none" strike="noStrike" cap="none" dirty="0">
                <a:solidFill>
                  <a:schemeClr val="dk1"/>
                </a:solidFill>
                <a:latin typeface="+mn-lt"/>
                <a:sym typeface="Arial Narrow"/>
              </a:rPr>
              <a:t>, </a:t>
            </a:r>
            <a:r>
              <a:rPr lang="en-US" sz="2400" b="0" i="0" u="none" strike="noStrike" cap="none" dirty="0" err="1">
                <a:solidFill>
                  <a:schemeClr val="dk1"/>
                </a:solidFill>
                <a:latin typeface="+mn-lt"/>
                <a:sym typeface="Arial Narrow"/>
              </a:rPr>
              <a:t>por</a:t>
            </a:r>
            <a:r>
              <a:rPr lang="en-US" sz="2400" b="0" i="0" u="none" strike="noStrike" cap="none" dirty="0">
                <a:solidFill>
                  <a:schemeClr val="dk1"/>
                </a:solidFill>
                <a:latin typeface="+mn-lt"/>
                <a:sym typeface="Arial Narrow"/>
              </a:rPr>
              <a:t> </a:t>
            </a:r>
            <a:r>
              <a:rPr lang="en-US" sz="2400" b="0" i="0" u="none" strike="noStrike" cap="none" dirty="0" err="1">
                <a:solidFill>
                  <a:schemeClr val="dk1"/>
                </a:solidFill>
                <a:latin typeface="+mn-lt"/>
                <a:sym typeface="Arial Narrow"/>
              </a:rPr>
              <a:t>tanto</a:t>
            </a:r>
            <a:r>
              <a:rPr lang="en-US" sz="2400" b="0" i="0" u="none" strike="noStrike" cap="none" dirty="0">
                <a:solidFill>
                  <a:schemeClr val="dk1"/>
                </a:solidFill>
                <a:latin typeface="+mn-lt"/>
                <a:sym typeface="Arial Narrow"/>
              </a:rPr>
              <a:t> </a:t>
            </a:r>
            <a:r>
              <a:rPr lang="en-US" sz="2400" b="0" i="0" u="none" strike="noStrike" cap="none" dirty="0" err="1">
                <a:solidFill>
                  <a:schemeClr val="dk1"/>
                </a:solidFill>
                <a:latin typeface="+mn-lt"/>
                <a:sym typeface="Arial Narrow"/>
              </a:rPr>
              <a:t>tiene</a:t>
            </a:r>
            <a:r>
              <a:rPr lang="en-US" sz="2400" b="0" i="0" u="none" strike="noStrike" cap="none" dirty="0">
                <a:solidFill>
                  <a:schemeClr val="dk1"/>
                </a:solidFill>
                <a:latin typeface="+mn-lt"/>
                <a:sym typeface="Arial Narrow"/>
              </a:rPr>
              <a:t> </a:t>
            </a:r>
            <a:r>
              <a:rPr lang="en-US" sz="2400" b="0" i="0" u="none" strike="noStrike" cap="none" dirty="0" err="1">
                <a:solidFill>
                  <a:schemeClr val="dk1"/>
                </a:solidFill>
                <a:latin typeface="+mn-lt"/>
                <a:sym typeface="Arial Narrow"/>
              </a:rPr>
              <a:t>propiedades</a:t>
            </a:r>
            <a:r>
              <a:rPr lang="en-US" sz="2400" b="0" i="0" u="none" strike="noStrike" cap="none" dirty="0">
                <a:solidFill>
                  <a:schemeClr val="dk1"/>
                </a:solidFill>
                <a:latin typeface="+mn-lt"/>
                <a:sym typeface="Arial Narrow"/>
              </a:rPr>
              <a:t> y </a:t>
            </a:r>
            <a:r>
              <a:rPr lang="en-US" sz="2400" b="0" i="0" u="none" strike="noStrike" cap="none" dirty="0" err="1" smtClean="0">
                <a:solidFill>
                  <a:schemeClr val="dk1"/>
                </a:solidFill>
                <a:latin typeface="+mn-lt"/>
                <a:sym typeface="Arial Narrow"/>
              </a:rPr>
              <a:t>métodos</a:t>
            </a:r>
            <a:endParaRPr lang="en-US" sz="2400" b="0" i="0" u="none" strike="noStrike" cap="none" dirty="0" smtClean="0">
              <a:solidFill>
                <a:schemeClr val="dk1"/>
              </a:solidFill>
              <a:latin typeface="+mn-lt"/>
              <a:sym typeface="Arial Narrow"/>
            </a:endParaRPr>
          </a:p>
          <a:p>
            <a:pPr marL="0" marR="0" lvl="0" indent="0" algn="l" rtl="0">
              <a:lnSpc>
                <a:spcPct val="100000"/>
              </a:lnSpc>
              <a:spcBef>
                <a:spcPts val="0"/>
              </a:spcBef>
              <a:spcAft>
                <a:spcPts val="0"/>
              </a:spcAft>
              <a:buClr>
                <a:schemeClr val="dk1"/>
              </a:buClr>
              <a:buSzPts val="2000"/>
              <a:buFont typeface="Arial"/>
              <a:buNone/>
            </a:pPr>
            <a:endParaRPr sz="1050" b="0" dirty="0">
              <a:latin typeface="+mn-lt"/>
            </a:endParaRPr>
          </a:p>
          <a:p>
            <a:pPr marL="192024" marR="0" lvl="1" indent="-192024" algn="l" rtl="0">
              <a:lnSpc>
                <a:spcPct val="150000"/>
              </a:lnSpc>
              <a:spcBef>
                <a:spcPts val="0"/>
              </a:spcBef>
              <a:spcAft>
                <a:spcPts val="0"/>
              </a:spcAft>
              <a:buClr>
                <a:schemeClr val="dk1"/>
              </a:buClr>
              <a:buSzPts val="2000"/>
              <a:buFont typeface="Arial"/>
              <a:buChar char="▪"/>
            </a:pPr>
            <a:r>
              <a:rPr lang="en-US" sz="2000" b="0" i="0" u="none" strike="noStrike" cap="none" dirty="0" err="1">
                <a:solidFill>
                  <a:schemeClr val="dk1"/>
                </a:solidFill>
                <a:latin typeface="+mn-lt"/>
                <a:sym typeface="Arial"/>
              </a:rPr>
              <a:t>int</a:t>
            </a:r>
            <a:r>
              <a:rPr lang="en-US" sz="2000" b="0" i="0" u="none" strike="noStrike" cap="none" dirty="0">
                <a:solidFill>
                  <a:schemeClr val="dk1"/>
                </a:solidFill>
                <a:latin typeface="+mn-lt"/>
                <a:sym typeface="Arial"/>
              </a:rPr>
              <a:t>[] </a:t>
            </a:r>
            <a:r>
              <a:rPr lang="en-US" sz="2000" b="0" i="0" u="none" strike="noStrike" cap="none" dirty="0" err="1">
                <a:solidFill>
                  <a:schemeClr val="dk1"/>
                </a:solidFill>
                <a:latin typeface="+mn-lt"/>
                <a:sym typeface="Arial"/>
              </a:rPr>
              <a:t>intArray</a:t>
            </a:r>
            <a:r>
              <a:rPr lang="en-US" sz="2000" b="0" i="0" u="none" strike="noStrike" cap="none" dirty="0">
                <a:solidFill>
                  <a:schemeClr val="dk1"/>
                </a:solidFill>
                <a:latin typeface="+mn-lt"/>
                <a:sym typeface="Arial"/>
              </a:rPr>
              <a:t> = { 1, 2, 3, 4, 5 };</a:t>
            </a:r>
            <a:endParaRPr sz="2000" dirty="0">
              <a:latin typeface="+mn-lt"/>
            </a:endParaRPr>
          </a:p>
          <a:p>
            <a:pPr marL="192024" marR="0" lvl="1" indent="-192024" algn="l" rtl="0">
              <a:lnSpc>
                <a:spcPct val="150000"/>
              </a:lnSpc>
              <a:spcBef>
                <a:spcPts val="0"/>
              </a:spcBef>
              <a:spcAft>
                <a:spcPts val="0"/>
              </a:spcAft>
              <a:buClr>
                <a:schemeClr val="dk1"/>
              </a:buClr>
              <a:buSzPts val="2000"/>
              <a:buFont typeface="Arial"/>
              <a:buChar char="▪"/>
            </a:pPr>
            <a:r>
              <a:rPr lang="en-US" sz="2000" b="0" i="0" u="none" strike="noStrike" cap="none" dirty="0" err="1">
                <a:solidFill>
                  <a:schemeClr val="dk1"/>
                </a:solidFill>
                <a:latin typeface="+mn-lt"/>
                <a:sym typeface="Arial"/>
              </a:rPr>
              <a:t>int</a:t>
            </a:r>
            <a:r>
              <a:rPr lang="en-US" sz="2000" b="0" i="0" u="none" strike="noStrike" cap="none" dirty="0">
                <a:solidFill>
                  <a:schemeClr val="dk1"/>
                </a:solidFill>
                <a:latin typeface="+mn-lt"/>
                <a:sym typeface="Arial"/>
              </a:rPr>
              <a:t> tam = </a:t>
            </a:r>
            <a:r>
              <a:rPr lang="en-US" sz="2000" b="0" i="0" u="none" strike="noStrike" cap="none" dirty="0" err="1">
                <a:solidFill>
                  <a:schemeClr val="dk1"/>
                </a:solidFill>
                <a:latin typeface="+mn-lt"/>
                <a:sym typeface="Arial"/>
              </a:rPr>
              <a:t>intArray</a:t>
            </a:r>
            <a:r>
              <a:rPr lang="en-US" sz="2000" b="0" i="0" u="none" strike="noStrike" cap="none" dirty="0">
                <a:solidFill>
                  <a:schemeClr val="dk1"/>
                </a:solidFill>
                <a:latin typeface="+mn-lt"/>
                <a:sym typeface="Arial"/>
              </a:rPr>
              <a:t> .length;</a:t>
            </a:r>
            <a:endParaRPr sz="2000" dirty="0">
              <a:latin typeface="+mn-lt"/>
            </a:endParaRPr>
          </a:p>
          <a:p>
            <a:pPr marL="192024" marR="0" lvl="1" indent="-192024" algn="l" rtl="0">
              <a:lnSpc>
                <a:spcPct val="15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mn-lt"/>
                <a:sym typeface="Arial"/>
              </a:rPr>
              <a:t>String </a:t>
            </a:r>
            <a:r>
              <a:rPr lang="en-US" sz="2000" b="0" i="0" u="none" strike="noStrike" cap="none" dirty="0" err="1">
                <a:solidFill>
                  <a:schemeClr val="dk1"/>
                </a:solidFill>
                <a:latin typeface="+mn-lt"/>
                <a:sym typeface="Arial"/>
              </a:rPr>
              <a:t>intArrayString</a:t>
            </a:r>
            <a:r>
              <a:rPr lang="en-US" sz="2000" b="0" i="0" u="none" strike="noStrike" cap="none" dirty="0">
                <a:solidFill>
                  <a:schemeClr val="dk1"/>
                </a:solidFill>
                <a:latin typeface="+mn-lt"/>
                <a:sym typeface="Arial"/>
              </a:rPr>
              <a:t> = </a:t>
            </a:r>
            <a:r>
              <a:rPr lang="en-US" sz="2000" b="0" i="0" u="none" strike="noStrike" cap="none" dirty="0" err="1">
                <a:solidFill>
                  <a:schemeClr val="dk1"/>
                </a:solidFill>
                <a:latin typeface="+mn-lt"/>
                <a:sym typeface="Arial"/>
              </a:rPr>
              <a:t>Arrays.toString</a:t>
            </a:r>
            <a:r>
              <a:rPr lang="en-US" sz="2000" b="0" i="0" u="none" strike="noStrike" cap="none" dirty="0">
                <a:solidFill>
                  <a:schemeClr val="dk1"/>
                </a:solidFill>
                <a:latin typeface="+mn-lt"/>
                <a:sym typeface="Arial"/>
              </a:rPr>
              <a:t>(</a:t>
            </a:r>
            <a:r>
              <a:rPr lang="en-US" sz="2000" b="0" i="0" u="none" strike="noStrike" cap="none" dirty="0" err="1">
                <a:solidFill>
                  <a:schemeClr val="dk1"/>
                </a:solidFill>
                <a:latin typeface="+mn-lt"/>
                <a:sym typeface="Arial"/>
              </a:rPr>
              <a:t>intArray</a:t>
            </a:r>
            <a:r>
              <a:rPr lang="en-US" sz="2000" b="0" i="0" u="none" strike="noStrike" cap="none" dirty="0">
                <a:solidFill>
                  <a:schemeClr val="dk1"/>
                </a:solidFill>
                <a:latin typeface="+mn-lt"/>
                <a:sym typeface="Arial"/>
              </a:rPr>
              <a:t>);</a:t>
            </a:r>
            <a:endParaRPr sz="2000" dirty="0">
              <a:latin typeface="+mn-lt"/>
            </a:endParaRPr>
          </a:p>
          <a:p>
            <a:pPr marL="192024" marR="0" lvl="1" indent="-65024" algn="l" rtl="0">
              <a:lnSpc>
                <a:spcPct val="150000"/>
              </a:lnSpc>
              <a:spcBef>
                <a:spcPts val="0"/>
              </a:spcBef>
              <a:spcAft>
                <a:spcPts val="0"/>
              </a:spcAft>
              <a:buClr>
                <a:schemeClr val="dk1"/>
              </a:buClr>
              <a:buSzPts val="2000"/>
              <a:buFont typeface="Arial"/>
              <a:buNone/>
            </a:pPr>
            <a:endParaRPr sz="2000" b="0" i="0" u="none" strike="noStrike" cap="none" dirty="0">
              <a:solidFill>
                <a:schemeClr val="dk1"/>
              </a:solidFill>
              <a:latin typeface="+mn-lt"/>
              <a:sym typeface="Arial"/>
            </a:endParaRPr>
          </a:p>
          <a:p>
            <a:pPr marL="192024" marR="0" lvl="1" indent="-192024" algn="l" rtl="0">
              <a:lnSpc>
                <a:spcPct val="15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mn-lt"/>
                <a:sym typeface="Arial"/>
              </a:rPr>
              <a:t>String[] </a:t>
            </a:r>
            <a:r>
              <a:rPr lang="en-US" sz="2000" b="0" i="0" u="none" strike="noStrike" cap="none" dirty="0" err="1">
                <a:solidFill>
                  <a:schemeClr val="dk1"/>
                </a:solidFill>
                <a:latin typeface="+mn-lt"/>
                <a:sym typeface="Arial"/>
              </a:rPr>
              <a:t>stringArray</a:t>
            </a:r>
            <a:r>
              <a:rPr lang="en-US" sz="2000" b="0" i="0" u="none" strike="noStrike" cap="none" dirty="0">
                <a:solidFill>
                  <a:schemeClr val="dk1"/>
                </a:solidFill>
                <a:latin typeface="+mn-lt"/>
                <a:sym typeface="Arial"/>
              </a:rPr>
              <a:t> = { "a", "b", "c", "d", "e" };</a:t>
            </a:r>
            <a:endParaRPr sz="2000" dirty="0">
              <a:latin typeface="+mn-lt"/>
            </a:endParaRPr>
          </a:p>
          <a:p>
            <a:pPr marL="192024" marR="0" lvl="1" indent="-192024" algn="l" rtl="0">
              <a:lnSpc>
                <a:spcPct val="150000"/>
              </a:lnSpc>
              <a:spcBef>
                <a:spcPts val="0"/>
              </a:spcBef>
              <a:spcAft>
                <a:spcPts val="0"/>
              </a:spcAft>
              <a:buClr>
                <a:schemeClr val="dk1"/>
              </a:buClr>
              <a:buSzPts val="2000"/>
              <a:buFont typeface="Arial"/>
              <a:buChar char="▪"/>
            </a:pPr>
            <a:r>
              <a:rPr lang="en-US" sz="2000" b="0" i="0" u="none" strike="noStrike" cap="none" dirty="0" err="1">
                <a:solidFill>
                  <a:schemeClr val="dk1"/>
                </a:solidFill>
                <a:latin typeface="+mn-lt"/>
                <a:sym typeface="Arial"/>
              </a:rPr>
              <a:t>boolean</a:t>
            </a:r>
            <a:r>
              <a:rPr lang="en-US" sz="2000" b="0" i="0" u="none" strike="noStrike" cap="none" dirty="0">
                <a:solidFill>
                  <a:schemeClr val="dk1"/>
                </a:solidFill>
                <a:latin typeface="+mn-lt"/>
                <a:sym typeface="Arial"/>
              </a:rPr>
              <a:t> b = </a:t>
            </a:r>
            <a:r>
              <a:rPr lang="en-US" sz="2000" b="0" i="0" u="none" strike="noStrike" cap="none" dirty="0" err="1">
                <a:solidFill>
                  <a:schemeClr val="dk1"/>
                </a:solidFill>
                <a:latin typeface="+mn-lt"/>
                <a:sym typeface="Arial"/>
              </a:rPr>
              <a:t>Arrays.asList</a:t>
            </a:r>
            <a:r>
              <a:rPr lang="en-US" sz="2000" b="0" i="0" u="none" strike="noStrike" cap="none" dirty="0">
                <a:solidFill>
                  <a:schemeClr val="dk1"/>
                </a:solidFill>
                <a:latin typeface="+mn-lt"/>
                <a:sym typeface="Arial"/>
              </a:rPr>
              <a:t>(</a:t>
            </a:r>
            <a:r>
              <a:rPr lang="en-US" sz="2000" b="0" i="0" u="none" strike="noStrike" cap="none" dirty="0" err="1">
                <a:solidFill>
                  <a:schemeClr val="dk1"/>
                </a:solidFill>
                <a:latin typeface="+mn-lt"/>
                <a:sym typeface="Arial"/>
              </a:rPr>
              <a:t>stringArray</a:t>
            </a:r>
            <a:r>
              <a:rPr lang="en-US" sz="2000" b="0" i="0" u="none" strike="noStrike" cap="none" dirty="0">
                <a:solidFill>
                  <a:schemeClr val="dk1"/>
                </a:solidFill>
                <a:latin typeface="+mn-lt"/>
                <a:sym typeface="Arial"/>
              </a:rPr>
              <a:t>).contains("a");</a:t>
            </a:r>
            <a:endParaRPr sz="2000" dirty="0">
              <a:latin typeface="+mn-lt"/>
            </a:endParaRPr>
          </a:p>
          <a:p>
            <a:pPr marL="192024" marR="0" lvl="1" indent="-65024" algn="l" rtl="0">
              <a:lnSpc>
                <a:spcPct val="150000"/>
              </a:lnSpc>
              <a:spcBef>
                <a:spcPts val="0"/>
              </a:spcBef>
              <a:spcAft>
                <a:spcPts val="0"/>
              </a:spcAft>
              <a:buClr>
                <a:schemeClr val="dk1"/>
              </a:buClr>
              <a:buSzPts val="2000"/>
              <a:buFont typeface="Arial"/>
              <a:buNone/>
            </a:pPr>
            <a:endParaRPr sz="1800" b="0" i="0" u="none" strike="noStrike" cap="none" dirty="0">
              <a:solidFill>
                <a:schemeClr val="dk1"/>
              </a:solidFill>
              <a:latin typeface="+mn-lt"/>
              <a:sym typeface="Arial"/>
            </a:endParaRPr>
          </a:p>
          <a:p>
            <a:pPr marL="0" marR="0" lvl="0" indent="0" algn="l" rtl="0">
              <a:lnSpc>
                <a:spcPct val="100000"/>
              </a:lnSpc>
              <a:spcBef>
                <a:spcPts val="600"/>
              </a:spcBef>
              <a:spcAft>
                <a:spcPts val="0"/>
              </a:spcAft>
              <a:buClr>
                <a:schemeClr val="dk1"/>
              </a:buClr>
              <a:buSzPts val="1800"/>
              <a:buFont typeface="Arial"/>
              <a:buNone/>
            </a:pPr>
            <a:r>
              <a:rPr lang="en-US" sz="2000" b="1" i="0" u="sng" strike="noStrike" cap="none" dirty="0">
                <a:solidFill>
                  <a:schemeClr val="hlink"/>
                </a:solidFill>
                <a:latin typeface="+mn-lt"/>
                <a:sym typeface="Arial Narrow"/>
                <a:hlinkClick r:id="rId3"/>
              </a:rPr>
              <a:t>https://docs.oracle.com/javase/8/docs/api/java/util/Arrays.html</a:t>
            </a:r>
            <a:endParaRPr sz="2000" b="1" i="0" u="none" strike="noStrike" cap="none" dirty="0">
              <a:solidFill>
                <a:schemeClr val="dk1"/>
              </a:solidFill>
              <a:latin typeface="+mn-lt"/>
              <a:sym typeface="Arial Narrow"/>
            </a:endParaRPr>
          </a:p>
          <a:p>
            <a:pPr marL="0" marR="0" lvl="0" indent="0" algn="l" rtl="0">
              <a:lnSpc>
                <a:spcPct val="100000"/>
              </a:lnSpc>
              <a:spcBef>
                <a:spcPts val="600"/>
              </a:spcBef>
              <a:spcAft>
                <a:spcPts val="0"/>
              </a:spcAft>
              <a:buClr>
                <a:schemeClr val="dk1"/>
              </a:buClr>
              <a:buSzPts val="1800"/>
              <a:buFont typeface="Arial"/>
              <a:buNone/>
            </a:pPr>
            <a:endParaRPr sz="1800" b="1" i="0" u="none" strike="noStrike" cap="none" dirty="0">
              <a:solidFill>
                <a:schemeClr val="dk1"/>
              </a:solidFill>
              <a:latin typeface="Arial Narrow"/>
              <a:ea typeface="Arial Narrow"/>
              <a:cs typeface="Arial Narrow"/>
              <a:sym typeface="Arial Narrow"/>
            </a:endParaRPr>
          </a:p>
        </p:txBody>
      </p:sp>
      <p:sp>
        <p:nvSpPr>
          <p:cNvPr id="930" name="Shape 930"/>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Arrays</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Shape 935"/>
          <p:cNvSpPr txBox="1">
            <a:spLocks noGrp="1"/>
          </p:cNvSpPr>
          <p:nvPr>
            <p:ph type="body" idx="1"/>
          </p:nvPr>
        </p:nvSpPr>
        <p:spPr>
          <a:xfrm>
            <a:off x="664373" y="1220526"/>
            <a:ext cx="7815253" cy="2163374"/>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1800"/>
              <a:buFont typeface="Arial" panose="020B0604020202020204" pitchFamily="34" charset="0"/>
              <a:buChar char="•"/>
            </a:pPr>
            <a:r>
              <a:rPr lang="en-US" sz="2000" b="0" i="0" u="none" strike="noStrike" cap="none" dirty="0">
                <a:solidFill>
                  <a:schemeClr val="dk1"/>
                </a:solidFill>
                <a:latin typeface="Arial"/>
                <a:ea typeface="Arial"/>
                <a:cs typeface="Arial"/>
                <a:sym typeface="Arial"/>
              </a:rPr>
              <a:t>Para </a:t>
            </a:r>
            <a:r>
              <a:rPr lang="en-US" sz="2000" b="0" i="0" u="none" strike="noStrike" cap="none" dirty="0" err="1">
                <a:solidFill>
                  <a:schemeClr val="dk1"/>
                </a:solidFill>
                <a:latin typeface="Arial"/>
                <a:ea typeface="Arial"/>
                <a:cs typeface="Arial"/>
                <a:sym typeface="Arial"/>
              </a:rPr>
              <a:t>acceder</a:t>
            </a:r>
            <a:r>
              <a:rPr lang="en-US" sz="2000" b="0" i="0" u="none" strike="noStrike" cap="none" dirty="0">
                <a:solidFill>
                  <a:schemeClr val="dk1"/>
                </a:solidFill>
                <a:latin typeface="Arial"/>
                <a:ea typeface="Arial"/>
                <a:cs typeface="Arial"/>
                <a:sym typeface="Arial"/>
              </a:rPr>
              <a:t> a </a:t>
            </a:r>
            <a:r>
              <a:rPr lang="en-US" sz="2000" b="0" i="0" u="none" strike="noStrike" cap="none" dirty="0" err="1">
                <a:solidFill>
                  <a:schemeClr val="dk1"/>
                </a:solidFill>
                <a:latin typeface="Arial"/>
                <a:ea typeface="Arial"/>
                <a:cs typeface="Arial"/>
                <a:sym typeface="Arial"/>
              </a:rPr>
              <a:t>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elementos</a:t>
            </a:r>
            <a:r>
              <a:rPr lang="en-US" sz="2000" b="0" i="0" u="none" strike="noStrike" cap="none" dirty="0">
                <a:solidFill>
                  <a:schemeClr val="dk1"/>
                </a:solidFill>
                <a:latin typeface="Arial"/>
                <a:ea typeface="Arial"/>
                <a:cs typeface="Arial"/>
                <a:sym typeface="Arial"/>
              </a:rPr>
              <a:t> de un array </a:t>
            </a:r>
            <a:r>
              <a:rPr lang="en-US" sz="2000" b="0" i="0" u="none" strike="noStrike" cap="none" dirty="0" err="1">
                <a:solidFill>
                  <a:schemeClr val="dk1"/>
                </a:solidFill>
                <a:latin typeface="Arial"/>
                <a:ea typeface="Arial"/>
                <a:cs typeface="Arial"/>
                <a:sym typeface="Arial"/>
              </a:rPr>
              <a:t>usaremos</a:t>
            </a:r>
            <a:r>
              <a:rPr lang="en-US" sz="2000" b="0" i="0" u="none" strike="noStrike" cap="none" dirty="0">
                <a:solidFill>
                  <a:schemeClr val="dk1"/>
                </a:solidFill>
                <a:latin typeface="Arial"/>
                <a:ea typeface="Arial"/>
                <a:cs typeface="Arial"/>
                <a:sym typeface="Arial"/>
              </a:rPr>
              <a:t> el </a:t>
            </a:r>
            <a:r>
              <a:rPr lang="en-US" sz="2000" b="0" i="0" u="none" strike="noStrike" cap="none" dirty="0" err="1">
                <a:solidFill>
                  <a:schemeClr val="dk1"/>
                </a:solidFill>
                <a:latin typeface="Arial"/>
                <a:ea typeface="Arial"/>
                <a:cs typeface="Arial"/>
                <a:sym typeface="Arial"/>
              </a:rPr>
              <a:t>índice</a:t>
            </a:r>
            <a:r>
              <a:rPr lang="en-US" sz="2000" b="0" i="0" u="none" strike="noStrike" cap="none" dirty="0">
                <a:solidFill>
                  <a:schemeClr val="dk1"/>
                </a:solidFill>
                <a:latin typeface="Arial"/>
                <a:ea typeface="Arial"/>
                <a:cs typeface="Arial"/>
                <a:sym typeface="Arial"/>
              </a:rPr>
              <a:t> del </a:t>
            </a:r>
            <a:r>
              <a:rPr lang="en-US" sz="2000" b="0" i="0" u="none" strike="noStrike" cap="none" dirty="0" err="1">
                <a:solidFill>
                  <a:schemeClr val="dk1"/>
                </a:solidFill>
                <a:latin typeface="Arial"/>
                <a:ea typeface="Arial"/>
                <a:cs typeface="Arial"/>
                <a:sym typeface="Arial"/>
              </a:rPr>
              <a:t>elemento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dentro</a:t>
            </a:r>
            <a:r>
              <a:rPr lang="en-US" sz="2000" b="0" i="0" u="none" strike="noStrike" cap="none" dirty="0">
                <a:solidFill>
                  <a:schemeClr val="dk1"/>
                </a:solidFill>
                <a:latin typeface="Arial"/>
                <a:ea typeface="Arial"/>
                <a:cs typeface="Arial"/>
                <a:sym typeface="Arial"/>
              </a:rPr>
              <a:t> del array</a:t>
            </a:r>
            <a:endParaRPr sz="1050" dirty="0"/>
          </a:p>
          <a:p>
            <a:pPr marL="342900" marR="0" lvl="0" indent="-342900" algn="l" rtl="0">
              <a:lnSpc>
                <a:spcPct val="100000"/>
              </a:lnSpc>
              <a:spcBef>
                <a:spcPts val="600"/>
              </a:spcBef>
              <a:spcAft>
                <a:spcPts val="0"/>
              </a:spcAft>
              <a:buClr>
                <a:schemeClr val="dk1"/>
              </a:buClr>
              <a:buSzPts val="1800"/>
              <a:buFont typeface="Arial" panose="020B0604020202020204" pitchFamily="34" charset="0"/>
              <a:buChar char="•"/>
            </a:pPr>
            <a:r>
              <a:rPr lang="en-US" sz="2000" b="0" i="0" u="none" strike="noStrike" cap="none" dirty="0" err="1">
                <a:solidFill>
                  <a:schemeClr val="dk1"/>
                </a:solidFill>
                <a:latin typeface="Arial"/>
                <a:ea typeface="Arial"/>
                <a:cs typeface="Arial"/>
                <a:sym typeface="Arial"/>
              </a:rPr>
              <a:t>Tanto</a:t>
            </a:r>
            <a:r>
              <a:rPr lang="en-US" sz="2000" b="0" i="0" u="none" strike="noStrike" cap="none" dirty="0">
                <a:solidFill>
                  <a:schemeClr val="dk1"/>
                </a:solidFill>
                <a:latin typeface="Arial"/>
                <a:ea typeface="Arial"/>
                <a:cs typeface="Arial"/>
                <a:sym typeface="Arial"/>
              </a:rPr>
              <a:t> para </a:t>
            </a:r>
            <a:r>
              <a:rPr lang="en-US" sz="2000" b="0" i="0" u="none" strike="noStrike" cap="none" dirty="0" err="1">
                <a:solidFill>
                  <a:schemeClr val="dk1"/>
                </a:solidFill>
                <a:latin typeface="Arial"/>
                <a:ea typeface="Arial"/>
                <a:cs typeface="Arial"/>
                <a:sym typeface="Arial"/>
              </a:rPr>
              <a:t>obtener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su</a:t>
            </a:r>
            <a:r>
              <a:rPr lang="en-US" sz="2000" b="0" i="0" u="none" strike="noStrike" cap="none" dirty="0">
                <a:solidFill>
                  <a:schemeClr val="dk1"/>
                </a:solidFill>
                <a:latin typeface="Arial"/>
                <a:ea typeface="Arial"/>
                <a:cs typeface="Arial"/>
                <a:sym typeface="Arial"/>
              </a:rPr>
              <a:t> valor </a:t>
            </a:r>
            <a:r>
              <a:rPr lang="en-US" sz="2000" b="0" i="0" u="none" strike="noStrike" cap="none" dirty="0" err="1">
                <a:solidFill>
                  <a:schemeClr val="dk1"/>
                </a:solidFill>
                <a:latin typeface="Arial"/>
                <a:ea typeface="Arial"/>
                <a:cs typeface="Arial"/>
                <a:sym typeface="Arial"/>
              </a:rPr>
              <a:t>como</a:t>
            </a:r>
            <a:r>
              <a:rPr lang="en-US" sz="2000" b="0" i="0" u="none" strike="noStrike" cap="none" dirty="0">
                <a:solidFill>
                  <a:schemeClr val="dk1"/>
                </a:solidFill>
                <a:latin typeface="Arial"/>
                <a:ea typeface="Arial"/>
                <a:cs typeface="Arial"/>
                <a:sym typeface="Arial"/>
              </a:rPr>
              <a:t> para </a:t>
            </a:r>
            <a:r>
              <a:rPr lang="en-US" sz="2000" b="0" i="0" u="none" strike="noStrike" cap="none" dirty="0" err="1">
                <a:solidFill>
                  <a:schemeClr val="dk1"/>
                </a:solidFill>
                <a:latin typeface="Arial"/>
                <a:ea typeface="Arial"/>
                <a:cs typeface="Arial"/>
                <a:sym typeface="Arial"/>
              </a:rPr>
              <a:t>asignárselo</a:t>
            </a:r>
            <a:endParaRPr sz="2000" b="0" i="0" u="none" strike="noStrike" cap="none" dirty="0">
              <a:solidFill>
                <a:schemeClr val="dk1"/>
              </a:solidFill>
              <a:latin typeface="Arial"/>
              <a:ea typeface="Arial"/>
              <a:cs typeface="Arial"/>
              <a:sym typeface="Arial"/>
            </a:endParaRPr>
          </a:p>
        </p:txBody>
      </p:sp>
      <p:sp>
        <p:nvSpPr>
          <p:cNvPr id="936" name="Shape 936"/>
          <p:cNvSpPr txBox="1">
            <a:spLocks noGrp="1"/>
          </p:cNvSpPr>
          <p:nvPr>
            <p:ph type="title" idx="4294967295"/>
          </p:nvPr>
        </p:nvSpPr>
        <p:spPr>
          <a:xfrm>
            <a:off x="435773" y="484858"/>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Acceso a los datos de un Array</a:t>
            </a:r>
            <a:endParaRPr sz="3000" b="1" i="0" u="none" strike="noStrike" cap="none">
              <a:solidFill>
                <a:schemeClr val="dk1"/>
              </a:solidFill>
              <a:latin typeface="Arial"/>
              <a:ea typeface="Arial"/>
              <a:cs typeface="Arial"/>
              <a:sym typeface="Arial"/>
            </a:endParaRPr>
          </a:p>
        </p:txBody>
      </p:sp>
      <p:sp>
        <p:nvSpPr>
          <p:cNvPr id="937" name="Shape 937"/>
          <p:cNvSpPr/>
          <p:nvPr/>
        </p:nvSpPr>
        <p:spPr>
          <a:xfrm>
            <a:off x="1241705" y="3952281"/>
            <a:ext cx="6389136" cy="20308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err="1">
                <a:solidFill>
                  <a:schemeClr val="dk1"/>
                </a:solidFill>
                <a:latin typeface="Arial"/>
                <a:ea typeface="Arial"/>
                <a:cs typeface="Arial"/>
                <a:sym typeface="Arial"/>
              </a:rPr>
              <a:t>int</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anArray</a:t>
            </a:r>
            <a:r>
              <a:rPr lang="en-US" sz="2000" dirty="0">
                <a:solidFill>
                  <a:schemeClr val="dk1"/>
                </a:solidFill>
                <a:latin typeface="Arial"/>
                <a:ea typeface="Arial"/>
                <a:cs typeface="Arial"/>
                <a:sym typeface="Arial"/>
              </a:rPr>
              <a:t> = new </a:t>
            </a:r>
            <a:r>
              <a:rPr lang="en-US" sz="2000" dirty="0" err="1">
                <a:solidFill>
                  <a:schemeClr val="dk1"/>
                </a:solidFill>
                <a:latin typeface="Arial"/>
                <a:ea typeface="Arial"/>
                <a:cs typeface="Arial"/>
                <a:sym typeface="Arial"/>
              </a:rPr>
              <a:t>int</a:t>
            </a:r>
            <a:r>
              <a:rPr lang="en-US" sz="2000" dirty="0">
                <a:solidFill>
                  <a:schemeClr val="dk1"/>
                </a:solidFill>
                <a:latin typeface="Arial"/>
                <a:ea typeface="Arial"/>
                <a:cs typeface="Arial"/>
                <a:sym typeface="Arial"/>
              </a:rPr>
              <a:t>[10]; </a:t>
            </a:r>
            <a:endParaRPr sz="1600" dirty="0"/>
          </a:p>
          <a:p>
            <a:pPr marL="0" marR="0" lvl="0" indent="0" algn="l" rtl="0">
              <a:spcBef>
                <a:spcPts val="0"/>
              </a:spcBef>
              <a:spcAft>
                <a:spcPts val="0"/>
              </a:spcAft>
              <a:buNone/>
            </a:pPr>
            <a:endParaRPr sz="2000" dirty="0">
              <a:solidFill>
                <a:schemeClr val="dk1"/>
              </a:solidFill>
              <a:latin typeface="Arial"/>
              <a:ea typeface="Arial"/>
              <a:cs typeface="Arial"/>
              <a:sym typeface="Arial"/>
            </a:endParaRPr>
          </a:p>
          <a:p>
            <a:pPr marL="0" marR="0" lvl="0" indent="0" algn="l" rtl="0">
              <a:spcBef>
                <a:spcPts val="0"/>
              </a:spcBef>
              <a:spcAft>
                <a:spcPts val="0"/>
              </a:spcAft>
              <a:buNone/>
            </a:pPr>
            <a:r>
              <a:rPr lang="en-US" sz="2000" dirty="0" err="1">
                <a:solidFill>
                  <a:schemeClr val="dk1"/>
                </a:solidFill>
                <a:latin typeface="Arial"/>
                <a:ea typeface="Arial"/>
                <a:cs typeface="Arial"/>
                <a:sym typeface="Arial"/>
              </a:rPr>
              <a:t>anArray</a:t>
            </a:r>
            <a:r>
              <a:rPr lang="en-US" sz="2000" dirty="0">
                <a:solidFill>
                  <a:schemeClr val="dk1"/>
                </a:solidFill>
                <a:latin typeface="Arial"/>
                <a:ea typeface="Arial"/>
                <a:cs typeface="Arial"/>
                <a:sym typeface="Arial"/>
              </a:rPr>
              <a:t>[</a:t>
            </a:r>
            <a:r>
              <a:rPr lang="en-US" sz="2000" dirty="0">
                <a:solidFill>
                  <a:srgbClr val="0070C0"/>
                </a:solidFill>
                <a:latin typeface="Arial"/>
                <a:ea typeface="Arial"/>
                <a:cs typeface="Arial"/>
                <a:sym typeface="Arial"/>
              </a:rPr>
              <a:t>0</a:t>
            </a:r>
            <a:r>
              <a:rPr lang="en-US" sz="2000" dirty="0">
                <a:solidFill>
                  <a:schemeClr val="dk1"/>
                </a:solidFill>
                <a:latin typeface="Arial"/>
                <a:ea typeface="Arial"/>
                <a:cs typeface="Arial"/>
                <a:sym typeface="Arial"/>
              </a:rPr>
              <a:t>] = 100; // initialize first element </a:t>
            </a:r>
            <a:endParaRPr sz="1600" dirty="0"/>
          </a:p>
          <a:p>
            <a:pPr marL="0" marR="0" lvl="0" indent="0" algn="l" rtl="0">
              <a:spcBef>
                <a:spcPts val="0"/>
              </a:spcBef>
              <a:spcAft>
                <a:spcPts val="0"/>
              </a:spcAft>
              <a:buNone/>
            </a:pPr>
            <a:r>
              <a:rPr lang="en-US" sz="2000" dirty="0" err="1">
                <a:solidFill>
                  <a:schemeClr val="dk1"/>
                </a:solidFill>
                <a:latin typeface="Arial"/>
                <a:ea typeface="Arial"/>
                <a:cs typeface="Arial"/>
                <a:sym typeface="Arial"/>
              </a:rPr>
              <a:t>anArray</a:t>
            </a:r>
            <a:r>
              <a:rPr lang="en-US" sz="2000" dirty="0">
                <a:solidFill>
                  <a:schemeClr val="dk1"/>
                </a:solidFill>
                <a:latin typeface="Arial"/>
                <a:ea typeface="Arial"/>
                <a:cs typeface="Arial"/>
                <a:sym typeface="Arial"/>
              </a:rPr>
              <a:t>[</a:t>
            </a:r>
            <a:r>
              <a:rPr lang="en-US" sz="2000" dirty="0">
                <a:solidFill>
                  <a:srgbClr val="0070C0"/>
                </a:solidFill>
                <a:latin typeface="Arial"/>
                <a:ea typeface="Arial"/>
                <a:cs typeface="Arial"/>
                <a:sym typeface="Arial"/>
              </a:rPr>
              <a:t>1</a:t>
            </a:r>
            <a:r>
              <a:rPr lang="en-US" sz="2000" dirty="0">
                <a:solidFill>
                  <a:schemeClr val="dk1"/>
                </a:solidFill>
                <a:latin typeface="Arial"/>
                <a:ea typeface="Arial"/>
                <a:cs typeface="Arial"/>
                <a:sym typeface="Arial"/>
              </a:rPr>
              <a:t>] = 200; // initialize second element </a:t>
            </a:r>
            <a:endParaRPr sz="1600" dirty="0"/>
          </a:p>
          <a:p>
            <a:pPr marL="0" marR="0" lvl="0" indent="0" algn="l" rtl="0">
              <a:spcBef>
                <a:spcPts val="0"/>
              </a:spcBef>
              <a:spcAft>
                <a:spcPts val="0"/>
              </a:spcAft>
              <a:buNone/>
            </a:pPr>
            <a:r>
              <a:rPr lang="en-US" sz="2000" dirty="0">
                <a:solidFill>
                  <a:schemeClr val="dk1"/>
                </a:solidFill>
                <a:latin typeface="Arial"/>
                <a:ea typeface="Arial"/>
                <a:cs typeface="Arial"/>
                <a:sym typeface="Arial"/>
              </a:rPr>
              <a:t>…</a:t>
            </a:r>
            <a:endParaRPr sz="1600" dirty="0"/>
          </a:p>
          <a:p>
            <a:pPr marL="0" marR="0" lvl="0" indent="0" algn="l" rtl="0">
              <a:spcBef>
                <a:spcPts val="0"/>
              </a:spcBef>
              <a:spcAft>
                <a:spcPts val="0"/>
              </a:spcAft>
              <a:buNone/>
            </a:pPr>
            <a:r>
              <a:rPr lang="en-US" sz="2000" dirty="0" err="1">
                <a:solidFill>
                  <a:schemeClr val="dk1"/>
                </a:solidFill>
                <a:latin typeface="Arial"/>
                <a:ea typeface="Arial"/>
                <a:cs typeface="Arial"/>
                <a:sym typeface="Arial"/>
              </a:rPr>
              <a:t>System.out.println</a:t>
            </a:r>
            <a:r>
              <a:rPr lang="en-US" sz="2000" dirty="0">
                <a:solidFill>
                  <a:schemeClr val="dk1"/>
                </a:solidFill>
                <a:latin typeface="Arial"/>
                <a:ea typeface="Arial"/>
                <a:cs typeface="Arial"/>
                <a:sym typeface="Arial"/>
              </a:rPr>
              <a:t>("Element at index 0: “ + </a:t>
            </a:r>
            <a:r>
              <a:rPr lang="en-US" sz="2000" dirty="0" err="1">
                <a:solidFill>
                  <a:schemeClr val="dk1"/>
                </a:solidFill>
                <a:latin typeface="Arial"/>
                <a:ea typeface="Arial"/>
                <a:cs typeface="Arial"/>
                <a:sym typeface="Arial"/>
              </a:rPr>
              <a:t>anArray</a:t>
            </a:r>
            <a:r>
              <a:rPr lang="en-US" sz="2000" dirty="0">
                <a:solidFill>
                  <a:schemeClr val="dk1"/>
                </a:solidFill>
                <a:latin typeface="Arial"/>
                <a:ea typeface="Arial"/>
                <a:cs typeface="Arial"/>
                <a:sym typeface="Arial"/>
              </a:rPr>
              <a:t>[</a:t>
            </a:r>
            <a:r>
              <a:rPr lang="en-US" sz="2000" dirty="0">
                <a:solidFill>
                  <a:srgbClr val="0070C0"/>
                </a:solidFill>
                <a:latin typeface="Arial"/>
                <a:ea typeface="Arial"/>
                <a:cs typeface="Arial"/>
                <a:sym typeface="Arial"/>
              </a:rPr>
              <a:t>0</a:t>
            </a:r>
            <a:r>
              <a:rPr lang="en-US" sz="2000" dirty="0">
                <a:solidFill>
                  <a:schemeClr val="dk1"/>
                </a:solidFill>
                <a:latin typeface="Arial"/>
                <a:ea typeface="Arial"/>
                <a:cs typeface="Arial"/>
                <a:sym typeface="Arial"/>
              </a:rPr>
              <a:t>]);</a:t>
            </a:r>
            <a:endParaRPr sz="1600" dirty="0"/>
          </a:p>
          <a:p>
            <a:pPr marL="0" marR="0" lvl="0" indent="0" algn="l" rtl="0">
              <a:spcBef>
                <a:spcPts val="0"/>
              </a:spcBef>
              <a:spcAft>
                <a:spcPts val="0"/>
              </a:spcAft>
              <a:buNone/>
            </a:pPr>
            <a:r>
              <a:rPr lang="en-US" sz="2000" dirty="0" err="1">
                <a:solidFill>
                  <a:schemeClr val="dk1"/>
                </a:solidFill>
                <a:latin typeface="Arial"/>
                <a:ea typeface="Arial"/>
                <a:cs typeface="Arial"/>
                <a:sym typeface="Arial"/>
              </a:rPr>
              <a:t>System.out.println</a:t>
            </a:r>
            <a:r>
              <a:rPr lang="en-US" sz="2000" dirty="0">
                <a:solidFill>
                  <a:schemeClr val="dk1"/>
                </a:solidFill>
                <a:latin typeface="Arial"/>
                <a:ea typeface="Arial"/>
                <a:cs typeface="Arial"/>
                <a:sym typeface="Arial"/>
              </a:rPr>
              <a:t>("Element at index 2: " + </a:t>
            </a:r>
            <a:r>
              <a:rPr lang="en-US" sz="2000" dirty="0" err="1">
                <a:solidFill>
                  <a:schemeClr val="dk1"/>
                </a:solidFill>
                <a:latin typeface="Arial"/>
                <a:ea typeface="Arial"/>
                <a:cs typeface="Arial"/>
                <a:sym typeface="Arial"/>
              </a:rPr>
              <a:t>anArray</a:t>
            </a:r>
            <a:r>
              <a:rPr lang="en-US" sz="2000" dirty="0">
                <a:solidFill>
                  <a:schemeClr val="dk1"/>
                </a:solidFill>
                <a:latin typeface="Arial"/>
                <a:ea typeface="Arial"/>
                <a:cs typeface="Arial"/>
                <a:sym typeface="Arial"/>
              </a:rPr>
              <a:t>[</a:t>
            </a:r>
            <a:r>
              <a:rPr lang="en-US" sz="2000" dirty="0">
                <a:solidFill>
                  <a:srgbClr val="0070C0"/>
                </a:solidFill>
                <a:latin typeface="Arial"/>
                <a:ea typeface="Arial"/>
                <a:cs typeface="Arial"/>
                <a:sym typeface="Arial"/>
              </a:rPr>
              <a:t>1</a:t>
            </a:r>
            <a:r>
              <a:rPr lang="en-US" sz="2000" dirty="0">
                <a:solidFill>
                  <a:schemeClr val="dk1"/>
                </a:solidFill>
                <a:latin typeface="Arial"/>
                <a:ea typeface="Arial"/>
                <a:cs typeface="Arial"/>
                <a:sym typeface="Arial"/>
              </a:rPr>
              <a:t>]);</a:t>
            </a:r>
            <a:endParaRPr sz="2000" dirty="0">
              <a:solidFill>
                <a:schemeClr val="dk1"/>
              </a:solidFill>
              <a:latin typeface="Arial"/>
              <a:ea typeface="Arial"/>
              <a:cs typeface="Arial"/>
              <a:sym typeface="Arial"/>
            </a:endParaRPr>
          </a:p>
        </p:txBody>
      </p:sp>
      <p:pic>
        <p:nvPicPr>
          <p:cNvPr id="938" name="Shape 938" descr="Image result for array index"/>
          <p:cNvPicPr preferRelativeResize="0"/>
          <p:nvPr/>
        </p:nvPicPr>
        <p:blipFill rotWithShape="1">
          <a:blip r:embed="rId3">
            <a:alphaModFix/>
          </a:blip>
          <a:srcRect t="14511" b="15311"/>
          <a:stretch/>
        </p:blipFill>
        <p:spPr>
          <a:xfrm>
            <a:off x="2419848" y="2302213"/>
            <a:ext cx="4304304" cy="158380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945" name="Shape 945"/>
          <p:cNvSpPr txBox="1"/>
          <p:nvPr/>
        </p:nvSpPr>
        <p:spPr>
          <a:xfrm>
            <a:off x="537775" y="986362"/>
            <a:ext cx="8068500" cy="37908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 </a:t>
            </a:r>
            <a:r>
              <a:rPr lang="en-US" sz="2400">
                <a:solidFill>
                  <a:schemeClr val="dk1"/>
                </a:solidFill>
                <a:latin typeface="Arial"/>
                <a:ea typeface="Arial"/>
                <a:cs typeface="Arial"/>
                <a:sym typeface="Arial"/>
              </a:rPr>
              <a:t>Construir un diagrama de clases de un problema planteado</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30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342900" marR="0" lvl="0" indent="-342900" algn="l" rtl="0">
              <a:spcBef>
                <a:spcPts val="0"/>
              </a:spcBef>
              <a:spcAft>
                <a:spcPts val="0"/>
              </a:spcAft>
              <a:buClr>
                <a:schemeClr val="dk1"/>
              </a:buClr>
              <a:buSzPts val="1840"/>
              <a:buFont typeface="Arial"/>
              <a:buAutoNum type="arabicPeriod"/>
            </a:pPr>
            <a:r>
              <a:rPr lang="en-US" sz="1600">
                <a:solidFill>
                  <a:schemeClr val="dk1"/>
                </a:solidFill>
                <a:latin typeface="Arial"/>
                <a:ea typeface="Arial"/>
                <a:cs typeface="Arial"/>
                <a:sym typeface="Arial"/>
              </a:rPr>
              <a:t>Crea un programa que contenga dos arreglos:</a:t>
            </a:r>
            <a:endParaRPr sz="1600">
              <a:solidFill>
                <a:schemeClr val="dk1"/>
              </a:solidFill>
              <a:latin typeface="Arial"/>
              <a:ea typeface="Arial"/>
              <a:cs typeface="Arial"/>
              <a:sym typeface="Arial"/>
            </a:endParaRPr>
          </a:p>
          <a:p>
            <a:pPr marL="742902" marR="0" lvl="1" indent="-285750" algn="l" rtl="0">
              <a:spcBef>
                <a:spcPts val="0"/>
              </a:spcBef>
              <a:spcAft>
                <a:spcPts val="0"/>
              </a:spcAft>
              <a:buClr>
                <a:schemeClr val="dk1"/>
              </a:buClr>
              <a:buSzPts val="1955"/>
              <a:buFont typeface="Arial"/>
              <a:buChar char="•"/>
            </a:pPr>
            <a:r>
              <a:rPr lang="en-US" sz="1700" b="0" i="0" u="none" strike="noStrike" cap="none">
                <a:solidFill>
                  <a:schemeClr val="dk1"/>
                </a:solidFill>
                <a:latin typeface="Arial"/>
                <a:ea typeface="Arial"/>
                <a:cs typeface="Arial"/>
                <a:sym typeface="Arial"/>
              </a:rPr>
              <a:t>Uno con los meses del año</a:t>
            </a:r>
            <a:endParaRPr/>
          </a:p>
          <a:p>
            <a:pPr marL="742902" marR="0" lvl="1" indent="-285750" algn="l" rtl="0">
              <a:spcBef>
                <a:spcPts val="0"/>
              </a:spcBef>
              <a:spcAft>
                <a:spcPts val="0"/>
              </a:spcAft>
              <a:buClr>
                <a:schemeClr val="dk1"/>
              </a:buClr>
              <a:buSzPts val="1955"/>
              <a:buFont typeface="Arial"/>
              <a:buChar char="•"/>
            </a:pPr>
            <a:r>
              <a:rPr lang="en-US" sz="1700" b="0" i="0" u="none" strike="noStrike" cap="none">
                <a:solidFill>
                  <a:schemeClr val="dk1"/>
                </a:solidFill>
                <a:latin typeface="Arial"/>
                <a:ea typeface="Arial"/>
                <a:cs typeface="Arial"/>
                <a:sym typeface="Arial"/>
              </a:rPr>
              <a:t>Otro con el nombre de los días de la semana</a:t>
            </a:r>
            <a:endParaRPr/>
          </a:p>
          <a:p>
            <a:pPr marL="800052" marR="0" lvl="1" indent="-22860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40"/>
              <a:buFont typeface="Arial"/>
              <a:buAutoNum type="arabicPeriod"/>
            </a:pPr>
            <a:r>
              <a:rPr lang="en-US" sz="1600">
                <a:solidFill>
                  <a:schemeClr val="dk1"/>
                </a:solidFill>
                <a:latin typeface="Arial"/>
                <a:ea typeface="Arial"/>
                <a:cs typeface="Arial"/>
                <a:sym typeface="Arial"/>
              </a:rPr>
              <a:t>Muestra por consola (en este orden) los meses correspondientes a los meses enero, noviembre, julio, diciembre, marzo; y los días lunes, viernes, martes.</a:t>
            </a:r>
            <a:endParaRPr/>
          </a:p>
          <a:p>
            <a:pPr marL="342900" marR="0" lvl="0" indent="-226059" algn="l" rtl="0">
              <a:spcBef>
                <a:spcPts val="0"/>
              </a:spcBef>
              <a:spcAft>
                <a:spcPts val="0"/>
              </a:spcAft>
              <a:buClr>
                <a:schemeClr val="dk1"/>
              </a:buClr>
              <a:buSzPts val="1840"/>
              <a:buFont typeface="Arial"/>
              <a:buNone/>
            </a:pPr>
            <a:endParaRPr sz="16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40"/>
              <a:buFont typeface="Arial"/>
              <a:buAutoNum type="arabicPeriod"/>
            </a:pPr>
            <a:r>
              <a:rPr lang="en-US" sz="1600">
                <a:solidFill>
                  <a:schemeClr val="dk1"/>
                </a:solidFill>
                <a:latin typeface="Arial"/>
                <a:ea typeface="Arial"/>
                <a:cs typeface="Arial"/>
                <a:sym typeface="Arial"/>
              </a:rPr>
              <a:t>Se deben mostrar separados por un espacio</a:t>
            </a:r>
            <a:endParaRPr sz="1600">
              <a:solidFill>
                <a:schemeClr val="dk1"/>
              </a:solidFill>
              <a:latin typeface="Arial"/>
              <a:ea typeface="Arial"/>
              <a:cs typeface="Arial"/>
              <a:sym typeface="Arial"/>
            </a:endParaRPr>
          </a:p>
        </p:txBody>
      </p:sp>
      <p:sp>
        <p:nvSpPr>
          <p:cNvPr id="946" name="Shape 946"/>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952" name="Shape 952"/>
          <p:cNvSpPr txBox="1">
            <a:spLocks noGrp="1"/>
          </p:cNvSpPr>
          <p:nvPr>
            <p:ph type="title" idx="4294967295"/>
          </p:nvPr>
        </p:nvSpPr>
        <p:spPr>
          <a:xfrm>
            <a:off x="580602" y="442059"/>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Condicionales</a:t>
            </a:r>
            <a:r>
              <a:rPr lang="en-US" sz="3000" b="1" i="0" u="none" strike="noStrike" cap="none" dirty="0">
                <a:solidFill>
                  <a:schemeClr val="dk1"/>
                </a:solidFill>
                <a:latin typeface="Arial"/>
                <a:ea typeface="Arial"/>
                <a:cs typeface="Arial"/>
                <a:sym typeface="Arial"/>
              </a:rPr>
              <a:t> if/else</a:t>
            </a:r>
            <a:endParaRPr sz="3000" b="1" i="0" u="none" strike="noStrike" cap="none" dirty="0">
              <a:solidFill>
                <a:schemeClr val="dk1"/>
              </a:solidFill>
              <a:latin typeface="Arial"/>
              <a:ea typeface="Arial"/>
              <a:cs typeface="Arial"/>
              <a:sym typeface="Arial"/>
            </a:endParaRPr>
          </a:p>
        </p:txBody>
      </p:sp>
      <p:sp>
        <p:nvSpPr>
          <p:cNvPr id="953" name="Shape 953"/>
          <p:cNvSpPr/>
          <p:nvPr/>
        </p:nvSpPr>
        <p:spPr>
          <a:xfrm>
            <a:off x="410934" y="3018847"/>
            <a:ext cx="5039393" cy="3046283"/>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void applyBrakes() {</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rgbClr val="A5A5A5"/>
                </a:solidFill>
                <a:latin typeface="Arial"/>
                <a:ea typeface="Arial"/>
                <a:cs typeface="Arial"/>
                <a:sym typeface="Arial"/>
              </a:rPr>
              <a:t>   // Si se está moviendo,  bajar la velocidad; </a:t>
            </a:r>
            <a:endParaRPr/>
          </a:p>
          <a:p>
            <a:pPr marL="0" marR="0" lvl="0" indent="0" algn="l" rtl="0">
              <a:spcBef>
                <a:spcPts val="0"/>
              </a:spcBef>
              <a:spcAft>
                <a:spcPts val="0"/>
              </a:spcAft>
              <a:buNone/>
            </a:pPr>
            <a:r>
              <a:rPr lang="en-US" sz="1600">
                <a:solidFill>
                  <a:srgbClr val="A5A5A5"/>
                </a:solidFill>
                <a:latin typeface="Arial"/>
                <a:ea typeface="Arial"/>
                <a:cs typeface="Arial"/>
                <a:sym typeface="Arial"/>
              </a:rPr>
              <a:t>   //si no es que ha parado</a:t>
            </a:r>
            <a:endParaRPr sz="1600">
              <a:solidFill>
                <a:srgbClr val="A5A5A5"/>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    if (isMoving)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currentSpeed--;</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 else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System.err.println("The bicycle has already stopped!");</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 </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p:txBody>
      </p:sp>
      <p:sp>
        <p:nvSpPr>
          <p:cNvPr id="954" name="Shape 954"/>
          <p:cNvSpPr/>
          <p:nvPr/>
        </p:nvSpPr>
        <p:spPr>
          <a:xfrm>
            <a:off x="5602534" y="2320806"/>
            <a:ext cx="3343758" cy="4030940"/>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int testscore = 76;</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char grade;</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if (testscore &gt;= 90)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grade = 'A';</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else if (testscore &gt;= 80)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grade = 'B';</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else if (testscore &gt;= 70)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grade = 'C';</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else if (testscore &gt;= 60)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grade = 'D';</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else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grade = 'F';</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System.out.println("Grade = " + grade);</a:t>
            </a:r>
            <a:endParaRPr/>
          </a:p>
        </p:txBody>
      </p:sp>
      <p:sp>
        <p:nvSpPr>
          <p:cNvPr id="955" name="Shape 955"/>
          <p:cNvSpPr/>
          <p:nvPr/>
        </p:nvSpPr>
        <p:spPr>
          <a:xfrm>
            <a:off x="410934" y="1292055"/>
            <a:ext cx="4570942" cy="147698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dirty="0">
                <a:solidFill>
                  <a:srgbClr val="006699"/>
                </a:solidFill>
                <a:latin typeface="+mn-lt"/>
                <a:ea typeface="Monda"/>
                <a:cs typeface="Monda"/>
                <a:sym typeface="Monda"/>
              </a:rPr>
              <a:t>if</a:t>
            </a:r>
            <a:r>
              <a:rPr lang="en-US" sz="2000" dirty="0">
                <a:solidFill>
                  <a:srgbClr val="000000"/>
                </a:solidFill>
                <a:latin typeface="+mn-lt"/>
                <a:ea typeface="Monda"/>
                <a:cs typeface="Monda"/>
                <a:sym typeface="Monda"/>
              </a:rPr>
              <a:t>(condition){  </a:t>
            </a:r>
            <a:endParaRPr sz="1600" dirty="0">
              <a:latin typeface="+mn-lt"/>
            </a:endParaRPr>
          </a:p>
          <a:p>
            <a:pPr marL="457152" marR="0" lvl="1" indent="0" algn="just" rtl="0">
              <a:spcBef>
                <a:spcPts val="0"/>
              </a:spcBef>
              <a:spcAft>
                <a:spcPts val="0"/>
              </a:spcAft>
              <a:buNone/>
            </a:pPr>
            <a:r>
              <a:rPr lang="en-US" sz="2000" b="0" i="0" u="none" strike="noStrike" cap="none" dirty="0">
                <a:solidFill>
                  <a:srgbClr val="008200"/>
                </a:solidFill>
                <a:latin typeface="+mn-lt"/>
                <a:ea typeface="Monda"/>
                <a:cs typeface="Monda"/>
                <a:sym typeface="Monda"/>
              </a:rPr>
              <a:t>//code if condition is true</a:t>
            </a:r>
            <a:r>
              <a:rPr lang="en-US" sz="2000" b="0" i="0" u="none" strike="noStrike" cap="none" dirty="0">
                <a:solidFill>
                  <a:srgbClr val="000000"/>
                </a:solidFill>
                <a:latin typeface="+mn-lt"/>
                <a:ea typeface="Monda"/>
                <a:cs typeface="Monda"/>
                <a:sym typeface="Monda"/>
              </a:rPr>
              <a:t>  </a:t>
            </a:r>
            <a:endParaRPr sz="1600" dirty="0">
              <a:latin typeface="+mn-lt"/>
            </a:endParaRPr>
          </a:p>
          <a:p>
            <a:pPr marL="0" marR="0" lvl="0" indent="0" algn="just" rtl="0">
              <a:spcBef>
                <a:spcPts val="0"/>
              </a:spcBef>
              <a:spcAft>
                <a:spcPts val="0"/>
              </a:spcAft>
              <a:buNone/>
            </a:pPr>
            <a:r>
              <a:rPr lang="en-US" sz="2000" dirty="0">
                <a:solidFill>
                  <a:srgbClr val="000000"/>
                </a:solidFill>
                <a:latin typeface="+mn-lt"/>
                <a:ea typeface="Monda"/>
                <a:cs typeface="Monda"/>
                <a:sym typeface="Monda"/>
              </a:rPr>
              <a:t>}</a:t>
            </a:r>
            <a:r>
              <a:rPr lang="en-US" sz="2000" b="1" dirty="0">
                <a:solidFill>
                  <a:srgbClr val="006699"/>
                </a:solidFill>
                <a:latin typeface="+mn-lt"/>
                <a:ea typeface="Monda"/>
                <a:cs typeface="Monda"/>
                <a:sym typeface="Monda"/>
              </a:rPr>
              <a:t>else</a:t>
            </a:r>
            <a:r>
              <a:rPr lang="en-US" sz="2000" dirty="0">
                <a:solidFill>
                  <a:srgbClr val="000000"/>
                </a:solidFill>
                <a:latin typeface="+mn-lt"/>
                <a:ea typeface="Monda"/>
                <a:cs typeface="Monda"/>
                <a:sym typeface="Monda"/>
              </a:rPr>
              <a:t>{  </a:t>
            </a:r>
            <a:endParaRPr sz="1600" dirty="0">
              <a:latin typeface="+mn-lt"/>
            </a:endParaRPr>
          </a:p>
          <a:p>
            <a:pPr marL="457152" marR="0" lvl="1" indent="0" algn="just" rtl="0">
              <a:spcBef>
                <a:spcPts val="0"/>
              </a:spcBef>
              <a:spcAft>
                <a:spcPts val="0"/>
              </a:spcAft>
              <a:buNone/>
            </a:pPr>
            <a:r>
              <a:rPr lang="en-US" sz="2000" b="0" i="0" u="none" strike="noStrike" cap="none" dirty="0">
                <a:solidFill>
                  <a:srgbClr val="008200"/>
                </a:solidFill>
                <a:latin typeface="+mn-lt"/>
                <a:ea typeface="Monda"/>
                <a:cs typeface="Monda"/>
                <a:sym typeface="Monda"/>
              </a:rPr>
              <a:t>//code if condition is false</a:t>
            </a:r>
            <a:r>
              <a:rPr lang="en-US" sz="2000" b="0" i="0" u="none" strike="noStrike" cap="none" dirty="0">
                <a:solidFill>
                  <a:srgbClr val="000000"/>
                </a:solidFill>
                <a:latin typeface="+mn-lt"/>
                <a:ea typeface="Monda"/>
                <a:cs typeface="Monda"/>
                <a:sym typeface="Monda"/>
              </a:rPr>
              <a:t>  </a:t>
            </a:r>
            <a:endParaRPr sz="1600" dirty="0">
              <a:latin typeface="+mn-lt"/>
            </a:endParaRPr>
          </a:p>
          <a:p>
            <a:pPr marL="0" marR="0" lvl="0" indent="0" algn="just" rtl="0">
              <a:spcBef>
                <a:spcPts val="0"/>
              </a:spcBef>
              <a:spcAft>
                <a:spcPts val="0"/>
              </a:spcAft>
              <a:buNone/>
            </a:pPr>
            <a:r>
              <a:rPr lang="en-US" sz="2000" dirty="0">
                <a:solidFill>
                  <a:srgbClr val="000000"/>
                </a:solidFill>
                <a:latin typeface="+mn-lt"/>
                <a:ea typeface="Monda"/>
                <a:cs typeface="Monda"/>
                <a:sym typeface="Monda"/>
              </a:rPr>
              <a:t>}  </a:t>
            </a:r>
            <a:endParaRPr sz="1600" dirty="0">
              <a:latin typeface="+mn-l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961" name="Shape 961"/>
          <p:cNvSpPr txBox="1">
            <a:spLocks noGrp="1"/>
          </p:cNvSpPr>
          <p:nvPr>
            <p:ph type="title" idx="4294967295"/>
          </p:nvPr>
        </p:nvSpPr>
        <p:spPr>
          <a:xfrm>
            <a:off x="252521" y="231579"/>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Condicionales switch</a:t>
            </a:r>
            <a:endParaRPr sz="3000" b="1" i="0" u="none" strike="noStrike" cap="none">
              <a:solidFill>
                <a:schemeClr val="dk1"/>
              </a:solidFill>
              <a:latin typeface="Arial"/>
              <a:ea typeface="Arial"/>
              <a:cs typeface="Arial"/>
              <a:sym typeface="Arial"/>
            </a:endParaRPr>
          </a:p>
        </p:txBody>
      </p:sp>
      <p:sp>
        <p:nvSpPr>
          <p:cNvPr id="962" name="Shape 962"/>
          <p:cNvSpPr/>
          <p:nvPr/>
        </p:nvSpPr>
        <p:spPr>
          <a:xfrm>
            <a:off x="3852088" y="792988"/>
            <a:ext cx="5039393" cy="5815631"/>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int month = 8;</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String monthString;</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switch (month) {</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1:  monthString = "January";</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2:  monthString = "February";</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3:  monthString = "March";</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4:  monthString = "April";</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5:  monthString = "May";</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6:  monthString = "June";</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7:  monthString = "July";</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8:  monthString = "August";</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9:  monthString = "September";</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10: monthString = "October";</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11: monthString = "November";</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case 12: monthString = "December";</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default: monthString = "Invalid month";</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             break;</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System.out.println(monthString);</a:t>
            </a:r>
            <a:endParaRPr/>
          </a:p>
        </p:txBody>
      </p:sp>
      <p:sp>
        <p:nvSpPr>
          <p:cNvPr id="963" name="Shape 963"/>
          <p:cNvSpPr/>
          <p:nvPr/>
        </p:nvSpPr>
        <p:spPr>
          <a:xfrm>
            <a:off x="252521" y="1937658"/>
            <a:ext cx="3599567" cy="329244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dirty="0">
                <a:solidFill>
                  <a:srgbClr val="006699"/>
                </a:solidFill>
                <a:latin typeface="+mn-lt"/>
                <a:ea typeface="Monda"/>
                <a:cs typeface="Monda"/>
                <a:sym typeface="Monda"/>
              </a:rPr>
              <a:t>switch</a:t>
            </a:r>
            <a:r>
              <a:rPr lang="en-US" sz="1800" dirty="0">
                <a:solidFill>
                  <a:srgbClr val="000000"/>
                </a:solidFill>
                <a:latin typeface="+mn-lt"/>
                <a:ea typeface="Monda"/>
                <a:cs typeface="Monda"/>
                <a:sym typeface="Monda"/>
              </a:rPr>
              <a:t>(expression){    </a:t>
            </a:r>
            <a:endParaRPr sz="1600" dirty="0">
              <a:latin typeface="+mn-lt"/>
            </a:endParaRPr>
          </a:p>
          <a:p>
            <a:pPr marL="457152" marR="0" lvl="1" indent="0" algn="just" rtl="0">
              <a:spcBef>
                <a:spcPts val="0"/>
              </a:spcBef>
              <a:spcAft>
                <a:spcPts val="0"/>
              </a:spcAft>
              <a:buNone/>
            </a:pPr>
            <a:r>
              <a:rPr lang="en-US" sz="1800" b="1" i="0" u="none" strike="noStrike" cap="none" dirty="0">
                <a:solidFill>
                  <a:srgbClr val="006699"/>
                </a:solidFill>
                <a:latin typeface="+mn-lt"/>
                <a:ea typeface="Monda"/>
                <a:cs typeface="Monda"/>
                <a:sym typeface="Monda"/>
              </a:rPr>
              <a:t>case</a:t>
            </a:r>
            <a:r>
              <a:rPr lang="en-US" sz="1800" b="0" i="0" u="none" strike="noStrike" cap="none" dirty="0">
                <a:solidFill>
                  <a:srgbClr val="000000"/>
                </a:solidFill>
                <a:latin typeface="+mn-lt"/>
                <a:ea typeface="Monda"/>
                <a:cs typeface="Monda"/>
                <a:sym typeface="Monda"/>
              </a:rPr>
              <a:t> value1:    </a:t>
            </a:r>
            <a:endParaRPr sz="1600" dirty="0">
              <a:latin typeface="+mn-lt"/>
            </a:endParaRPr>
          </a:p>
          <a:p>
            <a:pPr marL="457152" marR="0" lvl="1" indent="0" algn="just" rtl="0">
              <a:spcBef>
                <a:spcPts val="0"/>
              </a:spcBef>
              <a:spcAft>
                <a:spcPts val="0"/>
              </a:spcAft>
              <a:buNone/>
            </a:pPr>
            <a:r>
              <a:rPr lang="en-US" sz="1800" b="0" i="0" u="none" strike="noStrike" cap="none" dirty="0">
                <a:solidFill>
                  <a:srgbClr val="000000"/>
                </a:solidFill>
                <a:latin typeface="+mn-lt"/>
                <a:ea typeface="Monda"/>
                <a:cs typeface="Monda"/>
                <a:sym typeface="Monda"/>
              </a:rPr>
              <a:t> </a:t>
            </a:r>
            <a:r>
              <a:rPr lang="en-US" sz="1800" b="0" i="0" u="none" strike="noStrike" cap="none" dirty="0">
                <a:solidFill>
                  <a:srgbClr val="008200"/>
                </a:solidFill>
                <a:latin typeface="+mn-lt"/>
                <a:ea typeface="Monda"/>
                <a:cs typeface="Monda"/>
                <a:sym typeface="Monda"/>
              </a:rPr>
              <a:t>//code to be executed;  </a:t>
            </a:r>
            <a:r>
              <a:rPr lang="en-US" sz="1800" b="0" i="0" u="none" strike="noStrike" cap="none" dirty="0">
                <a:solidFill>
                  <a:srgbClr val="000000"/>
                </a:solidFill>
                <a:latin typeface="+mn-lt"/>
                <a:ea typeface="Monda"/>
                <a:cs typeface="Monda"/>
                <a:sym typeface="Monda"/>
              </a:rPr>
              <a:t>  </a:t>
            </a:r>
            <a:endParaRPr sz="1600" dirty="0">
              <a:latin typeface="+mn-lt"/>
            </a:endParaRPr>
          </a:p>
          <a:p>
            <a:pPr marL="457152" marR="0" lvl="1" indent="0" algn="just" rtl="0">
              <a:spcBef>
                <a:spcPts val="0"/>
              </a:spcBef>
              <a:spcAft>
                <a:spcPts val="0"/>
              </a:spcAft>
              <a:buNone/>
            </a:pPr>
            <a:r>
              <a:rPr lang="en-US" sz="1800" b="0" i="0" u="none" strike="noStrike" cap="none" dirty="0">
                <a:solidFill>
                  <a:srgbClr val="000000"/>
                </a:solidFill>
                <a:latin typeface="+mn-lt"/>
                <a:ea typeface="Monda"/>
                <a:cs typeface="Monda"/>
                <a:sym typeface="Monda"/>
              </a:rPr>
              <a:t> </a:t>
            </a:r>
            <a:r>
              <a:rPr lang="en-US" sz="1800" b="1" i="0" u="none" strike="noStrike" cap="none" dirty="0">
                <a:solidFill>
                  <a:srgbClr val="006699"/>
                </a:solidFill>
                <a:latin typeface="+mn-lt"/>
                <a:ea typeface="Monda"/>
                <a:cs typeface="Monda"/>
                <a:sym typeface="Monda"/>
              </a:rPr>
              <a:t>break</a:t>
            </a:r>
            <a:r>
              <a:rPr lang="en-US" sz="1800" b="0" i="0" u="none" strike="noStrike" cap="none" dirty="0">
                <a:solidFill>
                  <a:srgbClr val="000000"/>
                </a:solidFill>
                <a:latin typeface="+mn-lt"/>
                <a:ea typeface="Monda"/>
                <a:cs typeface="Monda"/>
                <a:sym typeface="Monda"/>
              </a:rPr>
              <a:t>;  </a:t>
            </a:r>
            <a:r>
              <a:rPr lang="en-US" sz="1800" b="0" i="0" u="none" strike="noStrike" cap="none" dirty="0">
                <a:solidFill>
                  <a:srgbClr val="008200"/>
                </a:solidFill>
                <a:latin typeface="+mn-lt"/>
                <a:ea typeface="Monda"/>
                <a:cs typeface="Monda"/>
                <a:sym typeface="Monda"/>
              </a:rPr>
              <a:t>//optional</a:t>
            </a:r>
            <a:r>
              <a:rPr lang="en-US" sz="1800" b="0" i="0" u="none" strike="noStrike" cap="none" dirty="0">
                <a:solidFill>
                  <a:srgbClr val="000000"/>
                </a:solidFill>
                <a:latin typeface="+mn-lt"/>
                <a:ea typeface="Monda"/>
                <a:cs typeface="Monda"/>
                <a:sym typeface="Monda"/>
              </a:rPr>
              <a:t>  </a:t>
            </a:r>
            <a:endParaRPr sz="1600" dirty="0">
              <a:latin typeface="+mn-lt"/>
            </a:endParaRPr>
          </a:p>
          <a:p>
            <a:pPr marL="457152" marR="0" lvl="1" indent="0" algn="just" rtl="0">
              <a:spcBef>
                <a:spcPts val="0"/>
              </a:spcBef>
              <a:spcAft>
                <a:spcPts val="0"/>
              </a:spcAft>
              <a:buNone/>
            </a:pPr>
            <a:r>
              <a:rPr lang="en-US" sz="1800" b="1" i="0" u="none" strike="noStrike" cap="none" dirty="0">
                <a:solidFill>
                  <a:srgbClr val="006699"/>
                </a:solidFill>
                <a:latin typeface="+mn-lt"/>
                <a:ea typeface="Monda"/>
                <a:cs typeface="Monda"/>
                <a:sym typeface="Monda"/>
              </a:rPr>
              <a:t>case</a:t>
            </a:r>
            <a:r>
              <a:rPr lang="en-US" sz="1800" b="0" i="0" u="none" strike="noStrike" cap="none" dirty="0">
                <a:solidFill>
                  <a:srgbClr val="000000"/>
                </a:solidFill>
                <a:latin typeface="+mn-lt"/>
                <a:ea typeface="Monda"/>
                <a:cs typeface="Monda"/>
                <a:sym typeface="Monda"/>
              </a:rPr>
              <a:t> value2:    </a:t>
            </a:r>
            <a:endParaRPr sz="1600" dirty="0">
              <a:latin typeface="+mn-lt"/>
            </a:endParaRPr>
          </a:p>
          <a:p>
            <a:pPr marL="457152" marR="0" lvl="1" indent="0" algn="just" rtl="0">
              <a:spcBef>
                <a:spcPts val="0"/>
              </a:spcBef>
              <a:spcAft>
                <a:spcPts val="0"/>
              </a:spcAft>
              <a:buNone/>
            </a:pPr>
            <a:r>
              <a:rPr lang="en-US" sz="1800" b="0" i="0" u="none" strike="noStrike" cap="none" dirty="0">
                <a:solidFill>
                  <a:srgbClr val="000000"/>
                </a:solidFill>
                <a:latin typeface="+mn-lt"/>
                <a:ea typeface="Monda"/>
                <a:cs typeface="Monda"/>
                <a:sym typeface="Monda"/>
              </a:rPr>
              <a:t> </a:t>
            </a:r>
            <a:r>
              <a:rPr lang="en-US" sz="1800" b="0" i="0" u="none" strike="noStrike" cap="none" dirty="0">
                <a:solidFill>
                  <a:srgbClr val="008200"/>
                </a:solidFill>
                <a:latin typeface="+mn-lt"/>
                <a:ea typeface="Monda"/>
                <a:cs typeface="Monda"/>
                <a:sym typeface="Monda"/>
              </a:rPr>
              <a:t>//code to be executed;  </a:t>
            </a:r>
            <a:r>
              <a:rPr lang="en-US" sz="1800" b="0" i="0" u="none" strike="noStrike" cap="none" dirty="0">
                <a:solidFill>
                  <a:srgbClr val="000000"/>
                </a:solidFill>
                <a:latin typeface="+mn-lt"/>
                <a:ea typeface="Monda"/>
                <a:cs typeface="Monda"/>
                <a:sym typeface="Monda"/>
              </a:rPr>
              <a:t>  </a:t>
            </a:r>
            <a:endParaRPr sz="1600" dirty="0">
              <a:latin typeface="+mn-lt"/>
            </a:endParaRPr>
          </a:p>
          <a:p>
            <a:pPr marL="457152" marR="0" lvl="1" indent="0" algn="just" rtl="0">
              <a:spcBef>
                <a:spcPts val="0"/>
              </a:spcBef>
              <a:spcAft>
                <a:spcPts val="0"/>
              </a:spcAft>
              <a:buNone/>
            </a:pPr>
            <a:r>
              <a:rPr lang="en-US" sz="1800" b="0" i="0" u="none" strike="noStrike" cap="none" dirty="0">
                <a:solidFill>
                  <a:srgbClr val="000000"/>
                </a:solidFill>
                <a:latin typeface="+mn-lt"/>
                <a:ea typeface="Monda"/>
                <a:cs typeface="Monda"/>
                <a:sym typeface="Monda"/>
              </a:rPr>
              <a:t> </a:t>
            </a:r>
            <a:r>
              <a:rPr lang="en-US" sz="1800" b="1" i="0" u="none" strike="noStrike" cap="none" dirty="0">
                <a:solidFill>
                  <a:srgbClr val="006699"/>
                </a:solidFill>
                <a:latin typeface="+mn-lt"/>
                <a:ea typeface="Monda"/>
                <a:cs typeface="Monda"/>
                <a:sym typeface="Monda"/>
              </a:rPr>
              <a:t>break</a:t>
            </a:r>
            <a:r>
              <a:rPr lang="en-US" sz="1800" b="0" i="0" u="none" strike="noStrike" cap="none" dirty="0">
                <a:solidFill>
                  <a:srgbClr val="000000"/>
                </a:solidFill>
                <a:latin typeface="+mn-lt"/>
                <a:ea typeface="Monda"/>
                <a:cs typeface="Monda"/>
                <a:sym typeface="Monda"/>
              </a:rPr>
              <a:t>;  </a:t>
            </a:r>
            <a:r>
              <a:rPr lang="en-US" sz="1800" b="0" i="0" u="none" strike="noStrike" cap="none" dirty="0">
                <a:solidFill>
                  <a:srgbClr val="008200"/>
                </a:solidFill>
                <a:latin typeface="+mn-lt"/>
                <a:ea typeface="Monda"/>
                <a:cs typeface="Monda"/>
                <a:sym typeface="Monda"/>
              </a:rPr>
              <a:t>//optional</a:t>
            </a:r>
            <a:r>
              <a:rPr lang="en-US" sz="1800" b="0" i="0" u="none" strike="noStrike" cap="none" dirty="0">
                <a:solidFill>
                  <a:srgbClr val="000000"/>
                </a:solidFill>
                <a:latin typeface="+mn-lt"/>
                <a:ea typeface="Monda"/>
                <a:cs typeface="Monda"/>
                <a:sym typeface="Monda"/>
              </a:rPr>
              <a:t>  </a:t>
            </a:r>
            <a:endParaRPr sz="1600" dirty="0">
              <a:latin typeface="+mn-lt"/>
            </a:endParaRPr>
          </a:p>
          <a:p>
            <a:pPr marL="457152" marR="0" lvl="1" indent="0" algn="just" rtl="0">
              <a:spcBef>
                <a:spcPts val="0"/>
              </a:spcBef>
              <a:spcAft>
                <a:spcPts val="0"/>
              </a:spcAft>
              <a:buNone/>
            </a:pPr>
            <a:r>
              <a:rPr lang="en-US" sz="1800" b="0" i="0" u="none" strike="noStrike" cap="none" dirty="0">
                <a:solidFill>
                  <a:srgbClr val="000000"/>
                </a:solidFill>
                <a:latin typeface="+mn-lt"/>
                <a:ea typeface="Monda"/>
                <a:cs typeface="Monda"/>
                <a:sym typeface="Monda"/>
              </a:rPr>
              <a:t>......    </a:t>
            </a:r>
            <a:endParaRPr sz="1600" dirty="0">
              <a:latin typeface="+mn-lt"/>
            </a:endParaRPr>
          </a:p>
          <a:p>
            <a:pPr marL="457152" marR="0" lvl="1" indent="0" algn="just" rtl="0">
              <a:spcBef>
                <a:spcPts val="0"/>
              </a:spcBef>
              <a:spcAft>
                <a:spcPts val="0"/>
              </a:spcAft>
              <a:buNone/>
            </a:pPr>
            <a:r>
              <a:rPr lang="en-US" sz="1800" b="0" i="0" u="none" strike="noStrike" cap="none" dirty="0">
                <a:solidFill>
                  <a:srgbClr val="000000"/>
                </a:solidFill>
                <a:latin typeface="+mn-lt"/>
                <a:ea typeface="Monda"/>
                <a:cs typeface="Monda"/>
                <a:sym typeface="Monda"/>
              </a:rPr>
              <a:t>    </a:t>
            </a:r>
            <a:endParaRPr sz="1600" dirty="0">
              <a:latin typeface="+mn-lt"/>
            </a:endParaRPr>
          </a:p>
          <a:p>
            <a:pPr marL="457152" marR="0" lvl="1" indent="0" algn="just" rtl="0">
              <a:spcBef>
                <a:spcPts val="0"/>
              </a:spcBef>
              <a:spcAft>
                <a:spcPts val="0"/>
              </a:spcAft>
              <a:buNone/>
            </a:pPr>
            <a:r>
              <a:rPr lang="en-US" sz="1800" b="1" i="0" u="none" strike="noStrike" cap="none" dirty="0">
                <a:solidFill>
                  <a:srgbClr val="006699"/>
                </a:solidFill>
                <a:latin typeface="+mn-lt"/>
                <a:ea typeface="Monda"/>
                <a:cs typeface="Monda"/>
                <a:sym typeface="Monda"/>
              </a:rPr>
              <a:t>default</a:t>
            </a:r>
            <a:r>
              <a:rPr lang="en-US" sz="1800" b="0" i="0" u="none" strike="noStrike" cap="none" dirty="0">
                <a:solidFill>
                  <a:srgbClr val="000000"/>
                </a:solidFill>
                <a:latin typeface="+mn-lt"/>
                <a:ea typeface="Monda"/>
                <a:cs typeface="Monda"/>
                <a:sym typeface="Monda"/>
              </a:rPr>
              <a:t>:     </a:t>
            </a:r>
            <a:endParaRPr sz="1600" dirty="0">
              <a:latin typeface="+mn-lt"/>
            </a:endParaRPr>
          </a:p>
          <a:p>
            <a:pPr marL="457152" marR="0" lvl="1" indent="0" algn="just" rtl="0">
              <a:spcBef>
                <a:spcPts val="0"/>
              </a:spcBef>
              <a:spcAft>
                <a:spcPts val="0"/>
              </a:spcAft>
              <a:buNone/>
            </a:pPr>
            <a:r>
              <a:rPr lang="en-US" sz="1800" b="0" i="0" u="none" strike="noStrike" cap="none" dirty="0">
                <a:solidFill>
                  <a:srgbClr val="000000"/>
                </a:solidFill>
                <a:latin typeface="+mn-lt"/>
                <a:ea typeface="Monda"/>
                <a:cs typeface="Monda"/>
                <a:sym typeface="Monda"/>
              </a:rPr>
              <a:t> code to be executed </a:t>
            </a:r>
            <a:r>
              <a:rPr lang="en-US" sz="1800" b="1" i="0" u="none" strike="noStrike" cap="none" dirty="0">
                <a:solidFill>
                  <a:srgbClr val="006699"/>
                </a:solidFill>
                <a:latin typeface="+mn-lt"/>
                <a:ea typeface="Monda"/>
                <a:cs typeface="Monda"/>
                <a:sym typeface="Monda"/>
              </a:rPr>
              <a:t>if</a:t>
            </a:r>
            <a:r>
              <a:rPr lang="en-US" sz="1800" b="0" i="0" u="none" strike="noStrike" cap="none" dirty="0">
                <a:solidFill>
                  <a:srgbClr val="000000"/>
                </a:solidFill>
                <a:latin typeface="+mn-lt"/>
                <a:ea typeface="Monda"/>
                <a:cs typeface="Monda"/>
                <a:sym typeface="Monda"/>
              </a:rPr>
              <a:t> </a:t>
            </a:r>
            <a:endParaRPr sz="1600" dirty="0">
              <a:latin typeface="+mn-lt"/>
            </a:endParaRPr>
          </a:p>
          <a:p>
            <a:pPr marL="457152" marR="0" lvl="1" indent="0" algn="just" rtl="0">
              <a:spcBef>
                <a:spcPts val="0"/>
              </a:spcBef>
              <a:spcAft>
                <a:spcPts val="0"/>
              </a:spcAft>
              <a:buNone/>
            </a:pPr>
            <a:r>
              <a:rPr lang="en-US" sz="1800" b="0" i="0" u="none" strike="noStrike" cap="none" dirty="0">
                <a:solidFill>
                  <a:srgbClr val="000000"/>
                </a:solidFill>
                <a:latin typeface="+mn-lt"/>
                <a:ea typeface="Monda"/>
                <a:cs typeface="Monda"/>
                <a:sym typeface="Monda"/>
              </a:rPr>
              <a:t>all cases are not matched;    </a:t>
            </a:r>
            <a:endParaRPr sz="1600" dirty="0">
              <a:latin typeface="+mn-lt"/>
            </a:endParaRPr>
          </a:p>
          <a:p>
            <a:pPr marL="0" marR="0" lvl="0" indent="0" algn="just" rtl="0">
              <a:spcBef>
                <a:spcPts val="0"/>
              </a:spcBef>
              <a:spcAft>
                <a:spcPts val="0"/>
              </a:spcAft>
              <a:buNone/>
            </a:pPr>
            <a:r>
              <a:rPr lang="en-US" sz="1800" dirty="0">
                <a:solidFill>
                  <a:srgbClr val="000000"/>
                </a:solidFill>
                <a:latin typeface="+mn-lt"/>
                <a:ea typeface="Monda"/>
                <a:cs typeface="Monda"/>
                <a:sym typeface="Monda"/>
              </a:rPr>
              <a:t>}    </a:t>
            </a:r>
            <a:endParaRPr sz="1600" dirty="0">
              <a:latin typeface="+mn-l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970" name="Shape 970"/>
          <p:cNvSpPr txBox="1"/>
          <p:nvPr/>
        </p:nvSpPr>
        <p:spPr>
          <a:xfrm>
            <a:off x="537773" y="1176051"/>
            <a:ext cx="8068453" cy="341632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Evaluar una cadena de caracteres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30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457200" marR="0" lvl="0" indent="-457200" algn="l" rtl="0">
              <a:spcBef>
                <a:spcPts val="0"/>
              </a:spcBef>
              <a:spcAft>
                <a:spcPts val="0"/>
              </a:spcAft>
              <a:buClr>
                <a:schemeClr val="dk1"/>
              </a:buClr>
              <a:buSzPts val="2760"/>
              <a:buFont typeface="Arial"/>
              <a:buAutoNum type="arabicPeriod"/>
            </a:pPr>
            <a:r>
              <a:rPr lang="en-US" sz="2400">
                <a:solidFill>
                  <a:schemeClr val="dk1"/>
                </a:solidFill>
                <a:latin typeface="Arial"/>
                <a:ea typeface="Arial"/>
                <a:cs typeface="Arial"/>
                <a:sym typeface="Arial"/>
              </a:rPr>
              <a:t>Crea un programa que contenga una variable String con un valor cualquiera.</a:t>
            </a:r>
            <a:endParaRPr/>
          </a:p>
          <a:p>
            <a:pPr marL="457200" marR="0" lvl="0" indent="-457200" algn="l" rtl="0">
              <a:spcBef>
                <a:spcPts val="0"/>
              </a:spcBef>
              <a:spcAft>
                <a:spcPts val="0"/>
              </a:spcAft>
              <a:buClr>
                <a:schemeClr val="dk1"/>
              </a:buClr>
              <a:buSzPts val="2760"/>
              <a:buFont typeface="Arial"/>
              <a:buAutoNum type="arabicPeriod"/>
            </a:pPr>
            <a:r>
              <a:rPr lang="en-US" sz="2400">
                <a:solidFill>
                  <a:schemeClr val="dk1"/>
                </a:solidFill>
                <a:latin typeface="Arial"/>
                <a:ea typeface="Arial"/>
                <a:cs typeface="Arial"/>
                <a:sym typeface="Arial"/>
              </a:rPr>
              <a:t>Evalúa si la variable vale “Hola” e indica por consola si tiene el valor o no (“La variable vale Hola” o ”La variable no vale hola”). </a:t>
            </a:r>
            <a:endParaRPr sz="2400">
              <a:solidFill>
                <a:schemeClr val="dk1"/>
              </a:solidFill>
              <a:latin typeface="Arial"/>
              <a:ea typeface="Arial"/>
              <a:cs typeface="Arial"/>
              <a:sym typeface="Arial"/>
            </a:endParaRPr>
          </a:p>
          <a:p>
            <a:pPr marL="457152" marR="0" lvl="1" indent="0" algn="l" rtl="0">
              <a:spcBef>
                <a:spcPts val="0"/>
              </a:spcBef>
              <a:spcAft>
                <a:spcPts val="0"/>
              </a:spcAft>
              <a:buNone/>
            </a:pPr>
            <a:r>
              <a:rPr lang="en-US" sz="2400" b="0" i="0" u="none" strike="noStrike" cap="none">
                <a:solidFill>
                  <a:schemeClr val="dk1"/>
                </a:solidFill>
                <a:latin typeface="Arial"/>
                <a:ea typeface="Arial"/>
                <a:cs typeface="Arial"/>
                <a:sym typeface="Arial"/>
              </a:rPr>
              <a:t>Tip: usa el método .equals()</a:t>
            </a:r>
            <a:endParaRPr sz="2400" b="0" i="0" u="none" strike="noStrike" cap="none">
              <a:solidFill>
                <a:schemeClr val="dk1"/>
              </a:solidFill>
              <a:latin typeface="Arial"/>
              <a:ea typeface="Arial"/>
              <a:cs typeface="Arial"/>
              <a:sym typeface="Arial"/>
            </a:endParaRPr>
          </a:p>
        </p:txBody>
      </p:sp>
      <p:sp>
        <p:nvSpPr>
          <p:cNvPr id="971" name="Shape 971"/>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Shape 976"/>
          <p:cNvSpPr txBox="1">
            <a:spLocks noGrp="1"/>
          </p:cNvSpPr>
          <p:nvPr>
            <p:ph type="body" idx="1"/>
          </p:nvPr>
        </p:nvSpPr>
        <p:spPr>
          <a:xfrm>
            <a:off x="385480" y="1608525"/>
            <a:ext cx="3999483" cy="135971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400" b="0" i="0" u="none" strike="noStrike" cap="none" dirty="0" err="1">
                <a:solidFill>
                  <a:schemeClr val="dk1"/>
                </a:solidFill>
                <a:sym typeface="Arial Narrow"/>
              </a:rPr>
              <a:t>Permite</a:t>
            </a:r>
            <a:r>
              <a:rPr lang="en-US" sz="2400" b="0" i="0" u="none" strike="noStrike" cap="none" dirty="0">
                <a:solidFill>
                  <a:schemeClr val="dk1"/>
                </a:solidFill>
                <a:sym typeface="Arial Narrow"/>
              </a:rPr>
              <a:t> </a:t>
            </a:r>
            <a:r>
              <a:rPr lang="en-US" sz="2400" b="0" i="0" u="none" strike="noStrike" cap="none" dirty="0" err="1">
                <a:solidFill>
                  <a:schemeClr val="dk1"/>
                </a:solidFill>
                <a:sym typeface="Arial Narrow"/>
              </a:rPr>
              <a:t>repetir</a:t>
            </a:r>
            <a:r>
              <a:rPr lang="en-US" sz="2400" b="0" i="0" u="none" strike="noStrike" cap="none" dirty="0">
                <a:solidFill>
                  <a:schemeClr val="dk1"/>
                </a:solidFill>
                <a:sym typeface="Arial Narrow"/>
              </a:rPr>
              <a:t> las </a:t>
            </a:r>
            <a:r>
              <a:rPr lang="en-US" sz="2400" b="0" i="0" u="none" strike="noStrike" cap="none" dirty="0" err="1">
                <a:solidFill>
                  <a:schemeClr val="dk1"/>
                </a:solidFill>
                <a:sym typeface="Arial Narrow"/>
              </a:rPr>
              <a:t>sentencias</a:t>
            </a:r>
            <a:r>
              <a:rPr lang="en-US" sz="2400" b="0" i="0" u="none" strike="noStrike" cap="none" dirty="0">
                <a:solidFill>
                  <a:schemeClr val="dk1"/>
                </a:solidFill>
                <a:sym typeface="Arial Narrow"/>
              </a:rPr>
              <a:t> </a:t>
            </a:r>
            <a:r>
              <a:rPr lang="en-US" sz="2400" b="0" i="0" u="none" strike="noStrike" cap="none" dirty="0" err="1">
                <a:solidFill>
                  <a:schemeClr val="dk1"/>
                </a:solidFill>
                <a:sym typeface="Arial Narrow"/>
              </a:rPr>
              <a:t>en</a:t>
            </a:r>
            <a:r>
              <a:rPr lang="en-US" sz="2400" b="0" i="0" u="none" strike="noStrike" cap="none" dirty="0">
                <a:solidFill>
                  <a:schemeClr val="dk1"/>
                </a:solidFill>
                <a:sym typeface="Arial Narrow"/>
              </a:rPr>
              <a:t> </a:t>
            </a:r>
            <a:r>
              <a:rPr lang="en-US" sz="2400" b="0" i="0" u="none" strike="noStrike" cap="none" dirty="0" err="1">
                <a:solidFill>
                  <a:schemeClr val="dk1"/>
                </a:solidFill>
                <a:sym typeface="Arial Narrow"/>
              </a:rPr>
              <a:t>su</a:t>
            </a:r>
            <a:r>
              <a:rPr lang="en-US" sz="2400" b="0" i="0" u="none" strike="noStrike" cap="none" dirty="0">
                <a:solidFill>
                  <a:schemeClr val="dk1"/>
                </a:solidFill>
                <a:sym typeface="Arial Narrow"/>
              </a:rPr>
              <a:t> interior </a:t>
            </a:r>
            <a:r>
              <a:rPr lang="en-US" sz="2400" b="0" i="0" u="none" strike="noStrike" cap="none" dirty="0" err="1">
                <a:solidFill>
                  <a:schemeClr val="dk1"/>
                </a:solidFill>
                <a:sym typeface="Arial Narrow"/>
              </a:rPr>
              <a:t>mientras</a:t>
            </a:r>
            <a:r>
              <a:rPr lang="en-US" sz="2400" b="0" i="0" u="none" strike="noStrike" cap="none" dirty="0">
                <a:solidFill>
                  <a:schemeClr val="dk1"/>
                </a:solidFill>
                <a:sym typeface="Arial Narrow"/>
              </a:rPr>
              <a:t> se </a:t>
            </a:r>
            <a:r>
              <a:rPr lang="en-US" sz="2400" b="0" i="0" u="none" strike="noStrike" cap="none" dirty="0" err="1">
                <a:solidFill>
                  <a:schemeClr val="dk1"/>
                </a:solidFill>
                <a:sym typeface="Arial Narrow"/>
              </a:rPr>
              <a:t>cumpla</a:t>
            </a:r>
            <a:r>
              <a:rPr lang="en-US" sz="2400" b="0" i="0" u="none" strike="noStrike" cap="none" dirty="0">
                <a:solidFill>
                  <a:schemeClr val="dk1"/>
                </a:solidFill>
                <a:sym typeface="Arial Narrow"/>
              </a:rPr>
              <a:t> la </a:t>
            </a:r>
            <a:r>
              <a:rPr lang="en-US" sz="2400" b="0" i="0" u="none" strike="noStrike" cap="none" dirty="0" err="1">
                <a:solidFill>
                  <a:schemeClr val="dk1"/>
                </a:solidFill>
                <a:sym typeface="Arial Narrow"/>
              </a:rPr>
              <a:t>condición</a:t>
            </a:r>
            <a:r>
              <a:rPr lang="en-US" sz="2400" b="0" i="0" u="none" strike="noStrike" cap="none" dirty="0">
                <a:solidFill>
                  <a:schemeClr val="dk1"/>
                </a:solidFill>
                <a:sym typeface="Arial Narrow"/>
              </a:rPr>
              <a:t>; e </a:t>
            </a:r>
            <a:r>
              <a:rPr lang="en-US" sz="2400" b="0" i="0" u="none" strike="noStrike" cap="none" dirty="0" err="1">
                <a:solidFill>
                  <a:schemeClr val="dk1"/>
                </a:solidFill>
                <a:sym typeface="Arial Narrow"/>
              </a:rPr>
              <a:t>incrementando</a:t>
            </a:r>
            <a:r>
              <a:rPr lang="en-US" sz="2400" b="0" i="0" u="none" strike="noStrike" cap="none" dirty="0">
                <a:solidFill>
                  <a:schemeClr val="dk1"/>
                </a:solidFill>
                <a:sym typeface="Arial Narrow"/>
              </a:rPr>
              <a:t> un </a:t>
            </a:r>
            <a:r>
              <a:rPr lang="en-US" sz="2400" b="0" i="0" u="none" strike="noStrike" cap="none" dirty="0" err="1">
                <a:solidFill>
                  <a:schemeClr val="dk1"/>
                </a:solidFill>
                <a:sym typeface="Arial Narrow"/>
              </a:rPr>
              <a:t>contador</a:t>
            </a:r>
            <a:endParaRPr sz="1050" b="0" dirty="0"/>
          </a:p>
        </p:txBody>
      </p:sp>
      <p:sp>
        <p:nvSpPr>
          <p:cNvPr id="977" name="Shape 977"/>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For Loop</a:t>
            </a:r>
            <a:endParaRPr sz="3000" b="1" i="0" u="none" strike="noStrike" cap="none">
              <a:solidFill>
                <a:schemeClr val="dk1"/>
              </a:solidFill>
              <a:latin typeface="Arial"/>
              <a:ea typeface="Arial"/>
              <a:cs typeface="Arial"/>
              <a:sym typeface="Arial"/>
            </a:endParaRPr>
          </a:p>
        </p:txBody>
      </p:sp>
      <p:pic>
        <p:nvPicPr>
          <p:cNvPr id="978" name="Shape 978" descr="Java Tutorial"/>
          <p:cNvPicPr preferRelativeResize="0"/>
          <p:nvPr/>
        </p:nvPicPr>
        <p:blipFill rotWithShape="1">
          <a:blip r:embed="rId3">
            <a:alphaModFix/>
          </a:blip>
          <a:srcRect/>
          <a:stretch/>
        </p:blipFill>
        <p:spPr>
          <a:xfrm>
            <a:off x="4931957" y="909303"/>
            <a:ext cx="3815541" cy="5356638"/>
          </a:xfrm>
          <a:prstGeom prst="rect">
            <a:avLst/>
          </a:prstGeom>
          <a:noFill/>
          <a:ln>
            <a:noFill/>
          </a:ln>
        </p:spPr>
      </p:pic>
      <p:sp>
        <p:nvSpPr>
          <p:cNvPr id="979" name="Shape 979"/>
          <p:cNvSpPr/>
          <p:nvPr/>
        </p:nvSpPr>
        <p:spPr>
          <a:xfrm>
            <a:off x="361015" y="3587622"/>
            <a:ext cx="4570942" cy="92311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dirty="0">
                <a:solidFill>
                  <a:srgbClr val="006699"/>
                </a:solidFill>
                <a:latin typeface="+mn-lt"/>
                <a:ea typeface="Monda"/>
                <a:cs typeface="Monda"/>
                <a:sym typeface="Monda"/>
              </a:rPr>
              <a:t>for</a:t>
            </a:r>
            <a:r>
              <a:rPr lang="en-US" sz="2000" dirty="0">
                <a:solidFill>
                  <a:srgbClr val="000000"/>
                </a:solidFill>
                <a:latin typeface="+mn-lt"/>
                <a:ea typeface="Monda"/>
                <a:cs typeface="Monda"/>
                <a:sym typeface="Monda"/>
              </a:rPr>
              <a:t>(</a:t>
            </a:r>
            <a:r>
              <a:rPr lang="en-US" sz="2000" dirty="0" err="1">
                <a:solidFill>
                  <a:srgbClr val="000000"/>
                </a:solidFill>
                <a:latin typeface="+mn-lt"/>
                <a:ea typeface="Monda"/>
                <a:cs typeface="Monda"/>
                <a:sym typeface="Monda"/>
              </a:rPr>
              <a:t>initialization;condition;incr</a:t>
            </a:r>
            <a:r>
              <a:rPr lang="en-US" sz="2000" dirty="0">
                <a:solidFill>
                  <a:srgbClr val="000000"/>
                </a:solidFill>
                <a:latin typeface="+mn-lt"/>
                <a:ea typeface="Monda"/>
                <a:cs typeface="Monda"/>
                <a:sym typeface="Monda"/>
              </a:rPr>
              <a:t>/</a:t>
            </a:r>
            <a:r>
              <a:rPr lang="en-US" sz="2000" dirty="0" err="1">
                <a:solidFill>
                  <a:srgbClr val="000000"/>
                </a:solidFill>
                <a:latin typeface="+mn-lt"/>
                <a:ea typeface="Monda"/>
                <a:cs typeface="Monda"/>
                <a:sym typeface="Monda"/>
              </a:rPr>
              <a:t>decr</a:t>
            </a:r>
            <a:r>
              <a:rPr lang="en-US" sz="2000" dirty="0">
                <a:solidFill>
                  <a:srgbClr val="000000"/>
                </a:solidFill>
                <a:latin typeface="+mn-lt"/>
                <a:ea typeface="Monda"/>
                <a:cs typeface="Monda"/>
                <a:sym typeface="Monda"/>
              </a:rPr>
              <a:t>){  </a:t>
            </a:r>
            <a:endParaRPr sz="1600" dirty="0">
              <a:latin typeface="+mn-lt"/>
            </a:endParaRPr>
          </a:p>
          <a:p>
            <a:pPr marL="0" marR="0" lvl="0" indent="0" algn="just" rtl="0">
              <a:spcBef>
                <a:spcPts val="0"/>
              </a:spcBef>
              <a:spcAft>
                <a:spcPts val="0"/>
              </a:spcAft>
              <a:buNone/>
            </a:pPr>
            <a:r>
              <a:rPr lang="en-US" sz="2000" dirty="0">
                <a:solidFill>
                  <a:srgbClr val="008200"/>
                </a:solidFill>
                <a:latin typeface="+mn-lt"/>
                <a:ea typeface="Monda"/>
                <a:cs typeface="Monda"/>
                <a:sym typeface="Monda"/>
              </a:rPr>
              <a:t>//code to be executed</a:t>
            </a:r>
            <a:r>
              <a:rPr lang="en-US" sz="2000" dirty="0">
                <a:solidFill>
                  <a:srgbClr val="000000"/>
                </a:solidFill>
                <a:latin typeface="+mn-lt"/>
                <a:ea typeface="Monda"/>
                <a:cs typeface="Monda"/>
                <a:sym typeface="Monda"/>
              </a:rPr>
              <a:t>  </a:t>
            </a:r>
            <a:endParaRPr sz="1600" dirty="0">
              <a:latin typeface="+mn-lt"/>
            </a:endParaRPr>
          </a:p>
          <a:p>
            <a:pPr marL="0" marR="0" lvl="0" indent="0" algn="just" rtl="0">
              <a:spcBef>
                <a:spcPts val="0"/>
              </a:spcBef>
              <a:spcAft>
                <a:spcPts val="0"/>
              </a:spcAft>
              <a:buNone/>
            </a:pPr>
            <a:r>
              <a:rPr lang="en-US" sz="2000" dirty="0">
                <a:solidFill>
                  <a:srgbClr val="000000"/>
                </a:solidFill>
                <a:latin typeface="+mn-lt"/>
                <a:ea typeface="Monda"/>
                <a:cs typeface="Monda"/>
                <a:sym typeface="Monda"/>
              </a:rPr>
              <a:t>}  </a:t>
            </a:r>
            <a:endParaRPr sz="1600" dirty="0">
              <a:latin typeface="+mn-l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Shape 984"/>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985" name="Shape 985"/>
          <p:cNvSpPr txBox="1">
            <a:spLocks noGrp="1"/>
          </p:cNvSpPr>
          <p:nvPr>
            <p:ph type="title" idx="4294967295"/>
          </p:nvPr>
        </p:nvSpPr>
        <p:spPr>
          <a:xfrm>
            <a:off x="580602" y="37431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For Loop</a:t>
            </a:r>
            <a:endParaRPr sz="3000" b="1" i="0" u="none" strike="noStrike" cap="none" dirty="0">
              <a:solidFill>
                <a:schemeClr val="dk1"/>
              </a:solidFill>
              <a:latin typeface="Arial"/>
              <a:ea typeface="Arial"/>
              <a:cs typeface="Arial"/>
              <a:sym typeface="Arial"/>
            </a:endParaRPr>
          </a:p>
        </p:txBody>
      </p:sp>
      <p:sp>
        <p:nvSpPr>
          <p:cNvPr id="986" name="Shape 986"/>
          <p:cNvSpPr/>
          <p:nvPr/>
        </p:nvSpPr>
        <p:spPr>
          <a:xfrm>
            <a:off x="684468" y="1422797"/>
            <a:ext cx="4157246" cy="3138594"/>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ForExample {</a:t>
            </a:r>
            <a:endParaRPr/>
          </a:p>
          <a:p>
            <a:pPr marL="0" marR="0" lvl="0" indent="0" algn="just" rtl="0">
              <a:spcBef>
                <a:spcPts val="0"/>
              </a:spcBef>
              <a:spcAft>
                <a:spcPts val="0"/>
              </a:spcAft>
              <a:buNone/>
            </a:pPr>
            <a:endParaRPr sz="1800">
              <a:solidFill>
                <a:srgbClr val="000000"/>
              </a:solidFill>
              <a:latin typeface="Arial"/>
              <a:ea typeface="Arial"/>
              <a:cs typeface="Arial"/>
              <a:sym typeface="Arial"/>
            </a:endParaRPr>
          </a:p>
          <a:p>
            <a:pPr marL="0" marR="0" lvl="0" indent="0" algn="just" rtl="0">
              <a:spcBef>
                <a:spcPts val="0"/>
              </a:spcBef>
              <a:spcAft>
                <a:spcPts val="0"/>
              </a:spcAft>
              <a:buNone/>
            </a:pPr>
            <a:r>
              <a:rPr lang="en-US" sz="1800" b="1">
                <a:solidFill>
                  <a:srgbClr val="006699"/>
                </a:solidFill>
                <a:latin typeface="Arial"/>
                <a:ea typeface="Arial"/>
                <a:cs typeface="Arial"/>
                <a:sym typeface="Arial"/>
              </a:rPr>
              <a:t>   public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static</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void</a:t>
            </a:r>
            <a:r>
              <a:rPr lang="en-US" sz="1800">
                <a:solidFill>
                  <a:srgbClr val="000000"/>
                </a:solidFill>
                <a:latin typeface="Arial"/>
                <a:ea typeface="Arial"/>
                <a:cs typeface="Arial"/>
                <a:sym typeface="Arial"/>
              </a:rPr>
              <a:t> main(String[] args)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for</a:t>
            </a:r>
            <a:r>
              <a:rPr lang="en-US" sz="1800">
                <a:solidFill>
                  <a:srgbClr val="000000"/>
                </a:solidFill>
                <a:latin typeface="Arial"/>
                <a:ea typeface="Arial"/>
                <a:cs typeface="Arial"/>
                <a:sym typeface="Arial"/>
              </a:rPr>
              <a:t>(</a:t>
            </a:r>
            <a:r>
              <a:rPr lang="en-US" sz="1800" b="1">
                <a:solidFill>
                  <a:srgbClr val="006699"/>
                </a:solidFill>
                <a:latin typeface="Arial"/>
                <a:ea typeface="Arial"/>
                <a:cs typeface="Arial"/>
                <a:sym typeface="Arial"/>
              </a:rPr>
              <a:t>int</a:t>
            </a:r>
            <a:r>
              <a:rPr lang="en-US" sz="1800">
                <a:solidFill>
                  <a:srgbClr val="000000"/>
                </a:solidFill>
                <a:latin typeface="Arial"/>
                <a:ea typeface="Arial"/>
                <a:cs typeface="Arial"/>
                <a:sym typeface="Arial"/>
              </a:rPr>
              <a:t> i=</a:t>
            </a:r>
            <a:r>
              <a:rPr lang="en-US" sz="1800">
                <a:solidFill>
                  <a:srgbClr val="C00000"/>
                </a:solidFill>
                <a:latin typeface="Arial"/>
                <a:ea typeface="Arial"/>
                <a:cs typeface="Arial"/>
                <a:sym typeface="Arial"/>
              </a:rPr>
              <a:t>1</a:t>
            </a:r>
            <a:r>
              <a:rPr lang="en-US" sz="1800">
                <a:solidFill>
                  <a:srgbClr val="000000"/>
                </a:solidFill>
                <a:latin typeface="Arial"/>
                <a:ea typeface="Arial"/>
                <a:cs typeface="Arial"/>
                <a:sym typeface="Arial"/>
              </a:rPr>
              <a:t>;i&lt;=</a:t>
            </a:r>
            <a:r>
              <a:rPr lang="en-US" sz="1800">
                <a:solidFill>
                  <a:srgbClr val="C00000"/>
                </a:solidFill>
                <a:latin typeface="Arial"/>
                <a:ea typeface="Arial"/>
                <a:cs typeface="Arial"/>
                <a:sym typeface="Arial"/>
              </a:rPr>
              <a:t>10</a:t>
            </a:r>
            <a:r>
              <a:rPr lang="en-US" sz="1800">
                <a:solidFill>
                  <a:srgbClr val="000000"/>
                </a:solidFill>
                <a:latin typeface="Arial"/>
                <a:ea typeface="Arial"/>
                <a:cs typeface="Arial"/>
                <a:sym typeface="Arial"/>
              </a:rPr>
              <a:t>;i++){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System.out.println(i);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  </a:t>
            </a:r>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a:p>
            <a:pPr marL="0" marR="0" lvl="0" indent="0" algn="just" rtl="0">
              <a:spcBef>
                <a:spcPts val="0"/>
              </a:spcBef>
              <a:spcAft>
                <a:spcPts val="0"/>
              </a:spcAft>
              <a:buNone/>
            </a:pPr>
            <a:endParaRPr sz="1800">
              <a:solidFill>
                <a:srgbClr val="000000"/>
              </a:solidFill>
              <a:latin typeface="Arial"/>
              <a:ea typeface="Arial"/>
              <a:cs typeface="Arial"/>
              <a:sym typeface="Arial"/>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
        <p:nvSpPr>
          <p:cNvPr id="987" name="Shape 987"/>
          <p:cNvSpPr/>
          <p:nvPr/>
        </p:nvSpPr>
        <p:spPr>
          <a:xfrm>
            <a:off x="5100053" y="1446160"/>
            <a:ext cx="3829446" cy="2861660"/>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int[] list ={1, 2, 3, 4, 5, 6, 7, 8, 9, 10};</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int total = 0;</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for(int i = 0; i &lt; list.length; i++){</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total += list[i];</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System.out.println( list[i]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rgbClr val="000000"/>
                </a:solidFill>
                <a:latin typeface="Arial"/>
                <a:ea typeface="Arial"/>
                <a:cs typeface="Arial"/>
                <a:sym typeface="Arial"/>
              </a:rPr>
              <a:t>System.out.println(</a:t>
            </a:r>
            <a:r>
              <a:rPr lang="en-US" sz="1800">
                <a:solidFill>
                  <a:schemeClr val="dk1"/>
                </a:solidFill>
                <a:latin typeface="Arial"/>
                <a:ea typeface="Arial"/>
                <a:cs typeface="Arial"/>
                <a:sym typeface="Arial"/>
              </a:rPr>
              <a:t>total</a:t>
            </a:r>
            <a:r>
              <a:rPr lang="en-US" sz="1800">
                <a:solidFill>
                  <a:srgbClr val="000000"/>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Shape 992"/>
          <p:cNvSpPr txBox="1">
            <a:spLocks noGrp="1"/>
          </p:cNvSpPr>
          <p:nvPr>
            <p:ph type="body" idx="1"/>
          </p:nvPr>
        </p:nvSpPr>
        <p:spPr>
          <a:xfrm>
            <a:off x="846638" y="1452265"/>
            <a:ext cx="7709646" cy="121780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400" b="0" i="0" u="none" strike="noStrike" cap="none" dirty="0" err="1">
                <a:solidFill>
                  <a:schemeClr val="dk1"/>
                </a:solidFill>
                <a:latin typeface="+mn-lt"/>
                <a:ea typeface="Arial Narrow"/>
                <a:cs typeface="Arial Narrow"/>
                <a:sym typeface="Arial Narrow"/>
              </a:rPr>
              <a:t>Una</a:t>
            </a:r>
            <a:r>
              <a:rPr lang="en-US" sz="2400" b="0" i="0" u="none" strike="noStrike" cap="none" dirty="0">
                <a:solidFill>
                  <a:schemeClr val="dk1"/>
                </a:solidFill>
                <a:latin typeface="+mn-lt"/>
                <a:ea typeface="Arial Narrow"/>
                <a:cs typeface="Arial Narrow"/>
                <a:sym typeface="Arial Narrow"/>
              </a:rPr>
              <a:t> </a:t>
            </a:r>
            <a:r>
              <a:rPr lang="en-US" sz="2400" b="0" i="0" u="none" strike="noStrike" cap="none" dirty="0" err="1">
                <a:solidFill>
                  <a:schemeClr val="dk1"/>
                </a:solidFill>
                <a:latin typeface="+mn-lt"/>
                <a:ea typeface="Arial Narrow"/>
                <a:cs typeface="Arial Narrow"/>
                <a:sym typeface="Arial Narrow"/>
              </a:rPr>
              <a:t>variación</a:t>
            </a:r>
            <a:r>
              <a:rPr lang="en-US" sz="2400" b="0" i="0" u="none" strike="noStrike" cap="none" dirty="0">
                <a:solidFill>
                  <a:schemeClr val="dk1"/>
                </a:solidFill>
                <a:latin typeface="+mn-lt"/>
                <a:ea typeface="Arial Narrow"/>
                <a:cs typeface="Arial Narrow"/>
                <a:sym typeface="Arial Narrow"/>
              </a:rPr>
              <a:t> para </a:t>
            </a:r>
            <a:r>
              <a:rPr lang="en-US" sz="2400" b="0" i="0" u="none" strike="noStrike" cap="none" dirty="0" err="1">
                <a:solidFill>
                  <a:schemeClr val="dk1"/>
                </a:solidFill>
                <a:latin typeface="+mn-lt"/>
                <a:ea typeface="Arial Narrow"/>
                <a:cs typeface="Arial Narrow"/>
                <a:sym typeface="Arial Narrow"/>
              </a:rPr>
              <a:t>recorrer</a:t>
            </a:r>
            <a:r>
              <a:rPr lang="en-US" sz="2400" b="0" i="0" u="none" strike="noStrike" cap="none" dirty="0">
                <a:solidFill>
                  <a:schemeClr val="dk1"/>
                </a:solidFill>
                <a:latin typeface="+mn-lt"/>
                <a:ea typeface="Arial Narrow"/>
                <a:cs typeface="Arial Narrow"/>
                <a:sym typeface="Arial Narrow"/>
              </a:rPr>
              <a:t> </a:t>
            </a:r>
            <a:r>
              <a:rPr lang="en-US" sz="2400" b="0" i="0" u="none" strike="noStrike" cap="none" dirty="0" err="1">
                <a:solidFill>
                  <a:schemeClr val="dk1"/>
                </a:solidFill>
                <a:latin typeface="+mn-lt"/>
                <a:ea typeface="Arial Narrow"/>
                <a:cs typeface="Arial Narrow"/>
                <a:sym typeface="Arial Narrow"/>
              </a:rPr>
              <a:t>listas</a:t>
            </a:r>
            <a:r>
              <a:rPr lang="en-US" sz="2400" b="0" i="0" u="none" strike="noStrike" cap="none" dirty="0">
                <a:solidFill>
                  <a:schemeClr val="dk1"/>
                </a:solidFill>
                <a:latin typeface="+mn-lt"/>
                <a:ea typeface="Arial Narrow"/>
                <a:cs typeface="Arial Narrow"/>
                <a:sym typeface="Arial Narrow"/>
              </a:rPr>
              <a:t> o arrays </a:t>
            </a:r>
            <a:r>
              <a:rPr lang="en-US" sz="2400" b="0" i="0" u="none" strike="noStrike" cap="none" dirty="0" err="1">
                <a:solidFill>
                  <a:schemeClr val="dk1"/>
                </a:solidFill>
                <a:latin typeface="+mn-lt"/>
                <a:ea typeface="Arial Narrow"/>
                <a:cs typeface="Arial Narrow"/>
                <a:sym typeface="Arial Narrow"/>
              </a:rPr>
              <a:t>es</a:t>
            </a:r>
            <a:r>
              <a:rPr lang="en-US" sz="2400" b="0" i="0" u="none" strike="noStrike" cap="none" dirty="0">
                <a:solidFill>
                  <a:schemeClr val="dk1"/>
                </a:solidFill>
                <a:latin typeface="+mn-lt"/>
                <a:ea typeface="Arial Narrow"/>
                <a:cs typeface="Arial Narrow"/>
                <a:sym typeface="Arial Narrow"/>
              </a:rPr>
              <a:t> el loop for-each</a:t>
            </a:r>
            <a:endParaRPr sz="2400" b="0" i="0" u="none" strike="noStrike" cap="none" dirty="0">
              <a:solidFill>
                <a:schemeClr val="dk1"/>
              </a:solidFill>
              <a:latin typeface="+mn-lt"/>
              <a:ea typeface="Arial Narrow"/>
              <a:cs typeface="Arial Narrow"/>
              <a:sym typeface="Arial Narrow"/>
            </a:endParaRPr>
          </a:p>
        </p:txBody>
      </p:sp>
      <p:sp>
        <p:nvSpPr>
          <p:cNvPr id="993" name="Shape 993"/>
          <p:cNvSpPr txBox="1">
            <a:spLocks noGrp="1"/>
          </p:cNvSpPr>
          <p:nvPr>
            <p:ph type="title" idx="4294967295"/>
          </p:nvPr>
        </p:nvSpPr>
        <p:spPr>
          <a:xfrm>
            <a:off x="316277" y="603458"/>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For-each Loop</a:t>
            </a:r>
            <a:endParaRPr sz="3000" b="1" i="0" u="none" strike="noStrike" cap="none" dirty="0">
              <a:solidFill>
                <a:schemeClr val="dk1"/>
              </a:solidFill>
              <a:latin typeface="Arial"/>
              <a:ea typeface="Arial"/>
              <a:cs typeface="Arial"/>
              <a:sym typeface="Arial"/>
            </a:endParaRPr>
          </a:p>
        </p:txBody>
      </p:sp>
      <p:sp>
        <p:nvSpPr>
          <p:cNvPr id="994" name="Shape 994"/>
          <p:cNvSpPr/>
          <p:nvPr/>
        </p:nvSpPr>
        <p:spPr>
          <a:xfrm>
            <a:off x="2556243" y="2061166"/>
            <a:ext cx="4570942" cy="12000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smtClean="0">
                <a:solidFill>
                  <a:srgbClr val="000000"/>
                </a:solidFill>
                <a:latin typeface="Monda"/>
                <a:ea typeface="Monda"/>
                <a:cs typeface="Monda"/>
                <a:sym typeface="Monda"/>
              </a:rPr>
              <a:t>for(declaration </a:t>
            </a:r>
            <a:r>
              <a:rPr lang="en-US" sz="2400" dirty="0">
                <a:solidFill>
                  <a:srgbClr val="000000"/>
                </a:solidFill>
                <a:latin typeface="Monda"/>
                <a:ea typeface="Monda"/>
                <a:cs typeface="Monda"/>
                <a:sym typeface="Monda"/>
              </a:rPr>
              <a:t>: expression) { </a:t>
            </a:r>
            <a:r>
              <a:rPr lang="en-US" sz="2400" dirty="0">
                <a:solidFill>
                  <a:srgbClr val="008200"/>
                </a:solidFill>
                <a:latin typeface="Monda"/>
                <a:ea typeface="Monda"/>
                <a:cs typeface="Monda"/>
                <a:sym typeface="Monda"/>
              </a:rPr>
              <a:t>//Statements </a:t>
            </a:r>
            <a:endParaRPr sz="1800" dirty="0"/>
          </a:p>
          <a:p>
            <a:pPr marL="0" marR="0" lvl="0" indent="0" algn="l" rtl="0">
              <a:spcBef>
                <a:spcPts val="0"/>
              </a:spcBef>
              <a:spcAft>
                <a:spcPts val="0"/>
              </a:spcAft>
              <a:buNone/>
            </a:pPr>
            <a:r>
              <a:rPr lang="en-US" sz="2400" dirty="0">
                <a:solidFill>
                  <a:srgbClr val="000000"/>
                </a:solidFill>
                <a:latin typeface="Monda"/>
                <a:ea typeface="Monda"/>
                <a:cs typeface="Monda"/>
                <a:sym typeface="Monda"/>
              </a:rPr>
              <a:t>}</a:t>
            </a:r>
            <a:endParaRPr sz="1800" dirty="0"/>
          </a:p>
          <a:p>
            <a:pPr marL="0" marR="0" lvl="0" indent="0" algn="l" rtl="0">
              <a:spcBef>
                <a:spcPts val="0"/>
              </a:spcBef>
              <a:spcAft>
                <a:spcPts val="0"/>
              </a:spcAft>
              <a:buNone/>
            </a:pPr>
            <a:endParaRPr sz="1800" dirty="0">
              <a:solidFill>
                <a:srgbClr val="000000"/>
              </a:solidFill>
              <a:latin typeface="Monda"/>
              <a:ea typeface="Monda"/>
              <a:cs typeface="Monda"/>
              <a:sym typeface="Monda"/>
            </a:endParaRPr>
          </a:p>
        </p:txBody>
      </p:sp>
      <p:sp>
        <p:nvSpPr>
          <p:cNvPr id="995" name="Shape 995"/>
          <p:cNvSpPr/>
          <p:nvPr/>
        </p:nvSpPr>
        <p:spPr>
          <a:xfrm>
            <a:off x="2832848" y="3466775"/>
            <a:ext cx="4639994" cy="1696895"/>
          </a:xfrm>
          <a:prstGeom prst="rect">
            <a:avLst/>
          </a:prstGeom>
          <a:solidFill>
            <a:srgbClr val="EBFBC8"/>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b="1" dirty="0" err="1">
                <a:solidFill>
                  <a:srgbClr val="006699"/>
                </a:solidFill>
                <a:latin typeface="Arial"/>
                <a:ea typeface="Arial"/>
                <a:cs typeface="Arial"/>
                <a:sym typeface="Arial"/>
              </a:rPr>
              <a:t>int</a:t>
            </a:r>
            <a:r>
              <a:rPr lang="en-US" sz="2400" dirty="0">
                <a:solidFill>
                  <a:srgbClr val="000000"/>
                </a:solidFill>
                <a:latin typeface="Arial"/>
                <a:ea typeface="Arial"/>
                <a:cs typeface="Arial"/>
                <a:sym typeface="Arial"/>
              </a:rPr>
              <a:t> </a:t>
            </a:r>
            <a:r>
              <a:rPr lang="en-US" sz="2400" dirty="0" err="1">
                <a:solidFill>
                  <a:srgbClr val="000000"/>
                </a:solidFill>
                <a:latin typeface="Arial"/>
                <a:ea typeface="Arial"/>
                <a:cs typeface="Arial"/>
                <a:sym typeface="Arial"/>
              </a:rPr>
              <a:t>arr</a:t>
            </a:r>
            <a:r>
              <a:rPr lang="en-US" sz="2400" dirty="0">
                <a:solidFill>
                  <a:srgbClr val="000000"/>
                </a:solidFill>
                <a:latin typeface="Arial"/>
                <a:ea typeface="Arial"/>
                <a:cs typeface="Arial"/>
                <a:sym typeface="Arial"/>
              </a:rPr>
              <a:t>[]={</a:t>
            </a:r>
            <a:r>
              <a:rPr lang="en-US" sz="2400" dirty="0">
                <a:solidFill>
                  <a:srgbClr val="C00000"/>
                </a:solidFill>
                <a:latin typeface="Arial"/>
                <a:ea typeface="Arial"/>
                <a:cs typeface="Arial"/>
                <a:sym typeface="Arial"/>
              </a:rPr>
              <a:t>12</a:t>
            </a:r>
            <a:r>
              <a:rPr lang="en-US" sz="2400" dirty="0">
                <a:solidFill>
                  <a:srgbClr val="000000"/>
                </a:solidFill>
                <a:latin typeface="Arial"/>
                <a:ea typeface="Arial"/>
                <a:cs typeface="Arial"/>
                <a:sym typeface="Arial"/>
              </a:rPr>
              <a:t>,</a:t>
            </a:r>
            <a:r>
              <a:rPr lang="en-US" sz="2400" dirty="0">
                <a:solidFill>
                  <a:srgbClr val="C00000"/>
                </a:solidFill>
                <a:latin typeface="Arial"/>
                <a:ea typeface="Arial"/>
                <a:cs typeface="Arial"/>
                <a:sym typeface="Arial"/>
              </a:rPr>
              <a:t>23</a:t>
            </a:r>
            <a:r>
              <a:rPr lang="en-US" sz="2400" dirty="0">
                <a:solidFill>
                  <a:srgbClr val="000000"/>
                </a:solidFill>
                <a:latin typeface="Arial"/>
                <a:ea typeface="Arial"/>
                <a:cs typeface="Arial"/>
                <a:sym typeface="Arial"/>
              </a:rPr>
              <a:t>,</a:t>
            </a:r>
            <a:r>
              <a:rPr lang="en-US" sz="2400" dirty="0">
                <a:solidFill>
                  <a:srgbClr val="C00000"/>
                </a:solidFill>
                <a:latin typeface="Arial"/>
                <a:ea typeface="Arial"/>
                <a:cs typeface="Arial"/>
                <a:sym typeface="Arial"/>
              </a:rPr>
              <a:t>44</a:t>
            </a:r>
            <a:r>
              <a:rPr lang="en-US" sz="2400" dirty="0">
                <a:solidFill>
                  <a:srgbClr val="000000"/>
                </a:solidFill>
                <a:latin typeface="Arial"/>
                <a:ea typeface="Arial"/>
                <a:cs typeface="Arial"/>
                <a:sym typeface="Arial"/>
              </a:rPr>
              <a:t>,</a:t>
            </a:r>
            <a:r>
              <a:rPr lang="en-US" sz="2400" dirty="0">
                <a:solidFill>
                  <a:srgbClr val="C00000"/>
                </a:solidFill>
                <a:latin typeface="Arial"/>
                <a:ea typeface="Arial"/>
                <a:cs typeface="Arial"/>
                <a:sym typeface="Arial"/>
              </a:rPr>
              <a:t>56</a:t>
            </a:r>
            <a:r>
              <a:rPr lang="en-US" sz="2400" dirty="0">
                <a:solidFill>
                  <a:srgbClr val="000000"/>
                </a:solidFill>
                <a:latin typeface="Arial"/>
                <a:ea typeface="Arial"/>
                <a:cs typeface="Arial"/>
                <a:sym typeface="Arial"/>
              </a:rPr>
              <a:t>,</a:t>
            </a:r>
            <a:r>
              <a:rPr lang="en-US" sz="2400" dirty="0">
                <a:solidFill>
                  <a:srgbClr val="C00000"/>
                </a:solidFill>
                <a:latin typeface="Arial"/>
                <a:ea typeface="Arial"/>
                <a:cs typeface="Arial"/>
                <a:sym typeface="Arial"/>
              </a:rPr>
              <a:t>78</a:t>
            </a:r>
            <a:r>
              <a:rPr lang="en-US" sz="2400" dirty="0">
                <a:solidFill>
                  <a:srgbClr val="000000"/>
                </a:solidFill>
                <a:latin typeface="Arial"/>
                <a:ea typeface="Arial"/>
                <a:cs typeface="Arial"/>
                <a:sym typeface="Arial"/>
              </a:rPr>
              <a:t>};  </a:t>
            </a:r>
            <a:endParaRPr sz="1800" dirty="0"/>
          </a:p>
          <a:p>
            <a:pPr marL="0" marR="0" lvl="0" indent="0" algn="just" rtl="0">
              <a:spcBef>
                <a:spcPts val="0"/>
              </a:spcBef>
              <a:spcAft>
                <a:spcPts val="0"/>
              </a:spcAft>
              <a:buNone/>
            </a:pPr>
            <a:r>
              <a:rPr lang="en-US" sz="2400" b="1" dirty="0">
                <a:solidFill>
                  <a:srgbClr val="006699"/>
                </a:solidFill>
                <a:latin typeface="Arial"/>
                <a:ea typeface="Arial"/>
                <a:cs typeface="Arial"/>
                <a:sym typeface="Arial"/>
              </a:rPr>
              <a:t>for</a:t>
            </a:r>
            <a:r>
              <a:rPr lang="en-US" sz="2400" dirty="0">
                <a:solidFill>
                  <a:srgbClr val="000000"/>
                </a:solidFill>
                <a:latin typeface="Arial"/>
                <a:ea typeface="Arial"/>
                <a:cs typeface="Arial"/>
                <a:sym typeface="Arial"/>
              </a:rPr>
              <a:t>(</a:t>
            </a:r>
            <a:r>
              <a:rPr lang="en-US" sz="2400" b="1" dirty="0" err="1">
                <a:solidFill>
                  <a:srgbClr val="006699"/>
                </a:solidFill>
                <a:latin typeface="Arial"/>
                <a:ea typeface="Arial"/>
                <a:cs typeface="Arial"/>
                <a:sym typeface="Arial"/>
              </a:rPr>
              <a:t>int</a:t>
            </a:r>
            <a:r>
              <a:rPr lang="en-US" sz="2400" dirty="0">
                <a:solidFill>
                  <a:srgbClr val="000000"/>
                </a:solidFill>
                <a:latin typeface="Arial"/>
                <a:ea typeface="Arial"/>
                <a:cs typeface="Arial"/>
                <a:sym typeface="Arial"/>
              </a:rPr>
              <a:t> i:arr){  </a:t>
            </a:r>
            <a:endParaRPr sz="1800" dirty="0"/>
          </a:p>
          <a:p>
            <a:pPr marL="0" marR="0" lvl="0" indent="0" algn="just" rtl="0">
              <a:spcBef>
                <a:spcPts val="0"/>
              </a:spcBef>
              <a:spcAft>
                <a:spcPts val="0"/>
              </a:spcAft>
              <a:buNone/>
            </a:pPr>
            <a:r>
              <a:rPr lang="en-US" sz="2400" dirty="0">
                <a:solidFill>
                  <a:srgbClr val="000000"/>
                </a:solidFill>
                <a:latin typeface="Arial"/>
                <a:ea typeface="Arial"/>
                <a:cs typeface="Arial"/>
                <a:sym typeface="Arial"/>
              </a:rPr>
              <a:t>        </a:t>
            </a:r>
            <a:r>
              <a:rPr lang="en-US" sz="2400" dirty="0" err="1">
                <a:solidFill>
                  <a:srgbClr val="000000"/>
                </a:solidFill>
                <a:latin typeface="Arial"/>
                <a:ea typeface="Arial"/>
                <a:cs typeface="Arial"/>
                <a:sym typeface="Arial"/>
              </a:rPr>
              <a:t>System.out.println</a:t>
            </a:r>
            <a:r>
              <a:rPr lang="en-US" sz="2400" dirty="0">
                <a:solidFill>
                  <a:srgbClr val="000000"/>
                </a:solidFill>
                <a:latin typeface="Arial"/>
                <a:ea typeface="Arial"/>
                <a:cs typeface="Arial"/>
                <a:sym typeface="Arial"/>
              </a:rPr>
              <a:t>(</a:t>
            </a:r>
            <a:r>
              <a:rPr lang="en-US" sz="2400" dirty="0" err="1">
                <a:solidFill>
                  <a:srgbClr val="000000"/>
                </a:solidFill>
                <a:latin typeface="Arial"/>
                <a:ea typeface="Arial"/>
                <a:cs typeface="Arial"/>
                <a:sym typeface="Arial"/>
              </a:rPr>
              <a:t>i</a:t>
            </a:r>
            <a:r>
              <a:rPr lang="en-US" sz="2400" dirty="0">
                <a:solidFill>
                  <a:srgbClr val="000000"/>
                </a:solidFill>
                <a:latin typeface="Arial"/>
                <a:ea typeface="Arial"/>
                <a:cs typeface="Arial"/>
                <a:sym typeface="Arial"/>
              </a:rPr>
              <a:t>);  </a:t>
            </a:r>
            <a:endParaRPr sz="1800" dirty="0"/>
          </a:p>
          <a:p>
            <a:pPr marL="0" marR="0" lvl="0" indent="0" algn="just" rtl="0">
              <a:spcBef>
                <a:spcPts val="0"/>
              </a:spcBef>
              <a:spcAft>
                <a:spcPts val="0"/>
              </a:spcAft>
              <a:buNone/>
            </a:pPr>
            <a:r>
              <a:rPr lang="en-US" sz="2400" dirty="0">
                <a:solidFill>
                  <a:srgbClr val="000000"/>
                </a:solidFill>
                <a:latin typeface="Arial"/>
                <a:ea typeface="Arial"/>
                <a:cs typeface="Arial"/>
                <a:sym typeface="Arial"/>
              </a:rPr>
              <a:t>} </a:t>
            </a:r>
            <a:r>
              <a:rPr lang="en-US" sz="1800" dirty="0">
                <a:solidFill>
                  <a:srgbClr val="000000"/>
                </a:solidFill>
                <a:latin typeface="Arial"/>
                <a:ea typeface="Arial"/>
                <a:cs typeface="Arial"/>
                <a:sym typeface="Arial"/>
              </a:rPr>
              <a:t>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918930" y="1620579"/>
            <a:ext cx="6076230" cy="44053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La Tecnología Java incluye: </a:t>
            </a: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Un lenguaje de programación </a:t>
            </a:r>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Un entorno de desarrollo: </a:t>
            </a:r>
            <a:r>
              <a:rPr lang="en-US" sz="1600" b="0" i="0" u="none" strike="noStrike" cap="none">
                <a:solidFill>
                  <a:schemeClr val="dk1"/>
                </a:solidFill>
                <a:latin typeface="Arial"/>
                <a:ea typeface="Arial"/>
                <a:cs typeface="Arial"/>
                <a:sym typeface="Arial"/>
              </a:rPr>
              <a:t>Compilador (javac)‏, Intérprete (java)‏, Generador de documentación (javadoc)‏, herramienta para empaquetar los .class, …</a:t>
            </a:r>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Como es una aplicación, programas de uso general que funcionan en cualquier  máquina donde el Java runtime enviroment (JRE) </a:t>
            </a:r>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Un entorno de ejecución: JRE</a:t>
            </a:r>
            <a:endParaRPr/>
          </a:p>
        </p:txBody>
      </p:sp>
      <p:sp>
        <p:nvSpPr>
          <p:cNvPr id="411" name="Shape 411"/>
          <p:cNvSpPr txBox="1">
            <a:spLocks noGrp="1"/>
          </p:cNvSpPr>
          <p:nvPr>
            <p:ph type="title" idx="4294967295"/>
          </p:nvPr>
        </p:nvSpPr>
        <p:spPr>
          <a:xfrm>
            <a:off x="644236" y="499995"/>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JAVA</a:t>
            </a:r>
            <a:endParaRPr sz="3000" b="1" i="0" u="none" strike="noStrike" cap="none">
              <a:solidFill>
                <a:schemeClr val="dk1"/>
              </a:solidFill>
              <a:latin typeface="Arial"/>
              <a:ea typeface="Arial"/>
              <a:cs typeface="Arial"/>
              <a:sym typeface="Arial"/>
            </a:endParaRPr>
          </a:p>
        </p:txBody>
      </p:sp>
      <p:pic>
        <p:nvPicPr>
          <p:cNvPr id="412" name="Shape 412"/>
          <p:cNvPicPr preferRelativeResize="0"/>
          <p:nvPr/>
        </p:nvPicPr>
        <p:blipFill rotWithShape="1">
          <a:blip r:embed="rId3">
            <a:alphaModFix/>
          </a:blip>
          <a:srcRect l="23815" r="25303"/>
          <a:stretch/>
        </p:blipFill>
        <p:spPr>
          <a:xfrm>
            <a:off x="6820081" y="1041524"/>
            <a:ext cx="2110703" cy="24901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body" idx="1"/>
          </p:nvPr>
        </p:nvSpPr>
        <p:spPr>
          <a:xfrm>
            <a:off x="403956" y="1861920"/>
            <a:ext cx="4625243" cy="25582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000" b="0" i="0" u="none" strike="noStrike" cap="none" dirty="0">
                <a:solidFill>
                  <a:schemeClr val="dk1"/>
                </a:solidFill>
                <a:latin typeface="Arial"/>
                <a:ea typeface="Arial"/>
                <a:cs typeface="Arial"/>
                <a:sym typeface="Arial"/>
              </a:rPr>
              <a:t>Se </a:t>
            </a:r>
            <a:r>
              <a:rPr lang="en-US" sz="2000" b="0" i="0" u="none" strike="noStrike" cap="none" dirty="0" err="1">
                <a:solidFill>
                  <a:schemeClr val="dk1"/>
                </a:solidFill>
                <a:latin typeface="Arial"/>
                <a:ea typeface="Arial"/>
                <a:cs typeface="Arial"/>
                <a:sym typeface="Arial"/>
              </a:rPr>
              <a:t>usa</a:t>
            </a:r>
            <a:r>
              <a:rPr lang="en-US" sz="2000" b="0" i="0" u="none" strike="noStrike" cap="none" dirty="0">
                <a:solidFill>
                  <a:schemeClr val="dk1"/>
                </a:solidFill>
                <a:latin typeface="Arial"/>
                <a:ea typeface="Arial"/>
                <a:cs typeface="Arial"/>
                <a:sym typeface="Arial"/>
              </a:rPr>
              <a:t> para </a:t>
            </a:r>
            <a:r>
              <a:rPr lang="en-US" sz="2000" b="0" i="0" u="none" strike="noStrike" cap="none" dirty="0" err="1">
                <a:solidFill>
                  <a:schemeClr val="dk1"/>
                </a:solidFill>
                <a:latin typeface="Arial"/>
                <a:ea typeface="Arial"/>
                <a:cs typeface="Arial"/>
                <a:sym typeface="Arial"/>
              </a:rPr>
              <a:t>iterar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parte del </a:t>
            </a:r>
            <a:r>
              <a:rPr lang="en-US" sz="2000" b="0" i="0" u="none" strike="noStrike" cap="none" dirty="0" err="1">
                <a:solidFill>
                  <a:schemeClr val="dk1"/>
                </a:solidFill>
                <a:latin typeface="Arial"/>
                <a:ea typeface="Arial"/>
                <a:cs typeface="Arial"/>
                <a:sym typeface="Arial"/>
              </a:rPr>
              <a:t>programa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varias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veces</a:t>
            </a:r>
            <a:r>
              <a:rPr lang="en-US" sz="2000" b="0" i="0" u="none" strike="noStrike" cap="none" dirty="0">
                <a:solidFill>
                  <a:schemeClr val="dk1"/>
                </a:solidFill>
                <a:latin typeface="Arial"/>
                <a:ea typeface="Arial"/>
                <a:cs typeface="Arial"/>
                <a:sym typeface="Arial"/>
              </a:rPr>
              <a:t>. Si el </a:t>
            </a:r>
            <a:r>
              <a:rPr lang="en-US" sz="2000" b="0" i="0" u="none" strike="noStrike" cap="none" dirty="0" err="1">
                <a:solidFill>
                  <a:schemeClr val="dk1"/>
                </a:solidFill>
                <a:latin typeface="Arial"/>
                <a:ea typeface="Arial"/>
                <a:cs typeface="Arial"/>
                <a:sym typeface="Arial"/>
              </a:rPr>
              <a:t>número</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iteración</a:t>
            </a:r>
            <a:r>
              <a:rPr lang="en-US" sz="2000" b="0" i="0" u="none" strike="noStrike" cap="none" dirty="0">
                <a:solidFill>
                  <a:schemeClr val="dk1"/>
                </a:solidFill>
                <a:latin typeface="Arial"/>
                <a:ea typeface="Arial"/>
                <a:cs typeface="Arial"/>
                <a:sym typeface="Arial"/>
              </a:rPr>
              <a:t> no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fijo</a:t>
            </a:r>
            <a:r>
              <a:rPr lang="en-US" sz="2000" b="0" i="0" u="none" strike="noStrike" cap="none" dirty="0">
                <a:solidFill>
                  <a:schemeClr val="dk1"/>
                </a:solidFill>
                <a:latin typeface="Arial"/>
                <a:ea typeface="Arial"/>
                <a:cs typeface="Arial"/>
                <a:sym typeface="Arial"/>
              </a:rPr>
              <a:t>, se </a:t>
            </a:r>
            <a:r>
              <a:rPr lang="en-US" sz="2000" b="0" i="0" u="none" strike="noStrike" cap="none" dirty="0" err="1">
                <a:solidFill>
                  <a:schemeClr val="dk1"/>
                </a:solidFill>
                <a:latin typeface="Arial"/>
                <a:ea typeface="Arial"/>
                <a:cs typeface="Arial"/>
                <a:sym typeface="Arial"/>
              </a:rPr>
              <a:t>recomienda</a:t>
            </a:r>
            <a:r>
              <a:rPr lang="en-US" sz="20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utilizar</a:t>
            </a:r>
            <a:r>
              <a:rPr lang="en-US" sz="1800" b="0" i="0" u="none" strike="noStrike" cap="none" dirty="0">
                <a:solidFill>
                  <a:schemeClr val="dk1"/>
                </a:solidFill>
                <a:latin typeface="Arial"/>
                <a:ea typeface="Arial"/>
                <a:cs typeface="Arial"/>
                <a:sym typeface="Arial"/>
              </a:rPr>
              <a:t> while loop.</a:t>
            </a:r>
            <a:endParaRPr dirty="0"/>
          </a:p>
        </p:txBody>
      </p:sp>
      <p:sp>
        <p:nvSpPr>
          <p:cNvPr id="1001" name="Shape 1001"/>
          <p:cNvSpPr txBox="1">
            <a:spLocks noGrp="1"/>
          </p:cNvSpPr>
          <p:nvPr>
            <p:ph type="title" idx="4294967295"/>
          </p:nvPr>
        </p:nvSpPr>
        <p:spPr>
          <a:xfrm>
            <a:off x="558919" y="39130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While Loop</a:t>
            </a:r>
            <a:endParaRPr sz="3000" b="1" i="0" u="none" strike="noStrike" cap="none" dirty="0">
              <a:solidFill>
                <a:schemeClr val="dk1"/>
              </a:solidFill>
              <a:latin typeface="Arial"/>
              <a:ea typeface="Arial"/>
              <a:cs typeface="Arial"/>
              <a:sym typeface="Arial"/>
            </a:endParaRPr>
          </a:p>
        </p:txBody>
      </p:sp>
      <p:pic>
        <p:nvPicPr>
          <p:cNvPr id="1002" name="Shape 1002" descr="Java Tutorial"/>
          <p:cNvPicPr preferRelativeResize="0"/>
          <p:nvPr/>
        </p:nvPicPr>
        <p:blipFill rotWithShape="1">
          <a:blip r:embed="rId3">
            <a:alphaModFix/>
          </a:blip>
          <a:srcRect/>
          <a:stretch/>
        </p:blipFill>
        <p:spPr>
          <a:xfrm>
            <a:off x="5363905" y="1071972"/>
            <a:ext cx="3196014" cy="4909468"/>
          </a:xfrm>
          <a:prstGeom prst="rect">
            <a:avLst/>
          </a:prstGeom>
          <a:noFill/>
          <a:ln>
            <a:noFill/>
          </a:ln>
        </p:spPr>
      </p:pic>
      <p:sp>
        <p:nvSpPr>
          <p:cNvPr id="1003" name="Shape 1003"/>
          <p:cNvSpPr/>
          <p:nvPr/>
        </p:nvSpPr>
        <p:spPr>
          <a:xfrm>
            <a:off x="900442" y="3141035"/>
            <a:ext cx="3122015" cy="92311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Monda"/>
                <a:ea typeface="Monda"/>
                <a:cs typeface="Monda"/>
                <a:sym typeface="Monda"/>
              </a:rPr>
              <a:t>while</a:t>
            </a:r>
            <a:r>
              <a:rPr lang="en-US" sz="1800">
                <a:solidFill>
                  <a:srgbClr val="000000"/>
                </a:solidFill>
                <a:latin typeface="Monda"/>
                <a:ea typeface="Monda"/>
                <a:cs typeface="Monda"/>
                <a:sym typeface="Monda"/>
              </a:rPr>
              <a:t>(condition){  </a:t>
            </a:r>
            <a:endParaRPr/>
          </a:p>
          <a:p>
            <a:pPr marL="0" marR="0" lvl="0" indent="0" algn="just" rtl="0">
              <a:spcBef>
                <a:spcPts val="0"/>
              </a:spcBef>
              <a:spcAft>
                <a:spcPts val="0"/>
              </a:spcAft>
              <a:buNone/>
            </a:pPr>
            <a:r>
              <a:rPr lang="en-US" sz="1800">
                <a:solidFill>
                  <a:srgbClr val="008200"/>
                </a:solidFill>
                <a:latin typeface="Monda"/>
                <a:ea typeface="Monda"/>
                <a:cs typeface="Monda"/>
                <a:sym typeface="Monda"/>
              </a:rPr>
              <a:t>//code to be executed</a:t>
            </a:r>
            <a:r>
              <a:rPr lang="en-US" sz="1800">
                <a:solidFill>
                  <a:srgbClr val="000000"/>
                </a:solidFill>
                <a:latin typeface="Monda"/>
                <a:ea typeface="Monda"/>
                <a:cs typeface="Monda"/>
                <a:sym typeface="Monda"/>
              </a:rPr>
              <a:t>  </a:t>
            </a:r>
            <a:endParaRPr/>
          </a:p>
          <a:p>
            <a:pPr marL="0" marR="0" lvl="0" indent="0" algn="just" rtl="0">
              <a:spcBef>
                <a:spcPts val="0"/>
              </a:spcBef>
              <a:spcAft>
                <a:spcPts val="0"/>
              </a:spcAft>
              <a:buNone/>
            </a:pPr>
            <a:r>
              <a:rPr lang="en-US" sz="1800">
                <a:solidFill>
                  <a:srgbClr val="000000"/>
                </a:solidFill>
                <a:latin typeface="Monda"/>
                <a:ea typeface="Monda"/>
                <a:cs typeface="Monda"/>
                <a:sym typeface="Monda"/>
              </a:rPr>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Shape 1008"/>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09" name="Shape 1009"/>
          <p:cNvSpPr txBox="1">
            <a:spLocks noGrp="1"/>
          </p:cNvSpPr>
          <p:nvPr>
            <p:ph type="title" idx="4294967295"/>
          </p:nvPr>
        </p:nvSpPr>
        <p:spPr>
          <a:xfrm>
            <a:off x="571500" y="428101"/>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While Loop</a:t>
            </a:r>
            <a:endParaRPr sz="3000" b="1" i="0" u="none" strike="noStrike" cap="none" dirty="0">
              <a:solidFill>
                <a:schemeClr val="dk1"/>
              </a:solidFill>
              <a:latin typeface="Arial"/>
              <a:ea typeface="Arial"/>
              <a:cs typeface="Arial"/>
              <a:sym typeface="Arial"/>
            </a:endParaRPr>
          </a:p>
        </p:txBody>
      </p:sp>
      <p:pic>
        <p:nvPicPr>
          <p:cNvPr id="1010" name="Shape 1010"/>
          <p:cNvPicPr preferRelativeResize="0"/>
          <p:nvPr/>
        </p:nvPicPr>
        <p:blipFill rotWithShape="1">
          <a:blip r:embed="rId3">
            <a:alphaModFix/>
          </a:blip>
          <a:srcRect/>
          <a:stretch/>
        </p:blipFill>
        <p:spPr>
          <a:xfrm>
            <a:off x="717176" y="1129554"/>
            <a:ext cx="7620000" cy="475129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Shape 1023"/>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1024" name="Shape 1024"/>
          <p:cNvSpPr txBox="1"/>
          <p:nvPr/>
        </p:nvSpPr>
        <p:spPr>
          <a:xfrm>
            <a:off x="357975" y="1176050"/>
            <a:ext cx="8384100" cy="37413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Construir un programa contador de caracteres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 </a:t>
            </a:r>
            <a:r>
              <a:rPr lang="en-US" sz="2400">
                <a:solidFill>
                  <a:schemeClr val="dk1"/>
                </a:solidFill>
                <a:latin typeface="Arial"/>
                <a:ea typeface="Arial"/>
                <a:cs typeface="Arial"/>
                <a:sym typeface="Arial"/>
              </a:rPr>
              <a:t>30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914400" marR="0" lvl="0" indent="-457200" algn="l" rtl="0">
              <a:spcBef>
                <a:spcPts val="0"/>
              </a:spcBef>
              <a:spcAft>
                <a:spcPts val="0"/>
              </a:spcAft>
              <a:buClr>
                <a:schemeClr val="dk1"/>
              </a:buClr>
              <a:buSzPts val="2760"/>
              <a:buFont typeface="Arial"/>
              <a:buAutoNum type="arabicPeriod"/>
            </a:pPr>
            <a:r>
              <a:rPr lang="en-US" sz="2400">
                <a:solidFill>
                  <a:schemeClr val="dk1"/>
                </a:solidFill>
                <a:latin typeface="Arial"/>
                <a:ea typeface="Arial"/>
                <a:cs typeface="Arial"/>
                <a:sym typeface="Arial"/>
              </a:rPr>
              <a:t>Cree un programa denominado LetterCounter que:</a:t>
            </a:r>
            <a:endParaRPr/>
          </a:p>
          <a:p>
            <a:pPr marL="914400" marR="0" lvl="0" indent="-457200" algn="l" rtl="0">
              <a:spcBef>
                <a:spcPts val="0"/>
              </a:spcBef>
              <a:spcAft>
                <a:spcPts val="0"/>
              </a:spcAft>
              <a:buClr>
                <a:schemeClr val="dk1"/>
              </a:buClr>
              <a:buSzPts val="2760"/>
              <a:buFont typeface="Arial"/>
              <a:buAutoNum type="arabicPeriod"/>
            </a:pPr>
            <a:r>
              <a:rPr lang="en-US" sz="2400">
                <a:solidFill>
                  <a:schemeClr val="dk1"/>
                </a:solidFill>
                <a:latin typeface="Arial"/>
                <a:ea typeface="Arial"/>
                <a:cs typeface="Arial"/>
                <a:sym typeface="Arial"/>
              </a:rPr>
              <a:t>Contenga internamente un array de Strings</a:t>
            </a:r>
            <a:endParaRPr sz="2400">
              <a:solidFill>
                <a:schemeClr val="dk1"/>
              </a:solidFill>
              <a:latin typeface="Arial"/>
              <a:ea typeface="Arial"/>
              <a:cs typeface="Arial"/>
              <a:sym typeface="Arial"/>
            </a:endParaRPr>
          </a:p>
          <a:p>
            <a:pPr marL="914400" marR="0" lvl="0" indent="-457200" algn="l" rtl="0">
              <a:spcBef>
                <a:spcPts val="0"/>
              </a:spcBef>
              <a:spcAft>
                <a:spcPts val="0"/>
              </a:spcAft>
              <a:buClr>
                <a:schemeClr val="dk1"/>
              </a:buClr>
              <a:buSzPts val="2760"/>
              <a:buFont typeface="Arial"/>
              <a:buAutoNum type="arabicPeriod"/>
            </a:pPr>
            <a:r>
              <a:rPr lang="en-US" sz="2400">
                <a:solidFill>
                  <a:schemeClr val="dk1"/>
                </a:solidFill>
                <a:latin typeface="Arial"/>
                <a:ea typeface="Arial"/>
                <a:cs typeface="Arial"/>
                <a:sym typeface="Arial"/>
              </a:rPr>
              <a:t>Muestre por consola cada valor del array y su longitud.</a:t>
            </a:r>
            <a:endParaRPr/>
          </a:p>
          <a:p>
            <a:pPr marL="457152" marR="0" lvl="1" indent="0" algn="l" rtl="0">
              <a:spcBef>
                <a:spcPts val="0"/>
              </a:spcBef>
              <a:spcAft>
                <a:spcPts val="0"/>
              </a:spcAft>
              <a:buNone/>
            </a:pPr>
            <a:r>
              <a:rPr lang="en-US" sz="2400" b="0" i="0" u="none" strike="noStrike" cap="none">
                <a:solidFill>
                  <a:schemeClr val="dk1"/>
                </a:solidFill>
                <a:latin typeface="Arial"/>
                <a:ea typeface="Arial"/>
                <a:cs typeface="Arial"/>
                <a:sym typeface="Arial"/>
              </a:rPr>
              <a:t>Un valor y longitud por línea</a:t>
            </a: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Tips: </a:t>
            </a:r>
            <a:endParaRPr/>
          </a:p>
          <a:p>
            <a:pPr marL="1371455" marR="0" lvl="3" indent="0" algn="l" rtl="0">
              <a:spcBef>
                <a:spcPts val="0"/>
              </a:spcBef>
              <a:spcAft>
                <a:spcPts val="0"/>
              </a:spcAft>
              <a:buNone/>
            </a:pPr>
            <a:r>
              <a:rPr lang="en-US" sz="1800" b="0" i="0" u="none" strike="noStrike" cap="none">
                <a:solidFill>
                  <a:schemeClr val="dk1"/>
                </a:solidFill>
                <a:latin typeface="Arial"/>
                <a:ea typeface="Arial"/>
                <a:cs typeface="Arial"/>
                <a:sym typeface="Arial"/>
              </a:rPr>
              <a:t>La longitud de un texto lo da el método length()</a:t>
            </a:r>
            <a:endParaRPr sz="1800" b="0" i="0" u="none" strike="noStrike" cap="none">
              <a:solidFill>
                <a:schemeClr val="dk1"/>
              </a:solidFill>
              <a:latin typeface="Arial"/>
              <a:ea typeface="Arial"/>
              <a:cs typeface="Arial"/>
              <a:sym typeface="Arial"/>
            </a:endParaRPr>
          </a:p>
        </p:txBody>
      </p:sp>
      <p:sp>
        <p:nvSpPr>
          <p:cNvPr id="1025" name="Shape 1025"/>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Shape 1030"/>
          <p:cNvSpPr txBox="1">
            <a:spLocks noGrp="1"/>
          </p:cNvSpPr>
          <p:nvPr>
            <p:ph type="body" idx="1"/>
          </p:nvPr>
        </p:nvSpPr>
        <p:spPr>
          <a:xfrm>
            <a:off x="1143000" y="1327361"/>
            <a:ext cx="6618574" cy="173734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la </a:t>
            </a:r>
            <a:r>
              <a:rPr lang="en-US" sz="2000" b="0" i="0" u="none" strike="noStrike" cap="none" dirty="0" err="1">
                <a:solidFill>
                  <a:schemeClr val="dk1"/>
                </a:solidFill>
                <a:latin typeface="Arial"/>
                <a:ea typeface="Arial"/>
                <a:cs typeface="Arial"/>
                <a:sym typeface="Arial"/>
              </a:rPr>
              <a:t>ejecución</a:t>
            </a:r>
            <a:r>
              <a:rPr lang="en-US" sz="2000" b="0" i="0" u="none" strike="noStrike" cap="none" dirty="0">
                <a:solidFill>
                  <a:schemeClr val="dk1"/>
                </a:solidFill>
                <a:latin typeface="Arial"/>
                <a:ea typeface="Arial"/>
                <a:cs typeface="Arial"/>
                <a:sym typeface="Arial"/>
              </a:rPr>
              <a:t> de un </a:t>
            </a:r>
            <a:r>
              <a:rPr lang="en-US" sz="2000" b="0" i="0" u="none" strike="noStrike" cap="none" dirty="0" err="1">
                <a:solidFill>
                  <a:schemeClr val="dk1"/>
                </a:solidFill>
                <a:latin typeface="Arial"/>
                <a:ea typeface="Arial"/>
                <a:cs typeface="Arial"/>
                <a:sym typeface="Arial"/>
              </a:rPr>
              <a:t>programa</a:t>
            </a:r>
            <a:r>
              <a:rPr lang="en-US" sz="2000" b="0" i="0" u="none" strike="noStrike" cap="none" dirty="0">
                <a:solidFill>
                  <a:schemeClr val="dk1"/>
                </a:solidFill>
                <a:latin typeface="Arial"/>
                <a:ea typeface="Arial"/>
                <a:cs typeface="Arial"/>
                <a:sym typeface="Arial"/>
              </a:rPr>
              <a:t> se </a:t>
            </a:r>
            <a:r>
              <a:rPr lang="en-US" sz="2000" b="0" i="0" u="none" strike="noStrike" cap="none" dirty="0" err="1">
                <a:solidFill>
                  <a:schemeClr val="dk1"/>
                </a:solidFill>
                <a:latin typeface="Arial"/>
                <a:ea typeface="Arial"/>
                <a:cs typeface="Arial"/>
                <a:sym typeface="Arial"/>
              </a:rPr>
              <a:t>pueden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pasar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argumentos</a:t>
            </a:r>
            <a:r>
              <a:rPr lang="en-US" sz="2000" b="0" i="0" u="none" strike="noStrike" cap="none" dirty="0">
                <a:solidFill>
                  <a:schemeClr val="dk1"/>
                </a:solidFill>
                <a:latin typeface="Arial"/>
                <a:ea typeface="Arial"/>
                <a:cs typeface="Arial"/>
                <a:sym typeface="Arial"/>
              </a:rPr>
              <a:t>.</a:t>
            </a:r>
            <a:endParaRPr dirty="0"/>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dirty="0" err="1">
                <a:solidFill>
                  <a:schemeClr val="dk1"/>
                </a:solidFill>
                <a:latin typeface="Arial"/>
                <a:ea typeface="Arial"/>
                <a:cs typeface="Arial"/>
                <a:sym typeface="Arial"/>
              </a:rPr>
              <a:t>Estos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vienen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forma de array de String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la variable </a:t>
            </a:r>
            <a:r>
              <a:rPr lang="en-US" sz="2000" b="0" i="0" u="none" strike="noStrike" cap="none" dirty="0" err="1">
                <a:solidFill>
                  <a:schemeClr val="dk1"/>
                </a:solidFill>
                <a:latin typeface="Arial"/>
                <a:ea typeface="Arial"/>
                <a:cs typeface="Arial"/>
                <a:sym typeface="Arial"/>
              </a:rPr>
              <a:t>args</a:t>
            </a:r>
            <a:endParaRPr sz="2000" b="0" i="0" u="none" strike="noStrike" cap="none" dirty="0">
              <a:solidFill>
                <a:schemeClr val="dk1"/>
              </a:solidFill>
              <a:latin typeface="Arial"/>
              <a:ea typeface="Arial"/>
              <a:cs typeface="Arial"/>
              <a:sym typeface="Arial"/>
            </a:endParaRPr>
          </a:p>
        </p:txBody>
      </p:sp>
      <p:sp>
        <p:nvSpPr>
          <p:cNvPr id="1031" name="Shape 1031"/>
          <p:cNvSpPr txBox="1">
            <a:spLocks noGrp="1"/>
          </p:cNvSpPr>
          <p:nvPr>
            <p:ph type="title" idx="4294967295"/>
          </p:nvPr>
        </p:nvSpPr>
        <p:spPr>
          <a:xfrm>
            <a:off x="451787" y="566528"/>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Argumentos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en</a:t>
            </a:r>
            <a:r>
              <a:rPr lang="en-US" sz="3000" b="1" i="0" u="none" strike="noStrike" cap="none" dirty="0">
                <a:solidFill>
                  <a:schemeClr val="dk1"/>
                </a:solidFill>
                <a:latin typeface="Arial"/>
                <a:ea typeface="Arial"/>
                <a:cs typeface="Arial"/>
                <a:sym typeface="Arial"/>
              </a:rPr>
              <a:t> main</a:t>
            </a:r>
            <a:endParaRPr sz="3000" b="1" i="0" u="none" strike="noStrike" cap="none" dirty="0">
              <a:solidFill>
                <a:schemeClr val="dk1"/>
              </a:solidFill>
              <a:latin typeface="Arial"/>
              <a:ea typeface="Arial"/>
              <a:cs typeface="Arial"/>
              <a:sym typeface="Arial"/>
            </a:endParaRPr>
          </a:p>
        </p:txBody>
      </p:sp>
      <p:sp>
        <p:nvSpPr>
          <p:cNvPr id="1032" name="Shape 1032"/>
          <p:cNvSpPr/>
          <p:nvPr/>
        </p:nvSpPr>
        <p:spPr>
          <a:xfrm>
            <a:off x="2628234" y="2709139"/>
            <a:ext cx="4570942" cy="3138594"/>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public class Echo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    public static void main (</a:t>
            </a:r>
            <a:r>
              <a:rPr lang="en-US" sz="1800" b="0" i="0" u="none" strike="noStrike" cap="none">
                <a:solidFill>
                  <a:schemeClr val="accent1"/>
                </a:solidFill>
                <a:latin typeface="Arial"/>
                <a:ea typeface="Arial"/>
                <a:cs typeface="Arial"/>
                <a:sym typeface="Arial"/>
              </a:rPr>
              <a:t>String[]</a:t>
            </a:r>
            <a:r>
              <a:rPr lang="en-US" sz="1800" b="0" i="0" u="none" strike="noStrike" cap="none">
                <a:solidFill>
                  <a:schemeClr val="dk1"/>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args</a:t>
            </a:r>
            <a:r>
              <a:rPr lang="en-US" sz="1800" b="0" i="0" u="none" strike="noStrike" cap="none">
                <a:solidFill>
                  <a:schemeClr val="dk1"/>
                </a:solidFill>
                <a:latin typeface="Arial"/>
                <a:ea typeface="Arial"/>
                <a:cs typeface="Arial"/>
                <a:sym typeface="Arial"/>
              </a:rPr>
              <a:t>) {</a:t>
            </a:r>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        for (String unArgumento: args) {</a:t>
            </a:r>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            System.out.println(unArgumento);</a:t>
            </a:r>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        }</a:t>
            </a:r>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    }</a:t>
            </a:r>
            <a:endParaRPr/>
          </a:p>
          <a:p>
            <a:pPr marL="457152" marR="0" lvl="1" indent="0" algn="l" rtl="0">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Shape 1045"/>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 </a:t>
            </a:r>
            <a:r>
              <a:rPr lang="en-US" sz="3000" b="1" i="0" u="none" strike="noStrike" cap="none">
                <a:solidFill>
                  <a:schemeClr val="dk1"/>
                </a:solidFill>
                <a:latin typeface="Arial"/>
                <a:ea typeface="Arial"/>
                <a:cs typeface="Arial"/>
                <a:sym typeface="Arial"/>
              </a:rPr>
              <a:t>Actividad/Práctica</a:t>
            </a:r>
            <a:endParaRPr/>
          </a:p>
        </p:txBody>
      </p:sp>
      <p:sp>
        <p:nvSpPr>
          <p:cNvPr id="1046" name="Shape 1046"/>
          <p:cNvSpPr txBox="1"/>
          <p:nvPr/>
        </p:nvSpPr>
        <p:spPr>
          <a:xfrm>
            <a:off x="537775" y="1176050"/>
            <a:ext cx="8068500" cy="40725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Construir un programa con argumento en el main</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30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914400" marR="0" lvl="0" indent="-4572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Crea un programa denominado WordCounter que:</a:t>
            </a:r>
            <a:endParaRPr/>
          </a:p>
          <a:p>
            <a:pPr marL="914400" marR="0" lvl="0" indent="-4572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Contenga internamente un array de Strings</a:t>
            </a:r>
            <a:endParaRPr sz="2000">
              <a:solidFill>
                <a:schemeClr val="dk1"/>
              </a:solidFill>
              <a:latin typeface="Arial"/>
              <a:ea typeface="Arial"/>
              <a:cs typeface="Arial"/>
              <a:sym typeface="Arial"/>
            </a:endParaRPr>
          </a:p>
          <a:p>
            <a:pPr marL="914400" marR="0" lvl="0" indent="-4572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Reciba como argumento en main un valor numérico</a:t>
            </a:r>
            <a:endParaRPr/>
          </a:p>
          <a:p>
            <a:pPr marL="914400" marR="0" lvl="0" indent="-4572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Muestre por consola solo los valores del array que tengan la misma longitud de letras que el primer argumento pasado al programa.</a:t>
            </a:r>
            <a:endParaRPr sz="1400">
              <a:solidFill>
                <a:schemeClr val="dk1"/>
              </a:solidFill>
              <a:latin typeface="Arial"/>
              <a:ea typeface="Arial"/>
              <a:cs typeface="Arial"/>
              <a:sym typeface="Arial"/>
            </a:endParaRPr>
          </a:p>
          <a:p>
            <a:pPr marL="1085801" marR="0" lvl="1" indent="-171450" algn="l" rtl="0">
              <a:spcBef>
                <a:spcPts val="0"/>
              </a:spcBef>
              <a:spcAft>
                <a:spcPts val="0"/>
              </a:spcAft>
              <a:buClr>
                <a:schemeClr val="dk1"/>
              </a:buClr>
              <a:buSzPts val="1610"/>
              <a:buFont typeface="Arial"/>
              <a:buChar char="•"/>
            </a:pPr>
            <a:r>
              <a:rPr lang="en-US" sz="1400" b="0" i="0" u="none" strike="noStrike" cap="none">
                <a:solidFill>
                  <a:schemeClr val="dk1"/>
                </a:solidFill>
                <a:latin typeface="Arial"/>
                <a:ea typeface="Arial"/>
                <a:cs typeface="Arial"/>
                <a:sym typeface="Arial"/>
              </a:rPr>
              <a:t>Tips: </a:t>
            </a:r>
            <a:r>
              <a:rPr lang="en-US" sz="1600" b="0" i="0" u="none" strike="noStrike" cap="none">
                <a:solidFill>
                  <a:schemeClr val="dk1"/>
                </a:solidFill>
                <a:latin typeface="Monda"/>
                <a:ea typeface="Monda"/>
                <a:cs typeface="Monda"/>
                <a:sym typeface="Monda"/>
              </a:rPr>
              <a:t>Los argumentos se reciben como String, es necesario convertirlos a int: </a:t>
            </a:r>
            <a:endParaRPr/>
          </a:p>
          <a:p>
            <a:pPr marL="1828606" marR="0" lvl="4" indent="0" algn="l" rtl="0">
              <a:spcBef>
                <a:spcPts val="0"/>
              </a:spcBef>
              <a:spcAft>
                <a:spcPts val="0"/>
              </a:spcAft>
              <a:buNone/>
            </a:pPr>
            <a:r>
              <a:rPr lang="en-US" sz="1600" b="0" i="0" u="none" strike="noStrike" cap="none">
                <a:solidFill>
                  <a:schemeClr val="dk1"/>
                </a:solidFill>
                <a:latin typeface="Arial"/>
                <a:ea typeface="Arial"/>
                <a:cs typeface="Arial"/>
                <a:sym typeface="Arial"/>
              </a:rPr>
              <a:t>int result = Integer.parseInt(“234”); </a:t>
            </a:r>
            <a:endParaRPr sz="2400" b="0" i="0" u="none" strike="noStrike" cap="none">
              <a:solidFill>
                <a:schemeClr val="dk1"/>
              </a:solidFill>
              <a:latin typeface="Arial"/>
              <a:ea typeface="Arial"/>
              <a:cs typeface="Arial"/>
              <a:sym typeface="Arial"/>
            </a:endParaRPr>
          </a:p>
        </p:txBody>
      </p:sp>
      <p:sp>
        <p:nvSpPr>
          <p:cNvPr id="1047" name="Shape 1047"/>
          <p:cNvSpPr txBox="1"/>
          <p:nvPr/>
        </p:nvSpPr>
        <p:spPr>
          <a:xfrm>
            <a:off x="537773" y="5586507"/>
            <a:ext cx="8068500" cy="7080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Shape 1052"/>
          <p:cNvSpPr txBox="1">
            <a:spLocks noGrp="1"/>
          </p:cNvSpPr>
          <p:nvPr>
            <p:ph type="body" idx="1"/>
          </p:nvPr>
        </p:nvSpPr>
        <p:spPr>
          <a:xfrm>
            <a:off x="436418" y="908335"/>
            <a:ext cx="8178934" cy="2080247"/>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600"/>
              <a:buFont typeface="Arial"/>
              <a:buChar char="•"/>
            </a:pPr>
            <a:r>
              <a:rPr lang="en-US" sz="1800" b="0" i="0" u="none" strike="noStrike" cap="none" dirty="0">
                <a:solidFill>
                  <a:schemeClr val="dk1"/>
                </a:solidFill>
                <a:latin typeface="Arial"/>
                <a:ea typeface="Arial"/>
                <a:cs typeface="Arial"/>
                <a:sym typeface="Arial"/>
              </a:rPr>
              <a:t>El </a:t>
            </a:r>
            <a:r>
              <a:rPr lang="en-US" sz="1800" b="0" i="0" u="none" strike="noStrike" cap="none" dirty="0" err="1">
                <a:solidFill>
                  <a:schemeClr val="dk1"/>
                </a:solidFill>
                <a:latin typeface="Arial"/>
                <a:ea typeface="Arial"/>
                <a:cs typeface="Arial"/>
                <a:sym typeface="Arial"/>
              </a:rPr>
              <a:t>bloque</a:t>
            </a:r>
            <a:r>
              <a:rPr lang="en-US" sz="1800" b="0" i="0" u="none" strike="noStrike" cap="none" dirty="0">
                <a:solidFill>
                  <a:schemeClr val="dk1"/>
                </a:solidFill>
                <a:latin typeface="Arial"/>
                <a:ea typeface="Arial"/>
                <a:cs typeface="Arial"/>
                <a:sym typeface="Arial"/>
              </a:rPr>
              <a:t> try </a:t>
            </a:r>
            <a:r>
              <a:rPr lang="en-US" sz="1800" b="0" i="0" u="none" strike="noStrike" cap="none" dirty="0" err="1">
                <a:solidFill>
                  <a:schemeClr val="dk1"/>
                </a:solidFill>
                <a:latin typeface="Arial"/>
                <a:ea typeface="Arial"/>
                <a:cs typeface="Arial"/>
                <a:sym typeface="Arial"/>
              </a:rPr>
              <a:t>contiene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sentencias</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dentro</a:t>
            </a:r>
            <a:r>
              <a:rPr lang="en-US" sz="1800" b="0" i="0" u="none" strike="noStrike" cap="none" dirty="0">
                <a:solidFill>
                  <a:schemeClr val="dk1"/>
                </a:solidFill>
                <a:latin typeface="Arial"/>
                <a:ea typeface="Arial"/>
                <a:cs typeface="Arial"/>
                <a:sym typeface="Arial"/>
              </a:rPr>
              <a:t> del </a:t>
            </a:r>
            <a:r>
              <a:rPr lang="en-US" sz="1800" b="0" i="0" u="none" strike="noStrike" cap="none" dirty="0" err="1">
                <a:solidFill>
                  <a:schemeClr val="dk1"/>
                </a:solidFill>
                <a:latin typeface="Arial"/>
                <a:ea typeface="Arial"/>
                <a:cs typeface="Arial"/>
                <a:sym typeface="Arial"/>
              </a:rPr>
              <a:t>cual</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puede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producirse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una</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excepción</a:t>
            </a:r>
            <a:r>
              <a:rPr lang="en-US" sz="1800" b="0" i="0" u="none" strike="noStrike" cap="none" dirty="0">
                <a:solidFill>
                  <a:schemeClr val="dk1"/>
                </a:solidFill>
                <a:latin typeface="Arial"/>
                <a:ea typeface="Arial"/>
                <a:cs typeface="Arial"/>
                <a:sym typeface="Arial"/>
              </a:rPr>
              <a:t>. </a:t>
            </a:r>
            <a:endParaRPr sz="1050" dirty="0"/>
          </a:p>
          <a:p>
            <a:pPr marL="612648" marR="0" lvl="3" indent="-155448" algn="l" rtl="0">
              <a:lnSpc>
                <a:spcPct val="100000"/>
              </a:lnSpc>
              <a:spcBef>
                <a:spcPts val="0"/>
              </a:spcBef>
              <a:spcAft>
                <a:spcPts val="0"/>
              </a:spcAft>
              <a:buClr>
                <a:schemeClr val="dk1"/>
              </a:buClr>
              <a:buSzPts val="1920"/>
              <a:buFont typeface="Arial"/>
              <a:buChar char="▫"/>
            </a:pPr>
            <a:r>
              <a:rPr lang="en-US" sz="1800" b="0" i="0" u="none" strike="noStrike" cap="none" dirty="0">
                <a:solidFill>
                  <a:schemeClr val="dk1"/>
                </a:solidFill>
                <a:latin typeface="Arial"/>
                <a:ea typeface="Arial"/>
                <a:cs typeface="Arial"/>
                <a:sym typeface="Arial"/>
              </a:rPr>
              <a:t>Las </a:t>
            </a:r>
            <a:r>
              <a:rPr lang="en-US" sz="1800" b="0" i="0" u="none" strike="noStrike" cap="none" dirty="0" err="1">
                <a:solidFill>
                  <a:schemeClr val="dk1"/>
                </a:solidFill>
                <a:latin typeface="Arial"/>
                <a:ea typeface="Arial"/>
                <a:cs typeface="Arial"/>
                <a:sym typeface="Arial"/>
              </a:rPr>
              <a:t>excepciones</a:t>
            </a:r>
            <a:r>
              <a:rPr lang="en-US" sz="1800" b="0" i="0" u="none" strike="noStrike" cap="none" dirty="0">
                <a:solidFill>
                  <a:schemeClr val="dk1"/>
                </a:solidFill>
                <a:latin typeface="Arial"/>
                <a:ea typeface="Arial"/>
                <a:cs typeface="Arial"/>
                <a:sym typeface="Arial"/>
              </a:rPr>
              <a:t> son </a:t>
            </a:r>
            <a:r>
              <a:rPr lang="en-US" sz="1800" b="0" i="0" u="none" strike="noStrike" cap="none" dirty="0" err="1">
                <a:solidFill>
                  <a:schemeClr val="dk1"/>
                </a:solidFill>
                <a:latin typeface="Arial"/>
                <a:ea typeface="Arial"/>
                <a:cs typeface="Arial"/>
                <a:sym typeface="Arial"/>
              </a:rPr>
              <a:t>errores</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en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tiempo</a:t>
            </a:r>
            <a:r>
              <a:rPr lang="en-US" sz="1800" b="0" i="0" u="none" strike="noStrike" cap="none" dirty="0">
                <a:solidFill>
                  <a:schemeClr val="dk1"/>
                </a:solidFill>
                <a:latin typeface="Arial"/>
                <a:ea typeface="Arial"/>
                <a:cs typeface="Arial"/>
                <a:sym typeface="Arial"/>
              </a:rPr>
              <a:t> de </a:t>
            </a:r>
            <a:r>
              <a:rPr lang="en-US" sz="1800" b="0" i="0" u="none" strike="noStrike" cap="none" dirty="0" err="1">
                <a:solidFill>
                  <a:schemeClr val="dk1"/>
                </a:solidFill>
                <a:latin typeface="Arial"/>
                <a:ea typeface="Arial"/>
                <a:cs typeface="Arial"/>
                <a:sym typeface="Arial"/>
              </a:rPr>
              <a:t>ejecución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cuando</a:t>
            </a:r>
            <a:r>
              <a:rPr lang="en-US" sz="1800" b="0" i="0" u="none" strike="noStrike" cap="none" dirty="0">
                <a:solidFill>
                  <a:schemeClr val="dk1"/>
                </a:solidFill>
                <a:latin typeface="Arial"/>
                <a:ea typeface="Arial"/>
                <a:cs typeface="Arial"/>
                <a:sym typeface="Arial"/>
              </a:rPr>
              <a:t> se </a:t>
            </a:r>
            <a:r>
              <a:rPr lang="en-US" sz="1800" b="0" i="0" u="none" strike="noStrike" cap="none" dirty="0" err="1">
                <a:solidFill>
                  <a:schemeClr val="dk1"/>
                </a:solidFill>
                <a:latin typeface="Arial"/>
                <a:ea typeface="Arial"/>
                <a:cs typeface="Arial"/>
                <a:sym typeface="Arial"/>
              </a:rPr>
              <a:t>esta</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ejecutando</a:t>
            </a:r>
            <a:r>
              <a:rPr lang="en-US" sz="1800" b="0" i="0" u="none" strike="noStrike" cap="none" dirty="0">
                <a:solidFill>
                  <a:schemeClr val="dk1"/>
                </a:solidFill>
                <a:latin typeface="Arial"/>
                <a:ea typeface="Arial"/>
                <a:cs typeface="Arial"/>
                <a:sym typeface="Arial"/>
              </a:rPr>
              <a:t> el </a:t>
            </a:r>
            <a:r>
              <a:rPr lang="en-US" sz="1800" b="0" i="0" u="none" strike="noStrike" cap="none" dirty="0" err="1">
                <a:solidFill>
                  <a:schemeClr val="dk1"/>
                </a:solidFill>
                <a:latin typeface="Arial"/>
                <a:ea typeface="Arial"/>
                <a:cs typeface="Arial"/>
                <a:sym typeface="Arial"/>
              </a:rPr>
              <a:t>programa</a:t>
            </a:r>
            <a:r>
              <a:rPr lang="en-US" sz="1800" b="0" i="0" u="none" strike="noStrike" cap="none" dirty="0">
                <a:solidFill>
                  <a:schemeClr val="dk1"/>
                </a:solidFill>
                <a:latin typeface="Arial"/>
                <a:ea typeface="Arial"/>
                <a:cs typeface="Arial"/>
                <a:sym typeface="Arial"/>
              </a:rPr>
              <a:t>)</a:t>
            </a:r>
            <a:endParaRPr sz="1800" dirty="0"/>
          </a:p>
          <a:p>
            <a:pPr marL="285750" marR="0" lvl="0" indent="-285750" algn="l" rtl="0">
              <a:lnSpc>
                <a:spcPct val="100000"/>
              </a:lnSpc>
              <a:spcBef>
                <a:spcPts val="600"/>
              </a:spcBef>
              <a:spcAft>
                <a:spcPts val="0"/>
              </a:spcAft>
              <a:buClr>
                <a:schemeClr val="dk1"/>
              </a:buClr>
              <a:buSzPts val="1600"/>
              <a:buFont typeface="Arial"/>
              <a:buChar char="•"/>
            </a:pPr>
            <a:r>
              <a:rPr lang="en-US" sz="1800" b="0" i="0" u="none" strike="noStrike" cap="none" dirty="0">
                <a:solidFill>
                  <a:schemeClr val="dk1"/>
                </a:solidFill>
                <a:latin typeface="Arial"/>
                <a:ea typeface="Arial"/>
                <a:cs typeface="Arial"/>
                <a:sym typeface="Arial"/>
              </a:rPr>
              <a:t>Un </a:t>
            </a:r>
            <a:r>
              <a:rPr lang="en-US" sz="1800" b="0" i="0" u="none" strike="noStrike" cap="none" dirty="0" err="1">
                <a:solidFill>
                  <a:schemeClr val="dk1"/>
                </a:solidFill>
                <a:latin typeface="Arial"/>
                <a:ea typeface="Arial"/>
                <a:cs typeface="Arial"/>
                <a:sym typeface="Arial"/>
              </a:rPr>
              <a:t>bloque</a:t>
            </a:r>
            <a:r>
              <a:rPr lang="en-US" sz="1800" b="0" i="0" u="none" strike="noStrike" cap="none" dirty="0">
                <a:solidFill>
                  <a:schemeClr val="dk1"/>
                </a:solidFill>
                <a:latin typeface="Arial"/>
                <a:ea typeface="Arial"/>
                <a:cs typeface="Arial"/>
                <a:sym typeface="Arial"/>
              </a:rPr>
              <a:t> try </a:t>
            </a:r>
            <a:r>
              <a:rPr lang="en-US" sz="1800" b="0" i="0" u="none" strike="noStrike" cap="none" dirty="0" err="1">
                <a:solidFill>
                  <a:schemeClr val="dk1"/>
                </a:solidFill>
                <a:latin typeface="Arial"/>
                <a:ea typeface="Arial"/>
                <a:cs typeface="Arial"/>
                <a:sym typeface="Arial"/>
              </a:rPr>
              <a:t>siempre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es</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seguido</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por</a:t>
            </a:r>
            <a:r>
              <a:rPr lang="en-US" sz="1800" b="0" i="0" u="none" strike="noStrike" cap="none" dirty="0">
                <a:solidFill>
                  <a:schemeClr val="dk1"/>
                </a:solidFill>
                <a:latin typeface="Arial"/>
                <a:ea typeface="Arial"/>
                <a:cs typeface="Arial"/>
                <a:sym typeface="Arial"/>
              </a:rPr>
              <a:t> un </a:t>
            </a:r>
            <a:r>
              <a:rPr lang="en-US" sz="1800" b="0" i="0" u="none" strike="noStrike" cap="none" dirty="0" err="1">
                <a:solidFill>
                  <a:schemeClr val="dk1"/>
                </a:solidFill>
                <a:latin typeface="Arial"/>
                <a:ea typeface="Arial"/>
                <a:cs typeface="Arial"/>
                <a:sym typeface="Arial"/>
              </a:rPr>
              <a:t>bloque</a:t>
            </a:r>
            <a:r>
              <a:rPr lang="en-US" sz="1800" b="0" i="0" u="none" strike="noStrike" cap="none" dirty="0">
                <a:solidFill>
                  <a:schemeClr val="dk1"/>
                </a:solidFill>
                <a:latin typeface="Arial"/>
                <a:ea typeface="Arial"/>
                <a:cs typeface="Arial"/>
                <a:sym typeface="Arial"/>
              </a:rPr>
              <a:t> catch, que </a:t>
            </a:r>
            <a:r>
              <a:rPr lang="en-US" sz="1800" b="0" i="0" u="none" strike="noStrike" cap="none" dirty="0" err="1">
                <a:solidFill>
                  <a:schemeClr val="dk1"/>
                </a:solidFill>
                <a:latin typeface="Arial"/>
                <a:ea typeface="Arial"/>
                <a:cs typeface="Arial"/>
                <a:sym typeface="Arial"/>
              </a:rPr>
              <a:t>maneja</a:t>
            </a:r>
            <a:r>
              <a:rPr lang="en-US" sz="1800" b="0" i="0" u="none" strike="noStrike" cap="none" dirty="0">
                <a:solidFill>
                  <a:schemeClr val="dk1"/>
                </a:solidFill>
                <a:latin typeface="Arial"/>
                <a:ea typeface="Arial"/>
                <a:cs typeface="Arial"/>
                <a:sym typeface="Arial"/>
              </a:rPr>
              <a:t> la </a:t>
            </a:r>
            <a:r>
              <a:rPr lang="en-US" sz="1800" b="0" i="0" u="none" strike="noStrike" cap="none" dirty="0" err="1">
                <a:solidFill>
                  <a:schemeClr val="dk1"/>
                </a:solidFill>
                <a:latin typeface="Arial"/>
                <a:ea typeface="Arial"/>
                <a:cs typeface="Arial"/>
                <a:sym typeface="Arial"/>
              </a:rPr>
              <a:t>excepción</a:t>
            </a:r>
            <a:r>
              <a:rPr lang="en-US" sz="1800" b="0" i="0" u="none" strike="noStrike" cap="none" dirty="0">
                <a:solidFill>
                  <a:schemeClr val="dk1"/>
                </a:solidFill>
                <a:latin typeface="Arial"/>
                <a:ea typeface="Arial"/>
                <a:cs typeface="Arial"/>
                <a:sym typeface="Arial"/>
              </a:rPr>
              <a:t> que se produce </a:t>
            </a:r>
            <a:r>
              <a:rPr lang="en-US" sz="1800" b="0" i="0" u="none" strike="noStrike" cap="none" dirty="0" err="1">
                <a:solidFill>
                  <a:schemeClr val="dk1"/>
                </a:solidFill>
                <a:latin typeface="Arial"/>
                <a:ea typeface="Arial"/>
                <a:cs typeface="Arial"/>
                <a:sym typeface="Arial"/>
              </a:rPr>
              <a:t>en</a:t>
            </a:r>
            <a:r>
              <a:rPr lang="en-US" sz="1800" b="0" i="0" u="none" strike="noStrike" cap="none" dirty="0">
                <a:solidFill>
                  <a:schemeClr val="dk1"/>
                </a:solidFill>
                <a:latin typeface="Arial"/>
                <a:ea typeface="Arial"/>
                <a:cs typeface="Arial"/>
                <a:sym typeface="Arial"/>
              </a:rPr>
              <a:t> el </a:t>
            </a:r>
            <a:r>
              <a:rPr lang="en-US" sz="1800" b="0" i="0" u="none" strike="noStrike" cap="none" dirty="0" err="1">
                <a:solidFill>
                  <a:schemeClr val="dk1"/>
                </a:solidFill>
                <a:latin typeface="Arial"/>
                <a:ea typeface="Arial"/>
                <a:cs typeface="Arial"/>
                <a:sym typeface="Arial"/>
              </a:rPr>
              <a:t>bloque</a:t>
            </a:r>
            <a:r>
              <a:rPr lang="en-US" sz="1800" b="0" i="0" u="none" strike="noStrike" cap="none" dirty="0">
                <a:solidFill>
                  <a:schemeClr val="dk1"/>
                </a:solidFill>
                <a:latin typeface="Arial"/>
                <a:ea typeface="Arial"/>
                <a:cs typeface="Arial"/>
                <a:sym typeface="Arial"/>
              </a:rPr>
              <a:t> try </a:t>
            </a:r>
            <a:r>
              <a:rPr lang="en-US" sz="1800" b="0" i="0" u="none" strike="noStrike" cap="none" dirty="0" err="1">
                <a:solidFill>
                  <a:schemeClr val="dk1"/>
                </a:solidFill>
                <a:latin typeface="Arial"/>
                <a:ea typeface="Arial"/>
                <a:cs typeface="Arial"/>
                <a:sym typeface="Arial"/>
              </a:rPr>
              <a:t>asociado</a:t>
            </a:r>
            <a:r>
              <a:rPr lang="en-US" sz="1800" b="0" i="0" u="none" strike="noStrike" cap="none" dirty="0">
                <a:solidFill>
                  <a:schemeClr val="dk1"/>
                </a:solidFill>
                <a:latin typeface="Arial"/>
                <a:ea typeface="Arial"/>
                <a:cs typeface="Arial"/>
                <a:sym typeface="Arial"/>
              </a:rPr>
              <a:t>. </a:t>
            </a:r>
            <a:endParaRPr sz="1050" dirty="0"/>
          </a:p>
          <a:p>
            <a:pPr marL="285750" marR="0" lvl="0" indent="-285750" algn="l" rtl="0">
              <a:lnSpc>
                <a:spcPct val="100000"/>
              </a:lnSpc>
              <a:spcBef>
                <a:spcPts val="600"/>
              </a:spcBef>
              <a:spcAft>
                <a:spcPts val="0"/>
              </a:spcAft>
              <a:buClr>
                <a:schemeClr val="dk1"/>
              </a:buClr>
              <a:buSzPts val="1600"/>
              <a:buFont typeface="Arial"/>
              <a:buChar char="•"/>
            </a:pPr>
            <a:r>
              <a:rPr lang="en-US" sz="1800" b="0" i="0" u="none" strike="noStrike" cap="none" dirty="0">
                <a:solidFill>
                  <a:schemeClr val="dk1"/>
                </a:solidFill>
                <a:latin typeface="Arial"/>
                <a:ea typeface="Arial"/>
                <a:cs typeface="Arial"/>
                <a:sym typeface="Arial"/>
              </a:rPr>
              <a:t>Un </a:t>
            </a:r>
            <a:r>
              <a:rPr lang="en-US" sz="1800" b="0" i="0" u="none" strike="noStrike" cap="none" dirty="0" err="1">
                <a:solidFill>
                  <a:schemeClr val="dk1"/>
                </a:solidFill>
                <a:latin typeface="Arial"/>
                <a:ea typeface="Arial"/>
                <a:cs typeface="Arial"/>
                <a:sym typeface="Arial"/>
              </a:rPr>
              <a:t>bloque</a:t>
            </a:r>
            <a:r>
              <a:rPr lang="en-US" sz="1800" b="0" i="0" u="none" strike="noStrike" cap="none" dirty="0">
                <a:solidFill>
                  <a:schemeClr val="dk1"/>
                </a:solidFill>
                <a:latin typeface="Arial"/>
                <a:ea typeface="Arial"/>
                <a:cs typeface="Arial"/>
                <a:sym typeface="Arial"/>
              </a:rPr>
              <a:t> try-catch </a:t>
            </a:r>
            <a:r>
              <a:rPr lang="en-US" sz="1800" b="0" i="0" u="none" strike="noStrike" cap="none" dirty="0" err="1">
                <a:solidFill>
                  <a:schemeClr val="dk1"/>
                </a:solidFill>
                <a:latin typeface="Arial"/>
                <a:ea typeface="Arial"/>
                <a:cs typeface="Arial"/>
                <a:sym typeface="Arial"/>
              </a:rPr>
              <a:t>puede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ser</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seguido</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por</a:t>
            </a:r>
            <a:r>
              <a:rPr lang="en-US" sz="1800" b="0" i="0" u="none" strike="noStrike" cap="none" dirty="0">
                <a:solidFill>
                  <a:schemeClr val="dk1"/>
                </a:solidFill>
                <a:latin typeface="Arial"/>
                <a:ea typeface="Arial"/>
                <a:cs typeface="Arial"/>
                <a:sym typeface="Arial"/>
              </a:rPr>
              <a:t> un </a:t>
            </a:r>
            <a:r>
              <a:rPr lang="en-US" sz="1800" b="0" i="0" u="none" strike="noStrike" cap="none" dirty="0" err="1">
                <a:solidFill>
                  <a:schemeClr val="dk1"/>
                </a:solidFill>
                <a:latin typeface="Arial"/>
                <a:ea typeface="Arial"/>
                <a:cs typeface="Arial"/>
                <a:sym typeface="Arial"/>
              </a:rPr>
              <a:t>bloque</a:t>
            </a:r>
            <a:r>
              <a:rPr lang="en-US" sz="1800" b="0" i="0" u="none" strike="noStrike" cap="none" dirty="0">
                <a:solidFill>
                  <a:schemeClr val="dk1"/>
                </a:solidFill>
                <a:latin typeface="Arial"/>
                <a:ea typeface="Arial"/>
                <a:cs typeface="Arial"/>
                <a:sym typeface="Arial"/>
              </a:rPr>
              <a:t> finally, que se </a:t>
            </a:r>
            <a:r>
              <a:rPr lang="en-US" sz="1800" b="0" i="0" u="none" strike="noStrike" cap="none" dirty="0" err="1">
                <a:solidFill>
                  <a:schemeClr val="dk1"/>
                </a:solidFill>
                <a:latin typeface="Arial"/>
                <a:ea typeface="Arial"/>
                <a:cs typeface="Arial"/>
                <a:sym typeface="Arial"/>
              </a:rPr>
              <a:t>ejecuta</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siempre</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en</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cualquiera</a:t>
            </a:r>
            <a:r>
              <a:rPr lang="en-US" sz="1800" b="0" i="0" u="none" strike="noStrike" cap="none" dirty="0">
                <a:solidFill>
                  <a:schemeClr val="dk1"/>
                </a:solidFill>
                <a:latin typeface="Arial"/>
                <a:ea typeface="Arial"/>
                <a:cs typeface="Arial"/>
                <a:sym typeface="Arial"/>
              </a:rPr>
              <a:t> de las </a:t>
            </a:r>
            <a:r>
              <a:rPr lang="en-US" sz="1800" b="0" i="0" u="none" strike="noStrike" cap="none" dirty="0" err="1">
                <a:solidFill>
                  <a:schemeClr val="dk1"/>
                </a:solidFill>
                <a:latin typeface="Arial"/>
                <a:ea typeface="Arial"/>
                <a:cs typeface="Arial"/>
                <a:sym typeface="Arial"/>
              </a:rPr>
              <a:t>circunstancias</a:t>
            </a:r>
            <a:r>
              <a:rPr lang="en-US" sz="1800" b="0" i="0" u="none" strike="noStrike" cap="none" dirty="0">
                <a:solidFill>
                  <a:schemeClr val="dk1"/>
                </a:solidFill>
                <a:latin typeface="Arial"/>
                <a:ea typeface="Arial"/>
                <a:cs typeface="Arial"/>
                <a:sym typeface="Arial"/>
              </a:rPr>
              <a:t>.</a:t>
            </a:r>
            <a:endParaRPr sz="1050" dirty="0"/>
          </a:p>
        </p:txBody>
      </p:sp>
      <p:sp>
        <p:nvSpPr>
          <p:cNvPr id="1053" name="Shape 1053"/>
          <p:cNvSpPr txBox="1">
            <a:spLocks noGrp="1"/>
          </p:cNvSpPr>
          <p:nvPr>
            <p:ph type="title" idx="4294967295"/>
          </p:nvPr>
        </p:nvSpPr>
        <p:spPr>
          <a:xfrm>
            <a:off x="436418" y="24399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Try – catch – finally</a:t>
            </a:r>
            <a:endParaRPr sz="3000" b="1" i="0" u="none" strike="noStrike" cap="none">
              <a:solidFill>
                <a:schemeClr val="dk1"/>
              </a:solidFill>
              <a:latin typeface="Arial"/>
              <a:ea typeface="Arial"/>
              <a:cs typeface="Arial"/>
              <a:sym typeface="Arial"/>
            </a:endParaRPr>
          </a:p>
        </p:txBody>
      </p:sp>
      <p:sp>
        <p:nvSpPr>
          <p:cNvPr id="1054" name="Shape 1054"/>
          <p:cNvSpPr/>
          <p:nvPr/>
        </p:nvSpPr>
        <p:spPr>
          <a:xfrm>
            <a:off x="2420471" y="3442448"/>
            <a:ext cx="4372956" cy="3164541"/>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dirty="0">
                <a:solidFill>
                  <a:schemeClr val="accent1"/>
                </a:solidFill>
                <a:latin typeface="Arial"/>
                <a:ea typeface="Arial"/>
                <a:cs typeface="Arial"/>
                <a:sym typeface="Arial"/>
              </a:rPr>
              <a:t>try</a:t>
            </a:r>
            <a:r>
              <a:rPr lang="en-US" sz="1800" dirty="0">
                <a:solidFill>
                  <a:schemeClr val="dk1"/>
                </a:solidFill>
                <a:latin typeface="Arial"/>
                <a:ea typeface="Arial"/>
                <a:cs typeface="Arial"/>
                <a:sym typeface="Arial"/>
              </a:rPr>
              <a:t> { </a:t>
            </a:r>
            <a:endParaRPr dirty="0"/>
          </a:p>
          <a:p>
            <a:pPr marL="457152" marR="0" lvl="1" indent="0" algn="l" rtl="0">
              <a:lnSpc>
                <a:spcPct val="150000"/>
              </a:lnSpc>
              <a:spcBef>
                <a:spcPts val="0"/>
              </a:spcBef>
              <a:spcAft>
                <a:spcPts val="0"/>
              </a:spcAft>
              <a:buNone/>
            </a:pPr>
            <a:r>
              <a:rPr lang="en-US" sz="1800" b="0" i="0" u="none" strike="noStrike" cap="none" dirty="0">
                <a:solidFill>
                  <a:schemeClr val="dk1"/>
                </a:solidFill>
                <a:latin typeface="Arial"/>
                <a:ea typeface="Arial"/>
                <a:cs typeface="Arial"/>
                <a:sym typeface="Arial"/>
              </a:rPr>
              <a:t>float </a:t>
            </a:r>
            <a:r>
              <a:rPr lang="en-US" sz="1800" b="0" i="0" u="none" strike="noStrike" cap="none" dirty="0" err="1">
                <a:solidFill>
                  <a:schemeClr val="dk1"/>
                </a:solidFill>
                <a:latin typeface="Arial"/>
                <a:ea typeface="Arial"/>
                <a:cs typeface="Arial"/>
                <a:sym typeface="Arial"/>
              </a:rPr>
              <a:t>aResult</a:t>
            </a:r>
            <a:r>
              <a:rPr lang="en-US" sz="1800" b="0" i="0" u="none" strike="noStrike" cap="none" dirty="0">
                <a:solidFill>
                  <a:schemeClr val="dk1"/>
                </a:solidFill>
                <a:latin typeface="Arial"/>
                <a:ea typeface="Arial"/>
                <a:cs typeface="Arial"/>
                <a:sym typeface="Arial"/>
              </a:rPr>
              <a:t>=aVar1/aVar2; </a:t>
            </a:r>
            <a:endParaRPr dirty="0"/>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a:t>
            </a:r>
            <a:r>
              <a:rPr lang="en-US" sz="1800" dirty="0">
                <a:solidFill>
                  <a:schemeClr val="accent1"/>
                </a:solidFill>
                <a:latin typeface="Arial"/>
                <a:ea typeface="Arial"/>
                <a:cs typeface="Arial"/>
                <a:sym typeface="Arial"/>
              </a:rPr>
              <a:t>catch</a:t>
            </a:r>
            <a:r>
              <a:rPr lang="en-US" sz="1800" dirty="0">
                <a:solidFill>
                  <a:schemeClr val="dk1"/>
                </a:solidFill>
                <a:latin typeface="Arial"/>
                <a:ea typeface="Arial"/>
                <a:cs typeface="Arial"/>
                <a:sym typeface="Arial"/>
              </a:rPr>
              <a:t> ( </a:t>
            </a:r>
            <a:r>
              <a:rPr lang="en-US" sz="1800" b="1" dirty="0">
                <a:solidFill>
                  <a:schemeClr val="dk1"/>
                </a:solidFill>
                <a:latin typeface="Arial"/>
                <a:ea typeface="Arial"/>
                <a:cs typeface="Arial"/>
                <a:sym typeface="Arial"/>
              </a:rPr>
              <a:t>Exception ex</a:t>
            </a:r>
            <a:r>
              <a:rPr lang="en-US" sz="1800" dirty="0">
                <a:solidFill>
                  <a:schemeClr val="dk1"/>
                </a:solidFill>
                <a:latin typeface="Arial"/>
                <a:ea typeface="Arial"/>
                <a:cs typeface="Arial"/>
                <a:sym typeface="Arial"/>
              </a:rPr>
              <a:t>) { </a:t>
            </a:r>
            <a:endParaRPr dirty="0"/>
          </a:p>
          <a:p>
            <a:pPr marL="457152" marR="0" lvl="1" indent="0" algn="l" rtl="0">
              <a:lnSpc>
                <a:spcPct val="150000"/>
              </a:lnSpc>
              <a:spcBef>
                <a:spcPts val="0"/>
              </a:spcBef>
              <a:spcAft>
                <a:spcPts val="0"/>
              </a:spcAft>
              <a:buNone/>
            </a:pPr>
            <a:r>
              <a:rPr lang="en-US" sz="1800" b="0" i="0" u="none" strike="noStrike" cap="none" dirty="0" err="1">
                <a:solidFill>
                  <a:schemeClr val="dk1"/>
                </a:solidFill>
                <a:latin typeface="Arial"/>
                <a:ea typeface="Arial"/>
                <a:cs typeface="Arial"/>
                <a:sym typeface="Arial"/>
              </a:rPr>
              <a:t>System.out.println</a:t>
            </a:r>
            <a:r>
              <a:rPr lang="en-US" sz="1800" b="0" i="0" u="none" strike="noStrike" cap="none" dirty="0">
                <a:solidFill>
                  <a:schemeClr val="dk1"/>
                </a:solidFill>
                <a:latin typeface="Arial"/>
                <a:ea typeface="Arial"/>
                <a:cs typeface="Arial"/>
                <a:sym typeface="Arial"/>
              </a:rPr>
              <a:t>("An Exception:“+ex); </a:t>
            </a:r>
            <a:endParaRPr dirty="0"/>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 </a:t>
            </a:r>
            <a:r>
              <a:rPr lang="en-US" sz="1800" dirty="0">
                <a:solidFill>
                  <a:schemeClr val="accent1"/>
                </a:solidFill>
                <a:latin typeface="Arial"/>
                <a:ea typeface="Arial"/>
                <a:cs typeface="Arial"/>
                <a:sym typeface="Arial"/>
              </a:rPr>
              <a:t>finally </a:t>
            </a:r>
            <a:r>
              <a:rPr lang="en-US" sz="1800" dirty="0">
                <a:solidFill>
                  <a:schemeClr val="dk1"/>
                </a:solidFill>
                <a:latin typeface="Arial"/>
                <a:ea typeface="Arial"/>
                <a:cs typeface="Arial"/>
                <a:sym typeface="Arial"/>
              </a:rPr>
              <a:t>{ </a:t>
            </a:r>
            <a:endParaRPr dirty="0"/>
          </a:p>
          <a:p>
            <a:pPr marL="457152" marR="0" lvl="1" indent="0" algn="l" rtl="0">
              <a:lnSpc>
                <a:spcPct val="150000"/>
              </a:lnSpc>
              <a:spcBef>
                <a:spcPts val="0"/>
              </a:spcBef>
              <a:spcAft>
                <a:spcPts val="0"/>
              </a:spcAft>
              <a:buNone/>
            </a:pPr>
            <a:r>
              <a:rPr lang="en-US" sz="1800" b="0" i="0" u="none" strike="noStrike" cap="none" dirty="0">
                <a:solidFill>
                  <a:schemeClr val="dk1"/>
                </a:solidFill>
                <a:latin typeface="Arial"/>
                <a:ea typeface="Arial"/>
                <a:cs typeface="Arial"/>
                <a:sym typeface="Arial"/>
              </a:rPr>
              <a:t>System. out. </a:t>
            </a:r>
            <a:r>
              <a:rPr lang="en-US" sz="1800" b="0" i="0" u="none" strike="noStrike" cap="none" dirty="0" err="1">
                <a:solidFill>
                  <a:schemeClr val="dk1"/>
                </a:solidFill>
                <a:latin typeface="Arial"/>
                <a:ea typeface="Arial"/>
                <a:cs typeface="Arial"/>
                <a:sym typeface="Arial"/>
              </a:rPr>
              <a:t>println</a:t>
            </a:r>
            <a:r>
              <a:rPr lang="en-US" sz="1800" b="0" i="0" u="none" strike="noStrike" cap="none" dirty="0">
                <a:solidFill>
                  <a:schemeClr val="dk1"/>
                </a:solidFill>
                <a:latin typeface="Arial"/>
                <a:ea typeface="Arial"/>
                <a:cs typeface="Arial"/>
                <a:sym typeface="Arial"/>
              </a:rPr>
              <a:t>( "finally") ; </a:t>
            </a:r>
            <a:endParaRPr dirty="0"/>
          </a:p>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a:t>
            </a:r>
            <a:endParaRPr sz="1800" dirty="0">
              <a:solidFill>
                <a:schemeClr val="dk1"/>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Shape 1060"/>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 </a:t>
            </a:r>
            <a:r>
              <a:rPr lang="en-US" sz="3000" b="1" i="0" u="none" strike="noStrike" cap="none">
                <a:solidFill>
                  <a:schemeClr val="dk1"/>
                </a:solidFill>
                <a:latin typeface="Arial"/>
                <a:ea typeface="Arial"/>
                <a:cs typeface="Arial"/>
                <a:sym typeface="Arial"/>
              </a:rPr>
              <a:t>Actividad/Práctica</a:t>
            </a:r>
            <a:endParaRPr/>
          </a:p>
        </p:txBody>
      </p:sp>
      <p:sp>
        <p:nvSpPr>
          <p:cNvPr id="1061" name="Shape 1061"/>
          <p:cNvSpPr txBox="1"/>
          <p:nvPr/>
        </p:nvSpPr>
        <p:spPr>
          <a:xfrm>
            <a:off x="537775" y="871250"/>
            <a:ext cx="8068500" cy="44208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Construir un diagrama de clases de un problema planteado</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20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342900" marR="0" lvl="0" indent="-3429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Modifica WordCounter para que pase dos parámetros:</a:t>
            </a:r>
            <a:endParaRPr/>
          </a:p>
          <a:p>
            <a:pPr marL="457152" marR="0" lvl="1" indent="0" algn="l" rtl="0">
              <a:spcBef>
                <a:spcPts val="0"/>
              </a:spcBef>
              <a:spcAft>
                <a:spcPts val="0"/>
              </a:spcAft>
              <a:buNone/>
            </a:pPr>
            <a:r>
              <a:rPr lang="en-US" sz="2000" b="0" i="0" u="none" strike="noStrike" cap="none">
                <a:solidFill>
                  <a:schemeClr val="dk1"/>
                </a:solidFill>
                <a:latin typeface="Arial"/>
                <a:ea typeface="Arial"/>
                <a:cs typeface="Arial"/>
                <a:sym typeface="Arial"/>
              </a:rPr>
              <a:t>El primero: el número de caracteres.</a:t>
            </a:r>
            <a:endParaRPr/>
          </a:p>
          <a:p>
            <a:pPr marL="457152" marR="0" lvl="1" indent="0" algn="l" rtl="0">
              <a:spcBef>
                <a:spcPts val="0"/>
              </a:spcBef>
              <a:spcAft>
                <a:spcPts val="0"/>
              </a:spcAft>
              <a:buNone/>
            </a:pPr>
            <a:r>
              <a:rPr lang="en-US" sz="2000" b="0" i="0" u="none" strike="noStrike" cap="none">
                <a:solidFill>
                  <a:schemeClr val="dk1"/>
                </a:solidFill>
                <a:latin typeface="Arial"/>
                <a:ea typeface="Arial"/>
                <a:cs typeface="Arial"/>
                <a:sym typeface="Arial"/>
              </a:rPr>
              <a:t>El segundo: un texto.</a:t>
            </a:r>
            <a:endParaRPr sz="2400" b="0" i="0" u="none" strike="noStrike" cap="none">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El programa debe mostrar sólo las palabras del array con la longitud del primer parámetro y sólo si esa palabra contiene el segundo parámetro.</a:t>
            </a:r>
            <a:endParaRPr/>
          </a:p>
          <a:p>
            <a:pPr marL="342900" marR="0" lvl="0" indent="-342900" algn="l" rtl="0">
              <a:spcBef>
                <a:spcPts val="0"/>
              </a:spcBef>
              <a:spcAft>
                <a:spcPts val="0"/>
              </a:spcAft>
              <a:buClr>
                <a:schemeClr val="dk1"/>
              </a:buClr>
              <a:buSzPts val="2300"/>
              <a:buFont typeface="Arial"/>
              <a:buAutoNum type="arabicPeriod"/>
            </a:pPr>
            <a:r>
              <a:rPr lang="en-US" sz="2000">
                <a:solidFill>
                  <a:schemeClr val="dk1"/>
                </a:solidFill>
                <a:latin typeface="Arial"/>
                <a:ea typeface="Arial"/>
                <a:cs typeface="Arial"/>
                <a:sym typeface="Arial"/>
              </a:rPr>
              <a:t>¡Recuerda tener cuidado con las excepciones!</a:t>
            </a:r>
            <a:endParaRPr/>
          </a:p>
          <a:p>
            <a:pPr marL="342900" marR="0" lvl="0" indent="-211455" algn="l" rtl="0">
              <a:spcBef>
                <a:spcPts val="0"/>
              </a:spcBef>
              <a:spcAft>
                <a:spcPts val="0"/>
              </a:spcAft>
              <a:buClr>
                <a:schemeClr val="dk1"/>
              </a:buClr>
              <a:buSzPts val="2070"/>
              <a:buFont typeface="Arial"/>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Tips: para saber si un String contiene otro: aString.contains (anotherString);</a:t>
            </a:r>
            <a:endParaRPr sz="2800">
              <a:solidFill>
                <a:schemeClr val="dk1"/>
              </a:solidFill>
              <a:latin typeface="Arial"/>
              <a:ea typeface="Arial"/>
              <a:cs typeface="Arial"/>
              <a:sym typeface="Arial"/>
            </a:endParaRPr>
          </a:p>
        </p:txBody>
      </p:sp>
      <p:sp>
        <p:nvSpPr>
          <p:cNvPr id="1062" name="Shape 1062"/>
          <p:cNvSpPr txBox="1"/>
          <p:nvPr/>
        </p:nvSpPr>
        <p:spPr>
          <a:xfrm>
            <a:off x="537773" y="5406398"/>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Shape 1067"/>
          <p:cNvSpPr txBox="1">
            <a:spLocks noGrp="1"/>
          </p:cNvSpPr>
          <p:nvPr>
            <p:ph type="body" idx="1"/>
          </p:nvPr>
        </p:nvSpPr>
        <p:spPr>
          <a:xfrm>
            <a:off x="1006629" y="1930643"/>
            <a:ext cx="6713816" cy="54572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Google: simplemente escribe tu pregunta</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Javadoc API: </a:t>
            </a:r>
            <a:r>
              <a:rPr lang="en-US" sz="2000" b="0" i="0" u="sng" strike="noStrike" cap="none">
                <a:solidFill>
                  <a:schemeClr val="hlink"/>
                </a:solidFill>
                <a:latin typeface="Arial"/>
                <a:ea typeface="Arial"/>
                <a:cs typeface="Arial"/>
                <a:sym typeface="Arial"/>
                <a:hlinkClick r:id="rId3"/>
              </a:rPr>
              <a:t>http://docs.oracle.com/javase/8/docs/api/</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Stakoverflow: </a:t>
            </a:r>
            <a:r>
              <a:rPr lang="en-US" sz="2000" b="0" i="0" u="sng" strike="noStrike" cap="none">
                <a:solidFill>
                  <a:schemeClr val="hlink"/>
                </a:solidFill>
                <a:latin typeface="Arial"/>
                <a:ea typeface="Arial"/>
                <a:cs typeface="Arial"/>
                <a:sym typeface="Arial"/>
                <a:hlinkClick r:id="rId4"/>
              </a:rPr>
              <a:t>http://stackoverflow.com/</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1068" name="Shape 1068"/>
          <p:cNvSpPr txBox="1">
            <a:spLocks noGrp="1"/>
          </p:cNvSpPr>
          <p:nvPr>
            <p:ph type="title" idx="4294967295"/>
          </p:nvPr>
        </p:nvSpPr>
        <p:spPr>
          <a:xfrm>
            <a:off x="623047" y="753035"/>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smtClean="0">
                <a:solidFill>
                  <a:schemeClr val="dk1"/>
                </a:solidFill>
                <a:latin typeface="Arial"/>
                <a:ea typeface="Arial"/>
                <a:cs typeface="Arial"/>
                <a:sym typeface="Arial"/>
              </a:rPr>
              <a:t>Encuentra</a:t>
            </a:r>
            <a:r>
              <a:rPr lang="en-US" sz="3000" b="1" i="0" u="none" strike="noStrike" cap="none" dirty="0" smtClean="0">
                <a:solidFill>
                  <a:schemeClr val="dk1"/>
                </a:solidFill>
                <a:latin typeface="Arial"/>
                <a:ea typeface="Arial"/>
                <a:cs typeface="Arial"/>
                <a:sym typeface="Arial"/>
              </a:rPr>
              <a:t> </a:t>
            </a:r>
            <a:r>
              <a:rPr lang="en-US" sz="3000" b="1" i="0" u="none" strike="noStrike" cap="none" dirty="0">
                <a:solidFill>
                  <a:schemeClr val="dk1"/>
                </a:solidFill>
                <a:latin typeface="Arial"/>
                <a:ea typeface="Arial"/>
                <a:cs typeface="Arial"/>
                <a:sym typeface="Arial"/>
              </a:rPr>
              <a:t>el </a:t>
            </a:r>
            <a:r>
              <a:rPr lang="en-US" sz="3000" b="1" i="0" u="none" strike="noStrike" cap="none" dirty="0" err="1">
                <a:solidFill>
                  <a:schemeClr val="dk1"/>
                </a:solidFill>
                <a:latin typeface="Arial"/>
                <a:ea typeface="Arial"/>
                <a:cs typeface="Arial"/>
                <a:sym typeface="Arial"/>
              </a:rPr>
              <a:t>conocimiento</a:t>
            </a:r>
            <a:r>
              <a:rPr lang="en-US" sz="3000" b="1" i="0" u="none" strike="noStrike" cap="none" dirty="0">
                <a:solidFill>
                  <a:schemeClr val="dk1"/>
                </a:solidFill>
                <a:latin typeface="Arial"/>
                <a:ea typeface="Arial"/>
                <a:cs typeface="Arial"/>
                <a:sym typeface="Arial"/>
              </a:rPr>
              <a:t> que </a:t>
            </a:r>
            <a:r>
              <a:rPr lang="en-US" sz="3000" b="1" i="0" u="none" strike="noStrike" cap="none" dirty="0" err="1">
                <a:solidFill>
                  <a:schemeClr val="dk1"/>
                </a:solidFill>
                <a:latin typeface="Arial"/>
                <a:ea typeface="Arial"/>
                <a:cs typeface="Arial"/>
                <a:sym typeface="Arial"/>
              </a:rPr>
              <a:t>necesites</a:t>
            </a:r>
            <a:endParaRPr sz="3000" b="1" i="0" u="none" strike="noStrike" cap="none" dirty="0">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Shape 1074"/>
          <p:cNvSpPr txBox="1">
            <a:spLocks noGrp="1"/>
          </p:cNvSpPr>
          <p:nvPr>
            <p:ph type="title"/>
          </p:nvPr>
        </p:nvSpPr>
        <p:spPr>
          <a:xfrm>
            <a:off x="2263471" y="2690340"/>
            <a:ext cx="6478193"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Clases y Objetos - (3 horas)</a:t>
            </a:r>
            <a:endParaRPr sz="3000" b="1" i="0" u="none" strike="noStrike" cap="none">
              <a:solidFill>
                <a:schemeClr val="lt1"/>
              </a:solidFill>
              <a:latin typeface="Arial"/>
              <a:ea typeface="Arial"/>
              <a:cs typeface="Arial"/>
              <a:sym typeface="Arial"/>
            </a:endParaRPr>
          </a:p>
        </p:txBody>
      </p:sp>
      <p:sp>
        <p:nvSpPr>
          <p:cNvPr id="1075" name="Shape 1075"/>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6</a:t>
            </a:r>
            <a:endParaRPr sz="8800" b="1">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Shape 1080"/>
          <p:cNvSpPr txBox="1">
            <a:spLocks noGrp="1"/>
          </p:cNvSpPr>
          <p:nvPr>
            <p:ph type="body" idx="1"/>
          </p:nvPr>
        </p:nvSpPr>
        <p:spPr>
          <a:xfrm>
            <a:off x="767637" y="1468438"/>
            <a:ext cx="7732125" cy="2194547"/>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objetos</a:t>
            </a:r>
            <a:r>
              <a:rPr lang="en-US" sz="2000" b="0" i="0" u="none" strike="noStrike" cap="none" dirty="0">
                <a:solidFill>
                  <a:schemeClr val="dk1"/>
                </a:solidFill>
                <a:latin typeface="Arial"/>
                <a:ea typeface="Arial"/>
                <a:cs typeface="Arial"/>
                <a:sym typeface="Arial"/>
              </a:rPr>
              <a:t> describe las </a:t>
            </a:r>
            <a:r>
              <a:rPr lang="en-US" sz="2000" b="0" i="0" u="none" strike="noStrike" cap="none" dirty="0" err="1">
                <a:solidFill>
                  <a:schemeClr val="dk1"/>
                </a:solidFill>
                <a:latin typeface="Arial"/>
                <a:ea typeface="Arial"/>
                <a:cs typeface="Arial"/>
                <a:sym typeface="Arial"/>
              </a:rPr>
              <a:t>características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comunes</a:t>
            </a:r>
            <a:r>
              <a:rPr lang="en-US" sz="2000" b="0" i="0" u="none" strike="noStrike" cap="none" dirty="0">
                <a:solidFill>
                  <a:schemeClr val="dk1"/>
                </a:solidFill>
                <a:latin typeface="Arial"/>
                <a:ea typeface="Arial"/>
                <a:cs typeface="Arial"/>
                <a:sym typeface="Arial"/>
              </a:rPr>
              <a:t> a un </a:t>
            </a:r>
            <a:r>
              <a:rPr lang="en-US" sz="2000" b="0" i="0" u="none" strike="noStrike" cap="none" dirty="0" err="1">
                <a:solidFill>
                  <a:schemeClr val="dk1"/>
                </a:solidFill>
                <a:latin typeface="Arial"/>
                <a:ea typeface="Arial"/>
                <a:cs typeface="Arial"/>
                <a:sym typeface="Arial"/>
              </a:rPr>
              <a:t>conjunto</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objetos</a:t>
            </a:r>
            <a:r>
              <a:rPr lang="en-US" sz="2000" b="0" i="0" u="none" strike="noStrike" cap="none" dirty="0">
                <a:solidFill>
                  <a:schemeClr val="dk1"/>
                </a:solidFill>
                <a:latin typeface="Arial"/>
                <a:ea typeface="Arial"/>
                <a:cs typeface="Arial"/>
                <a:sym typeface="Arial"/>
              </a:rPr>
              <a:t>. </a:t>
            </a:r>
            <a:endParaRPr sz="1050" dirty="0"/>
          </a:p>
          <a:p>
            <a:pPr marL="285750" marR="0" lvl="0" indent="-285750" algn="l" rtl="0">
              <a:lnSpc>
                <a:spcPct val="100000"/>
              </a:lnSpc>
              <a:spcBef>
                <a:spcPts val="600"/>
              </a:spcBef>
              <a:spcAft>
                <a:spcPts val="0"/>
              </a:spcAft>
              <a:buClr>
                <a:schemeClr val="dk1"/>
              </a:buClr>
              <a:buSzPts val="1800"/>
              <a:buFont typeface="Arial"/>
              <a:buChar char="•"/>
            </a:pPr>
            <a:r>
              <a:rPr lang="en-US" sz="2000" b="0" i="0" u="none" strike="noStrike" cap="none" dirty="0">
                <a:solidFill>
                  <a:schemeClr val="dk1"/>
                </a:solidFill>
                <a:latin typeface="Arial"/>
                <a:ea typeface="Arial"/>
                <a:cs typeface="Arial"/>
                <a:sym typeface="Arial"/>
              </a:rPr>
              <a:t>Durante la </a:t>
            </a:r>
            <a:r>
              <a:rPr lang="en-US" sz="2000" b="0" i="0" u="none" strike="noStrike" cap="none" dirty="0" err="1">
                <a:solidFill>
                  <a:schemeClr val="dk1"/>
                </a:solidFill>
                <a:latin typeface="Arial"/>
                <a:ea typeface="Arial"/>
                <a:cs typeface="Arial"/>
                <a:sym typeface="Arial"/>
              </a:rPr>
              <a:t>ejecución</a:t>
            </a:r>
            <a:r>
              <a:rPr lang="en-US" sz="2000" b="0" i="0" u="none" strike="noStrike" cap="none" dirty="0">
                <a:solidFill>
                  <a:schemeClr val="dk1"/>
                </a:solidFill>
                <a:latin typeface="Arial"/>
                <a:ea typeface="Arial"/>
                <a:cs typeface="Arial"/>
                <a:sym typeface="Arial"/>
              </a:rPr>
              <a:t> de la </a:t>
            </a:r>
            <a:r>
              <a:rPr lang="en-US" sz="2000" b="0" i="0" u="none" strike="noStrike" cap="none" dirty="0" err="1">
                <a:solidFill>
                  <a:schemeClr val="dk1"/>
                </a:solidFill>
                <a:latin typeface="Arial"/>
                <a:ea typeface="Arial"/>
                <a:cs typeface="Arial"/>
                <a:sym typeface="Arial"/>
              </a:rPr>
              <a:t>aplicación</a:t>
            </a:r>
            <a:r>
              <a:rPr lang="en-US" sz="2000" b="0" i="0" u="none" strike="noStrike" cap="none" dirty="0">
                <a:solidFill>
                  <a:schemeClr val="dk1"/>
                </a:solidFill>
                <a:latin typeface="Arial"/>
                <a:ea typeface="Arial"/>
                <a:cs typeface="Arial"/>
                <a:sym typeface="Arial"/>
              </a:rPr>
              <a:t> se </a:t>
            </a:r>
            <a:r>
              <a:rPr lang="en-US" sz="2000" b="0" i="0" u="none" strike="noStrike" cap="none" dirty="0" err="1">
                <a:solidFill>
                  <a:schemeClr val="dk1"/>
                </a:solidFill>
                <a:latin typeface="Arial"/>
                <a:ea typeface="Arial"/>
                <a:cs typeface="Arial"/>
                <a:sym typeface="Arial"/>
              </a:rPr>
              <a:t>producirá</a:t>
            </a:r>
            <a:r>
              <a:rPr lang="en-US" sz="2000" b="0" i="0" u="none" strike="noStrike" cap="none" dirty="0">
                <a:solidFill>
                  <a:schemeClr val="dk1"/>
                </a:solidFill>
                <a:latin typeface="Arial"/>
                <a:ea typeface="Arial"/>
                <a:cs typeface="Arial"/>
                <a:sym typeface="Arial"/>
              </a:rPr>
              <a:t> la </a:t>
            </a:r>
            <a:r>
              <a:rPr lang="en-US" sz="2000" b="0" i="0" u="none" strike="noStrike" cap="none" dirty="0" err="1">
                <a:solidFill>
                  <a:schemeClr val="dk1"/>
                </a:solidFill>
                <a:latin typeface="Arial"/>
                <a:ea typeface="Arial"/>
                <a:cs typeface="Arial"/>
                <a:sym typeface="Arial"/>
              </a:rPr>
              <a:t>instanciación</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esta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decir</a:t>
            </a:r>
            <a:r>
              <a:rPr lang="en-US" sz="2000" b="0" i="0" u="none" strike="noStrike" cap="none" dirty="0">
                <a:solidFill>
                  <a:schemeClr val="dk1"/>
                </a:solidFill>
                <a:latin typeface="Arial"/>
                <a:ea typeface="Arial"/>
                <a:cs typeface="Arial"/>
                <a:sym typeface="Arial"/>
              </a:rPr>
              <a:t>, la </a:t>
            </a:r>
            <a:r>
              <a:rPr lang="en-US" sz="2000" b="0" i="0" u="none" strike="noStrike" cap="none" dirty="0" err="1">
                <a:solidFill>
                  <a:schemeClr val="dk1"/>
                </a:solidFill>
                <a:latin typeface="Arial"/>
                <a:ea typeface="Arial"/>
                <a:cs typeface="Arial"/>
                <a:sym typeface="Arial"/>
              </a:rPr>
              <a:t>creación</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objetos</a:t>
            </a:r>
            <a:r>
              <a:rPr lang="en-US" sz="2000" b="0" i="0" u="none" strike="noStrike" cap="none" dirty="0">
                <a:solidFill>
                  <a:schemeClr val="dk1"/>
                </a:solidFill>
                <a:latin typeface="Arial"/>
                <a:ea typeface="Arial"/>
                <a:cs typeface="Arial"/>
                <a:sym typeface="Arial"/>
              </a:rPr>
              <a:t> que </a:t>
            </a:r>
            <a:r>
              <a:rPr lang="en-US" sz="2000" b="0" i="0" u="none" strike="noStrike" cap="none" dirty="0" err="1">
                <a:solidFill>
                  <a:schemeClr val="dk1"/>
                </a:solidFill>
                <a:latin typeface="Arial"/>
                <a:ea typeface="Arial"/>
                <a:cs typeface="Arial"/>
                <a:sym typeface="Arial"/>
              </a:rPr>
              <a:t>representan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cada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uno</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individuos</a:t>
            </a:r>
            <a:r>
              <a:rPr lang="en-US" sz="2000" b="0" i="0" u="none" strike="noStrike" cap="none" dirty="0">
                <a:solidFill>
                  <a:schemeClr val="dk1"/>
                </a:solidFill>
                <a:latin typeface="Arial"/>
                <a:ea typeface="Arial"/>
                <a:cs typeface="Arial"/>
                <a:sym typeface="Arial"/>
              </a:rPr>
              <a:t> con </a:t>
            </a:r>
            <a:r>
              <a:rPr lang="en-US" sz="2000" b="0" i="0" u="none" strike="noStrike" cap="none" dirty="0" err="1">
                <a:solidFill>
                  <a:schemeClr val="dk1"/>
                </a:solidFill>
                <a:latin typeface="Arial"/>
                <a:ea typeface="Arial"/>
                <a:cs typeface="Arial"/>
                <a:sym typeface="Arial"/>
              </a:rPr>
              <a:t>sus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características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propias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decir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valores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específicos</a:t>
            </a:r>
            <a:r>
              <a:rPr lang="en-US" sz="2000" b="0" i="0" u="none" strike="noStrike" cap="none" dirty="0">
                <a:solidFill>
                  <a:schemeClr val="dk1"/>
                </a:solidFill>
                <a:latin typeface="Arial"/>
                <a:ea typeface="Arial"/>
                <a:cs typeface="Arial"/>
                <a:sym typeface="Arial"/>
              </a:rPr>
              <a:t> para </a:t>
            </a:r>
            <a:r>
              <a:rPr lang="en-US" sz="2000" b="0" i="0" u="none" strike="noStrike" cap="none" dirty="0" err="1">
                <a:solidFill>
                  <a:schemeClr val="dk1"/>
                </a:solidFill>
                <a:latin typeface="Arial"/>
                <a:ea typeface="Arial"/>
                <a:cs typeface="Arial"/>
                <a:sym typeface="Arial"/>
              </a:rPr>
              <a:t>sus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atributos</a:t>
            </a:r>
            <a:endParaRPr sz="1050" dirty="0"/>
          </a:p>
        </p:txBody>
      </p:sp>
      <p:sp>
        <p:nvSpPr>
          <p:cNvPr id="1081" name="Shape 1081"/>
          <p:cNvSpPr txBox="1">
            <a:spLocks noGrp="1"/>
          </p:cNvSpPr>
          <p:nvPr>
            <p:ph type="title" idx="4294967295"/>
          </p:nvPr>
        </p:nvSpPr>
        <p:spPr>
          <a:xfrm>
            <a:off x="498762" y="526718"/>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Clases</a:t>
            </a:r>
            <a:r>
              <a:rPr lang="en-US" sz="3000" b="1" i="0" u="none" strike="noStrike" cap="none" dirty="0">
                <a:solidFill>
                  <a:schemeClr val="dk1"/>
                </a:solidFill>
                <a:latin typeface="Arial"/>
                <a:ea typeface="Arial"/>
                <a:cs typeface="Arial"/>
                <a:sym typeface="Arial"/>
              </a:rPr>
              <a:t> y </a:t>
            </a:r>
            <a:r>
              <a:rPr lang="en-US" sz="3000" b="1" i="0" u="none" strike="noStrike" cap="none" dirty="0" err="1">
                <a:solidFill>
                  <a:schemeClr val="dk1"/>
                </a:solidFill>
                <a:latin typeface="Arial"/>
                <a:ea typeface="Arial"/>
                <a:cs typeface="Arial"/>
                <a:sym typeface="Arial"/>
              </a:rPr>
              <a:t>objetos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en</a:t>
            </a:r>
            <a:r>
              <a:rPr lang="en-US" sz="3000" b="1" i="0" u="none" strike="noStrike" cap="none" dirty="0">
                <a:solidFill>
                  <a:schemeClr val="dk1"/>
                </a:solidFill>
                <a:latin typeface="Arial"/>
                <a:ea typeface="Arial"/>
                <a:cs typeface="Arial"/>
                <a:sym typeface="Arial"/>
              </a:rPr>
              <a:t> Java</a:t>
            </a:r>
            <a:endParaRPr sz="3000" b="1" i="0" u="none" strike="noStrike" cap="none" dirty="0">
              <a:solidFill>
                <a:schemeClr val="dk1"/>
              </a:solidFill>
              <a:latin typeface="Arial"/>
              <a:ea typeface="Arial"/>
              <a:cs typeface="Arial"/>
              <a:sym typeface="Arial"/>
            </a:endParaRPr>
          </a:p>
        </p:txBody>
      </p:sp>
      <p:sp>
        <p:nvSpPr>
          <p:cNvPr id="1082" name="Shape 1082"/>
          <p:cNvSpPr/>
          <p:nvPr/>
        </p:nvSpPr>
        <p:spPr>
          <a:xfrm>
            <a:off x="727866" y="4253558"/>
            <a:ext cx="2879653" cy="1200051"/>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Monda"/>
                <a:ea typeface="Monda"/>
                <a:cs typeface="Monda"/>
                <a:sym typeface="Monda"/>
              </a:rPr>
              <a:t>class</a:t>
            </a:r>
            <a:r>
              <a:rPr lang="en-US" sz="1800">
                <a:solidFill>
                  <a:srgbClr val="000000"/>
                </a:solidFill>
                <a:latin typeface="Monda"/>
                <a:ea typeface="Monda"/>
                <a:cs typeface="Monda"/>
                <a:sym typeface="Monda"/>
              </a:rPr>
              <a:t> &lt;class_name&gt;{  </a:t>
            </a:r>
            <a:endParaRPr/>
          </a:p>
          <a:p>
            <a:pPr marL="0" marR="0" lvl="0" indent="0" algn="just" rtl="0">
              <a:spcBef>
                <a:spcPts val="0"/>
              </a:spcBef>
              <a:spcAft>
                <a:spcPts val="0"/>
              </a:spcAft>
              <a:buNone/>
            </a:pPr>
            <a:r>
              <a:rPr lang="en-US" sz="1800">
                <a:solidFill>
                  <a:srgbClr val="000000"/>
                </a:solidFill>
                <a:latin typeface="Monda"/>
                <a:ea typeface="Monda"/>
                <a:cs typeface="Monda"/>
                <a:sym typeface="Monda"/>
              </a:rPr>
              <a:t>    field;  </a:t>
            </a:r>
            <a:endParaRPr/>
          </a:p>
          <a:p>
            <a:pPr marL="0" marR="0" lvl="0" indent="0" algn="just" rtl="0">
              <a:spcBef>
                <a:spcPts val="0"/>
              </a:spcBef>
              <a:spcAft>
                <a:spcPts val="0"/>
              </a:spcAft>
              <a:buNone/>
            </a:pPr>
            <a:r>
              <a:rPr lang="en-US" sz="1800">
                <a:solidFill>
                  <a:srgbClr val="000000"/>
                </a:solidFill>
                <a:latin typeface="Monda"/>
                <a:ea typeface="Monda"/>
                <a:cs typeface="Monda"/>
                <a:sym typeface="Monda"/>
              </a:rPr>
              <a:t>    method;  </a:t>
            </a:r>
            <a:endParaRPr/>
          </a:p>
          <a:p>
            <a:pPr marL="0" marR="0" lvl="0" indent="0" algn="just" rtl="0">
              <a:spcBef>
                <a:spcPts val="0"/>
              </a:spcBef>
              <a:spcAft>
                <a:spcPts val="0"/>
              </a:spcAft>
              <a:buNone/>
            </a:pPr>
            <a:r>
              <a:rPr lang="en-US" sz="1800">
                <a:solidFill>
                  <a:srgbClr val="000000"/>
                </a:solidFill>
                <a:latin typeface="Monda"/>
                <a:ea typeface="Monda"/>
                <a:cs typeface="Monda"/>
                <a:sym typeface="Monda"/>
              </a:rPr>
              <a:t>}  </a:t>
            </a:r>
            <a:endParaRPr/>
          </a:p>
        </p:txBody>
      </p:sp>
      <p:sp>
        <p:nvSpPr>
          <p:cNvPr id="1083" name="Shape 1083"/>
          <p:cNvSpPr/>
          <p:nvPr/>
        </p:nvSpPr>
        <p:spPr>
          <a:xfrm>
            <a:off x="3816641" y="4197776"/>
            <a:ext cx="5327359" cy="369247"/>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70C0"/>
                </a:solidFill>
                <a:latin typeface="Monda"/>
                <a:ea typeface="Monda"/>
                <a:cs typeface="Monda"/>
                <a:sym typeface="Monda"/>
              </a:rPr>
              <a:t>&lt;</a:t>
            </a:r>
            <a:r>
              <a:rPr lang="en-US" sz="1800" dirty="0" err="1">
                <a:solidFill>
                  <a:srgbClr val="0070C0"/>
                </a:solidFill>
                <a:latin typeface="Monda"/>
                <a:ea typeface="Monda"/>
                <a:cs typeface="Monda"/>
                <a:sym typeface="Monda"/>
              </a:rPr>
              <a:t>class_name</a:t>
            </a:r>
            <a:r>
              <a:rPr lang="en-US" sz="1800" dirty="0">
                <a:solidFill>
                  <a:srgbClr val="0070C0"/>
                </a:solidFill>
                <a:latin typeface="Monda"/>
                <a:ea typeface="Monda"/>
                <a:cs typeface="Monda"/>
                <a:sym typeface="Monda"/>
              </a:rPr>
              <a:t>&gt; </a:t>
            </a:r>
            <a:r>
              <a:rPr lang="en-US" sz="1800" dirty="0" err="1">
                <a:solidFill>
                  <a:srgbClr val="000000"/>
                </a:solidFill>
                <a:latin typeface="Monda"/>
                <a:ea typeface="Monda"/>
                <a:cs typeface="Monda"/>
                <a:sym typeface="Monda"/>
              </a:rPr>
              <a:t>instane</a:t>
            </a:r>
            <a:r>
              <a:rPr lang="en-US" sz="1800" dirty="0">
                <a:solidFill>
                  <a:srgbClr val="000000"/>
                </a:solidFill>
                <a:latin typeface="Monda"/>
                <a:ea typeface="Monda"/>
                <a:cs typeface="Monda"/>
                <a:sym typeface="Monda"/>
              </a:rPr>
              <a:t> = new </a:t>
            </a:r>
            <a:r>
              <a:rPr lang="en-US" sz="1800" dirty="0">
                <a:solidFill>
                  <a:srgbClr val="0070C0"/>
                </a:solidFill>
                <a:latin typeface="Monda"/>
                <a:ea typeface="Monda"/>
                <a:cs typeface="Monda"/>
                <a:sym typeface="Monda"/>
              </a:rPr>
              <a:t>&lt;</a:t>
            </a:r>
            <a:r>
              <a:rPr lang="en-US" sz="1800" dirty="0" err="1">
                <a:solidFill>
                  <a:srgbClr val="0070C0"/>
                </a:solidFill>
                <a:latin typeface="Monda"/>
                <a:ea typeface="Monda"/>
                <a:cs typeface="Monda"/>
                <a:sym typeface="Monda"/>
              </a:rPr>
              <a:t>class_name</a:t>
            </a:r>
            <a:r>
              <a:rPr lang="en-US" sz="1800" dirty="0">
                <a:solidFill>
                  <a:srgbClr val="0070C0"/>
                </a:solidFill>
                <a:latin typeface="Monda"/>
                <a:ea typeface="Monda"/>
                <a:cs typeface="Monda"/>
                <a:sym typeface="Monda"/>
              </a:rPr>
              <a:t>&gt;()</a:t>
            </a:r>
            <a:r>
              <a:rPr lang="en-US" sz="1800" dirty="0">
                <a:solidFill>
                  <a:srgbClr val="000000"/>
                </a:solidFill>
                <a:latin typeface="Monda"/>
                <a:ea typeface="Monda"/>
                <a:cs typeface="Monda"/>
                <a:sym typeface="Monda"/>
              </a:rPr>
              <a:t>;</a:t>
            </a:r>
            <a:endParaRPr dirty="0"/>
          </a:p>
        </p:txBody>
      </p:sp>
      <p:sp>
        <p:nvSpPr>
          <p:cNvPr id="1084" name="Shape 1084"/>
          <p:cNvSpPr/>
          <p:nvPr/>
        </p:nvSpPr>
        <p:spPr>
          <a:xfrm>
            <a:off x="1518807" y="3773648"/>
            <a:ext cx="774392" cy="3692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dirty="0" err="1">
                <a:solidFill>
                  <a:schemeClr val="dk1"/>
                </a:solidFill>
                <a:latin typeface="Arial"/>
                <a:ea typeface="Arial"/>
                <a:cs typeface="Arial"/>
                <a:sym typeface="Arial"/>
              </a:rPr>
              <a:t>Clase</a:t>
            </a:r>
            <a:endParaRPr dirty="0"/>
          </a:p>
        </p:txBody>
      </p:sp>
      <p:sp>
        <p:nvSpPr>
          <p:cNvPr id="1085" name="Shape 1085"/>
          <p:cNvSpPr/>
          <p:nvPr/>
        </p:nvSpPr>
        <p:spPr>
          <a:xfrm>
            <a:off x="6048250" y="3745757"/>
            <a:ext cx="864139" cy="3692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dirty="0" err="1">
                <a:solidFill>
                  <a:schemeClr val="dk1"/>
                </a:solidFill>
                <a:latin typeface="Arial"/>
                <a:ea typeface="Arial"/>
                <a:cs typeface="Arial"/>
                <a:sym typeface="Arial"/>
              </a:rPr>
              <a:t>Objeto</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10847" y="1506279"/>
            <a:ext cx="6209234" cy="44053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La máquina virtual de JAVA: </a:t>
            </a:r>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Cuando compilas una aplicación escrita en lenguaje Java, en realidad éste no se compila a lenguaje máquina, directamente entendible por el sistema operativo, sino a un lenguaje intermedio denominado Byte Code. Lo mismo ocurre con las aplicaciones .NET </a:t>
            </a:r>
            <a:endParaRPr sz="1800" b="0" i="0" u="none" strike="noStrike" cap="none">
              <a:solidFill>
                <a:schemeClr val="dk1"/>
              </a:solidFill>
              <a:latin typeface="Arial"/>
              <a:ea typeface="Arial"/>
              <a:cs typeface="Arial"/>
              <a:sym typeface="Arial"/>
            </a:endParaRPr>
          </a:p>
          <a:p>
            <a:pPr marL="192024" marR="0" lvl="1" indent="-49149" algn="l" rtl="0">
              <a:lnSpc>
                <a:spcPct val="100000"/>
              </a:lnSpc>
              <a:spcBef>
                <a:spcPts val="0"/>
              </a:spcBef>
              <a:spcAft>
                <a:spcPts val="0"/>
              </a:spcAft>
              <a:buClr>
                <a:schemeClr val="dk1"/>
              </a:buClr>
              <a:buSzPts val="2250"/>
              <a:buFont typeface="Arial"/>
              <a:buNone/>
            </a:pPr>
            <a:endParaRPr sz="18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250"/>
              <a:buFont typeface="Arial"/>
              <a:buChar char="▪"/>
            </a:pPr>
            <a:r>
              <a:rPr lang="en-US" sz="1800" b="0" i="0" u="none" strike="noStrike" cap="none">
                <a:solidFill>
                  <a:schemeClr val="dk1"/>
                </a:solidFill>
                <a:latin typeface="Arial"/>
                <a:ea typeface="Arial"/>
                <a:cs typeface="Arial"/>
                <a:sym typeface="Arial"/>
              </a:rPr>
              <a:t>Entre el Byte Code y el sistema operativo se coloca un componente especial llamado Máquina virtual que es el que realmente va a ejecutar el código. </a:t>
            </a:r>
            <a:endParaRPr sz="1800" b="0" i="0" u="none" strike="noStrike" cap="none">
              <a:solidFill>
                <a:schemeClr val="dk1"/>
              </a:solidFill>
              <a:latin typeface="Arial"/>
              <a:ea typeface="Arial"/>
              <a:cs typeface="Arial"/>
              <a:sym typeface="Arial"/>
            </a:endParaRPr>
          </a:p>
        </p:txBody>
      </p:sp>
      <p:sp>
        <p:nvSpPr>
          <p:cNvPr id="419" name="Shape 419"/>
          <p:cNvSpPr txBox="1">
            <a:spLocks noGrp="1"/>
          </p:cNvSpPr>
          <p:nvPr>
            <p:ph type="title" idx="4294967295"/>
          </p:nvPr>
        </p:nvSpPr>
        <p:spPr>
          <a:xfrm>
            <a:off x="644236" y="499995"/>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JAVA</a:t>
            </a:r>
            <a:endParaRPr sz="3000" b="1" i="0" u="none" strike="noStrike" cap="none">
              <a:solidFill>
                <a:schemeClr val="dk1"/>
              </a:solidFill>
              <a:latin typeface="Arial"/>
              <a:ea typeface="Arial"/>
              <a:cs typeface="Arial"/>
              <a:sym typeface="Arial"/>
            </a:endParaRPr>
          </a:p>
        </p:txBody>
      </p:sp>
      <p:pic>
        <p:nvPicPr>
          <p:cNvPr id="420" name="Shape 420"/>
          <p:cNvPicPr preferRelativeResize="0"/>
          <p:nvPr/>
        </p:nvPicPr>
        <p:blipFill rotWithShape="1">
          <a:blip r:embed="rId3">
            <a:alphaModFix/>
          </a:blip>
          <a:srcRect l="23815" r="25303"/>
          <a:stretch/>
        </p:blipFill>
        <p:spPr>
          <a:xfrm>
            <a:off x="6820081" y="1041524"/>
            <a:ext cx="2110703" cy="2490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Shape 1090"/>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091" name="Shape 1091"/>
          <p:cNvSpPr txBox="1">
            <a:spLocks noGrp="1"/>
          </p:cNvSpPr>
          <p:nvPr>
            <p:ph type="title" idx="4294967295"/>
          </p:nvPr>
        </p:nvSpPr>
        <p:spPr>
          <a:xfrm>
            <a:off x="425823" y="37431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Clases</a:t>
            </a:r>
            <a:r>
              <a:rPr lang="en-US" sz="3000" b="1" i="0" u="none" strike="noStrike" cap="none" dirty="0">
                <a:solidFill>
                  <a:schemeClr val="dk1"/>
                </a:solidFill>
                <a:latin typeface="Arial"/>
                <a:ea typeface="Arial"/>
                <a:cs typeface="Arial"/>
                <a:sym typeface="Arial"/>
              </a:rPr>
              <a:t> y </a:t>
            </a:r>
            <a:r>
              <a:rPr lang="en-US" sz="3000" b="1" i="0" u="none" strike="noStrike" cap="none" dirty="0" err="1">
                <a:solidFill>
                  <a:schemeClr val="dk1"/>
                </a:solidFill>
                <a:latin typeface="Arial"/>
                <a:ea typeface="Arial"/>
                <a:cs typeface="Arial"/>
                <a:sym typeface="Arial"/>
              </a:rPr>
              <a:t>objetos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en</a:t>
            </a:r>
            <a:r>
              <a:rPr lang="en-US" sz="3000" b="1" i="0" u="none" strike="noStrike" cap="none" dirty="0">
                <a:solidFill>
                  <a:schemeClr val="dk1"/>
                </a:solidFill>
                <a:latin typeface="Arial"/>
                <a:ea typeface="Arial"/>
                <a:cs typeface="Arial"/>
                <a:sym typeface="Arial"/>
              </a:rPr>
              <a:t> Java</a:t>
            </a:r>
            <a:endParaRPr sz="3000" b="1" i="0" u="none" strike="noStrike" cap="none" dirty="0">
              <a:solidFill>
                <a:schemeClr val="dk1"/>
              </a:solidFill>
              <a:latin typeface="Arial"/>
              <a:ea typeface="Arial"/>
              <a:cs typeface="Arial"/>
              <a:sym typeface="Arial"/>
            </a:endParaRPr>
          </a:p>
        </p:txBody>
      </p:sp>
      <p:sp>
        <p:nvSpPr>
          <p:cNvPr id="1092" name="Shape 1092"/>
          <p:cNvSpPr/>
          <p:nvPr/>
        </p:nvSpPr>
        <p:spPr>
          <a:xfrm>
            <a:off x="684468" y="1845191"/>
            <a:ext cx="2303723" cy="1200051"/>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class Student{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int id;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String name;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1093" name="Shape 1093"/>
          <p:cNvSpPr/>
          <p:nvPr/>
        </p:nvSpPr>
        <p:spPr>
          <a:xfrm>
            <a:off x="4284035" y="1822390"/>
            <a:ext cx="3777639" cy="286166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class TestStudent2{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public static void main(String args[]){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Student s1=new Student();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s1.id=101;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s1.name="Sonoo";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System.out.println(s1.id+" "+s1.name);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body" idx="1"/>
          </p:nvPr>
        </p:nvSpPr>
        <p:spPr>
          <a:xfrm>
            <a:off x="843878" y="1307073"/>
            <a:ext cx="7167336" cy="125936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Java la </a:t>
            </a:r>
            <a:r>
              <a:rPr lang="en-US" sz="2000" b="0" i="0" u="none" strike="noStrike" cap="none" dirty="0" err="1">
                <a:solidFill>
                  <a:schemeClr val="dk1"/>
                </a:solidFill>
                <a:latin typeface="Arial"/>
                <a:ea typeface="Arial"/>
                <a:cs typeface="Arial"/>
                <a:sym typeface="Arial"/>
              </a:rPr>
              <a:t>implementación</a:t>
            </a:r>
            <a:r>
              <a:rPr lang="en-US" sz="2000" b="0" i="0" u="none" strike="noStrike" cap="none" dirty="0">
                <a:solidFill>
                  <a:schemeClr val="dk1"/>
                </a:solidFill>
                <a:latin typeface="Arial"/>
                <a:ea typeface="Arial"/>
                <a:cs typeface="Arial"/>
                <a:sym typeface="Arial"/>
              </a:rPr>
              <a:t> de las </a:t>
            </a:r>
            <a:r>
              <a:rPr lang="en-US" sz="2000" b="0" i="0" u="none" strike="noStrike" cap="none" dirty="0" err="1">
                <a:solidFill>
                  <a:schemeClr val="dk1"/>
                </a:solidFill>
                <a:latin typeface="Arial"/>
                <a:ea typeface="Arial"/>
                <a:cs typeface="Arial"/>
                <a:sym typeface="Arial"/>
              </a:rPr>
              <a:t>operaciones</a:t>
            </a:r>
            <a:r>
              <a:rPr lang="en-US" sz="2000" b="0" i="0" u="none" strike="noStrike" cap="none" dirty="0">
                <a:solidFill>
                  <a:schemeClr val="dk1"/>
                </a:solidFill>
                <a:latin typeface="Arial"/>
                <a:ea typeface="Arial"/>
                <a:cs typeface="Arial"/>
                <a:sym typeface="Arial"/>
              </a:rPr>
              <a:t> se </a:t>
            </a:r>
            <a:r>
              <a:rPr lang="en-US" sz="2000" b="0" i="0" u="none" strike="noStrike" cap="none" dirty="0" err="1">
                <a:solidFill>
                  <a:schemeClr val="dk1"/>
                </a:solidFill>
                <a:latin typeface="Arial"/>
                <a:ea typeface="Arial"/>
                <a:cs typeface="Arial"/>
                <a:sym typeface="Arial"/>
              </a:rPr>
              <a:t>realiza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el interior de la </a:t>
            </a:r>
            <a:r>
              <a:rPr lang="en-US" sz="2000" b="0" i="0" u="none" strike="noStrike" cap="none" dirty="0" err="1">
                <a:solidFill>
                  <a:schemeClr val="dk1"/>
                </a:solidFill>
                <a:latin typeface="Arial"/>
                <a:ea typeface="Arial"/>
                <a:cs typeface="Arial"/>
                <a:sym typeface="Arial"/>
              </a:rPr>
              <a:t>definición</a:t>
            </a:r>
            <a:r>
              <a:rPr lang="en-US" sz="2000" b="0" i="0" u="none" strike="noStrike" cap="none" dirty="0">
                <a:solidFill>
                  <a:schemeClr val="dk1"/>
                </a:solidFill>
                <a:latin typeface="Arial"/>
                <a:ea typeface="Arial"/>
                <a:cs typeface="Arial"/>
                <a:sym typeface="Arial"/>
              </a:rPr>
              <a:t> de la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justo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tras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su</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declaración</a:t>
            </a:r>
            <a:endParaRPr sz="1100" dirty="0"/>
          </a:p>
        </p:txBody>
      </p:sp>
      <p:sp>
        <p:nvSpPr>
          <p:cNvPr id="1099" name="Shape 1099"/>
          <p:cNvSpPr txBox="1">
            <a:spLocks noGrp="1"/>
          </p:cNvSpPr>
          <p:nvPr>
            <p:ph type="title" idx="4294967295"/>
          </p:nvPr>
        </p:nvSpPr>
        <p:spPr>
          <a:xfrm>
            <a:off x="427046" y="54604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Clases</a:t>
            </a:r>
            <a:r>
              <a:rPr lang="en-US" sz="3000" b="1" i="0" u="none" strike="noStrike" cap="none" dirty="0">
                <a:solidFill>
                  <a:schemeClr val="dk1"/>
                </a:solidFill>
                <a:latin typeface="Arial"/>
                <a:ea typeface="Arial"/>
                <a:cs typeface="Arial"/>
                <a:sym typeface="Arial"/>
              </a:rPr>
              <a:t> y </a:t>
            </a:r>
            <a:r>
              <a:rPr lang="en-US" sz="3000" b="1" i="0" u="none" strike="noStrike" cap="none" dirty="0" err="1">
                <a:solidFill>
                  <a:schemeClr val="dk1"/>
                </a:solidFill>
                <a:latin typeface="Arial"/>
                <a:ea typeface="Arial"/>
                <a:cs typeface="Arial"/>
                <a:sym typeface="Arial"/>
              </a:rPr>
              <a:t>objetos</a:t>
            </a:r>
            <a:r>
              <a:rPr lang="en-US" sz="3000" b="1" i="0" u="none" strike="noStrike" cap="none" dirty="0">
                <a:solidFill>
                  <a:schemeClr val="dk1"/>
                </a:solidFill>
                <a:latin typeface="Arial"/>
                <a:ea typeface="Arial"/>
                <a:cs typeface="Arial"/>
                <a:sym typeface="Arial"/>
              </a:rPr>
              <a:t> </a:t>
            </a:r>
            <a:r>
              <a:rPr lang="en-US" sz="3000" b="1" i="0" u="none" strike="noStrike" cap="none" dirty="0" err="1">
                <a:solidFill>
                  <a:schemeClr val="dk1"/>
                </a:solidFill>
                <a:latin typeface="Arial"/>
                <a:ea typeface="Arial"/>
                <a:cs typeface="Arial"/>
                <a:sym typeface="Arial"/>
              </a:rPr>
              <a:t>en</a:t>
            </a:r>
            <a:r>
              <a:rPr lang="en-US" sz="3000" b="1" i="0" u="none" strike="noStrike" cap="none" dirty="0">
                <a:solidFill>
                  <a:schemeClr val="dk1"/>
                </a:solidFill>
                <a:latin typeface="Arial"/>
                <a:ea typeface="Arial"/>
                <a:cs typeface="Arial"/>
                <a:sym typeface="Arial"/>
              </a:rPr>
              <a:t> Java</a:t>
            </a:r>
            <a:endParaRPr sz="3000" b="1" i="0" u="none" strike="noStrike" cap="none" dirty="0">
              <a:solidFill>
                <a:schemeClr val="dk1"/>
              </a:solidFill>
              <a:latin typeface="Arial"/>
              <a:ea typeface="Arial"/>
              <a:cs typeface="Arial"/>
              <a:sym typeface="Arial"/>
            </a:endParaRPr>
          </a:p>
        </p:txBody>
      </p:sp>
      <p:sp>
        <p:nvSpPr>
          <p:cNvPr id="1100" name="Shape 1100"/>
          <p:cNvSpPr/>
          <p:nvPr/>
        </p:nvSpPr>
        <p:spPr>
          <a:xfrm>
            <a:off x="1412700" y="2205147"/>
            <a:ext cx="6335238" cy="3969399"/>
          </a:xfrm>
          <a:prstGeom prst="rect">
            <a:avLst/>
          </a:prstGeom>
          <a:solidFill>
            <a:srgbClr val="F2F2F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Student{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int</a:t>
            </a:r>
            <a:r>
              <a:rPr lang="en-US" sz="1800" b="0" i="0" u="none" strike="noStrike" cap="none">
                <a:solidFill>
                  <a:srgbClr val="000000"/>
                </a:solidFill>
                <a:latin typeface="Arial"/>
                <a:ea typeface="Arial"/>
                <a:cs typeface="Arial"/>
                <a:sym typeface="Arial"/>
              </a:rPr>
              <a:t> rollno;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String name;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insertRecord(</a:t>
            </a:r>
            <a:r>
              <a:rPr lang="en-US" sz="1800" b="1" i="0" u="none" strike="noStrike" cap="none">
                <a:solidFill>
                  <a:srgbClr val="006699"/>
                </a:solidFill>
                <a:latin typeface="Arial"/>
                <a:ea typeface="Arial"/>
                <a:cs typeface="Arial"/>
                <a:sym typeface="Arial"/>
              </a:rPr>
              <a:t>int</a:t>
            </a:r>
            <a:r>
              <a:rPr lang="en-US" sz="1800" b="0" i="0" u="none" strike="noStrike" cap="none">
                <a:solidFill>
                  <a:srgbClr val="000000"/>
                </a:solidFill>
                <a:latin typeface="Arial"/>
                <a:ea typeface="Arial"/>
                <a:cs typeface="Arial"/>
                <a:sym typeface="Arial"/>
              </a:rPr>
              <a:t> r, String n){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rollno=r;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name=n;  </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457152" marR="0" lvl="1" indent="0" algn="just" rtl="0">
              <a:spcBef>
                <a:spcPts val="0"/>
              </a:spcBef>
              <a:spcAft>
                <a:spcPts val="0"/>
              </a:spcAft>
              <a:buNone/>
            </a:pPr>
            <a:endParaRPr sz="1800" b="0" i="0" u="none" strike="noStrike" cap="none">
              <a:solidFill>
                <a:srgbClr val="000000"/>
              </a:solidFill>
              <a:latin typeface="Arial"/>
              <a:ea typeface="Arial"/>
              <a:cs typeface="Arial"/>
              <a:sym typeface="Arial"/>
            </a:endParaRPr>
          </a:p>
          <a:p>
            <a:pPr marL="457152" marR="0" lvl="1" indent="0" algn="just" rtl="0">
              <a:spcBef>
                <a:spcPts val="0"/>
              </a:spcBef>
              <a:spcAft>
                <a:spcPts val="0"/>
              </a:spcAft>
              <a:buNone/>
            </a:pPr>
            <a:r>
              <a:rPr lang="en-US" sz="1800" b="1" i="0" u="none" strike="noStrike" cap="none">
                <a:solidFill>
                  <a:srgbClr val="006699"/>
                </a:solidFill>
                <a:latin typeface="Arial"/>
                <a:ea typeface="Arial"/>
                <a:cs typeface="Arial"/>
                <a:sym typeface="Arial"/>
              </a:rPr>
              <a:t>void</a:t>
            </a:r>
            <a:r>
              <a:rPr lang="en-US" sz="1800" b="0" i="0" u="none" strike="noStrike" cap="none">
                <a:solidFill>
                  <a:srgbClr val="000000"/>
                </a:solidFill>
                <a:latin typeface="Arial"/>
                <a:ea typeface="Arial"/>
                <a:cs typeface="Arial"/>
                <a:sym typeface="Arial"/>
              </a:rPr>
              <a:t> displayInformation(){</a:t>
            </a:r>
            <a:endParaRPr/>
          </a:p>
          <a:p>
            <a:pPr marL="914303" marR="0" lvl="2" indent="0" algn="just" rtl="0">
              <a:spcBef>
                <a:spcPts val="0"/>
              </a:spcBef>
              <a:spcAft>
                <a:spcPts val="0"/>
              </a:spcAft>
              <a:buNone/>
            </a:pPr>
            <a:r>
              <a:rPr lang="en-US" sz="1800" b="0" i="0" u="none" strike="noStrike" cap="none">
                <a:solidFill>
                  <a:srgbClr val="000000"/>
                </a:solidFill>
                <a:latin typeface="Arial"/>
                <a:ea typeface="Arial"/>
                <a:cs typeface="Arial"/>
                <a:sym typeface="Arial"/>
              </a:rPr>
              <a:t>System.out.println(rollno+</a:t>
            </a:r>
            <a:r>
              <a:rPr lang="en-US" sz="1800" b="0" i="0" u="none" strike="noStrike" cap="none">
                <a:solidFill>
                  <a:srgbClr val="0000FF"/>
                </a:solidFill>
                <a:latin typeface="Arial"/>
                <a:ea typeface="Arial"/>
                <a:cs typeface="Arial"/>
                <a:sym typeface="Arial"/>
              </a:rPr>
              <a:t>" "</a:t>
            </a:r>
            <a:r>
              <a:rPr lang="en-US" sz="1800" b="0" i="0" u="none" strike="noStrike" cap="none">
                <a:solidFill>
                  <a:srgbClr val="000000"/>
                </a:solidFill>
                <a:latin typeface="Arial"/>
                <a:ea typeface="Arial"/>
                <a:cs typeface="Arial"/>
                <a:sym typeface="Arial"/>
              </a:rPr>
              <a:t>+name);</a:t>
            </a:r>
            <a:endParaRPr/>
          </a:p>
          <a:p>
            <a:pPr marL="457152" marR="0" lvl="1" indent="0" algn="just" rtl="0">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0" marR="0" lvl="0" indent="0" algn="just" rtl="0">
              <a:spcBef>
                <a:spcPts val="0"/>
              </a:spcBef>
              <a:spcAft>
                <a:spcPts val="0"/>
              </a:spcAft>
              <a:buNone/>
            </a:pPr>
            <a:endParaRPr sz="1800">
              <a:solidFill>
                <a:srgbClr val="000000"/>
              </a:solidFill>
              <a:latin typeface="Arial"/>
              <a:ea typeface="Arial"/>
              <a:cs typeface="Arial"/>
              <a:sym typeface="Arial"/>
            </a:endParaRPr>
          </a:p>
          <a:p>
            <a:pPr marL="0" marR="0" lvl="0" indent="0" algn="just" rtl="0">
              <a:spcBef>
                <a:spcPts val="0"/>
              </a:spcBef>
              <a:spcAft>
                <a:spcPts val="0"/>
              </a:spcAft>
              <a:buNone/>
            </a:pPr>
            <a:r>
              <a:rPr lang="en-US" sz="1800">
                <a:solidFill>
                  <a:srgbClr val="000000"/>
                </a:solidFill>
                <a:latin typeface="Arial"/>
                <a:ea typeface="Arial"/>
                <a:cs typeface="Arial"/>
                <a:sym typeface="Arial"/>
              </a:rPr>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Shape 1105"/>
          <p:cNvSpPr txBox="1">
            <a:spLocks noGrp="1"/>
          </p:cNvSpPr>
          <p:nvPr>
            <p:ph type="body" idx="1"/>
          </p:nvPr>
        </p:nvSpPr>
        <p:spPr>
          <a:xfrm>
            <a:off x="565660" y="1199497"/>
            <a:ext cx="8095807" cy="377396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000" b="0" i="0" u="none" strike="noStrike" cap="none" dirty="0">
                <a:solidFill>
                  <a:schemeClr val="dk1"/>
                </a:solidFill>
                <a:latin typeface="Arial"/>
                <a:ea typeface="Arial"/>
                <a:cs typeface="Arial"/>
                <a:sym typeface="Arial"/>
              </a:rPr>
              <a:t>El principio de </a:t>
            </a:r>
            <a:r>
              <a:rPr lang="en-US" sz="2000" b="0" i="0" u="none" strike="noStrike" cap="none" dirty="0" err="1">
                <a:solidFill>
                  <a:schemeClr val="dk1"/>
                </a:solidFill>
                <a:latin typeface="Arial"/>
                <a:ea typeface="Arial"/>
                <a:cs typeface="Arial"/>
                <a:sym typeface="Arial"/>
              </a:rPr>
              <a:t>ocultación</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información</a:t>
            </a:r>
            <a:r>
              <a:rPr lang="en-US" sz="2000" b="0" i="0" u="none" strike="noStrike" cap="none" dirty="0">
                <a:solidFill>
                  <a:schemeClr val="dk1"/>
                </a:solidFill>
                <a:latin typeface="Arial"/>
                <a:ea typeface="Arial"/>
                <a:cs typeface="Arial"/>
                <a:sym typeface="Arial"/>
              </a:rPr>
              <a:t> se plasma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lenguajes</a:t>
            </a:r>
            <a:r>
              <a:rPr lang="en-US" sz="2000" b="0" i="0" u="none" strike="noStrike" cap="none" dirty="0">
                <a:solidFill>
                  <a:schemeClr val="dk1"/>
                </a:solidFill>
                <a:latin typeface="Arial"/>
                <a:ea typeface="Arial"/>
                <a:cs typeface="Arial"/>
                <a:sym typeface="Arial"/>
              </a:rPr>
              <a:t> OO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diversos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mecanismos</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protección</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miembros</a:t>
            </a:r>
            <a:r>
              <a:rPr lang="en-US" sz="2000" b="0" i="0" u="none" strike="noStrike" cap="none" dirty="0">
                <a:solidFill>
                  <a:schemeClr val="dk1"/>
                </a:solidFill>
                <a:latin typeface="Arial"/>
                <a:ea typeface="Arial"/>
                <a:cs typeface="Arial"/>
                <a:sym typeface="Arial"/>
              </a:rPr>
              <a:t> de la </a:t>
            </a:r>
            <a:r>
              <a:rPr lang="en-US" sz="2000" b="0" i="0" u="none" strike="noStrike" cap="none" dirty="0" err="1">
                <a:solidFill>
                  <a:schemeClr val="dk1"/>
                </a:solidFill>
                <a:latin typeface="Arial"/>
                <a:ea typeface="Arial"/>
                <a:cs typeface="Arial"/>
                <a:sym typeface="Arial"/>
              </a:rPr>
              <a:t>clase</a:t>
            </a:r>
            <a:endParaRPr sz="1050" dirty="0"/>
          </a:p>
          <a:p>
            <a:pPr marL="0" marR="0" lvl="0" indent="0" algn="l" rtl="0">
              <a:lnSpc>
                <a:spcPct val="100000"/>
              </a:lnSpc>
              <a:spcBef>
                <a:spcPts val="600"/>
              </a:spcBef>
              <a:spcAft>
                <a:spcPts val="0"/>
              </a:spcAft>
              <a:buClr>
                <a:schemeClr val="dk1"/>
              </a:buClr>
              <a:buSzPts val="1800"/>
              <a:buFont typeface="Arial"/>
              <a:buNone/>
            </a:pPr>
            <a:r>
              <a:rPr lang="en-US" sz="2000" b="0" i="0" u="none" strike="noStrike" cap="none" dirty="0" err="1">
                <a:solidFill>
                  <a:schemeClr val="dk1"/>
                </a:solidFill>
                <a:latin typeface="Arial"/>
                <a:ea typeface="Arial"/>
                <a:cs typeface="Arial"/>
                <a:sym typeface="Arial"/>
              </a:rPr>
              <a:t>Podemos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etiquetar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tanto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clases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como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propiedades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como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métodos</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con un </a:t>
            </a:r>
            <a:r>
              <a:rPr lang="en-US" sz="2000" b="0" i="0" u="none" strike="noStrike" cap="none" dirty="0" err="1">
                <a:solidFill>
                  <a:schemeClr val="dk1"/>
                </a:solidFill>
                <a:latin typeface="Arial"/>
                <a:ea typeface="Arial"/>
                <a:cs typeface="Arial"/>
                <a:sym typeface="Arial"/>
              </a:rPr>
              <a:t>nivel</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protección</a:t>
            </a:r>
            <a:endParaRPr sz="1050" dirty="0"/>
          </a:p>
          <a:p>
            <a:pPr marL="0" marR="0" lvl="0" indent="0" algn="l" rtl="0">
              <a:lnSpc>
                <a:spcPct val="100000"/>
              </a:lnSpc>
              <a:spcBef>
                <a:spcPts val="600"/>
              </a:spcBef>
              <a:spcAft>
                <a:spcPts val="0"/>
              </a:spcAft>
              <a:buClr>
                <a:schemeClr val="dk1"/>
              </a:buClr>
              <a:buSzPts val="18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2000" b="0" i="0" u="none" strike="noStrike" cap="none" dirty="0">
                <a:solidFill>
                  <a:schemeClr val="dk1"/>
                </a:solidFill>
                <a:latin typeface="Arial"/>
                <a:ea typeface="Arial"/>
                <a:cs typeface="Arial"/>
                <a:sym typeface="Arial"/>
              </a:rPr>
              <a:t>+public: Visible para le </a:t>
            </a:r>
            <a:r>
              <a:rPr lang="en-US" sz="2000" b="0" i="0" u="none" strike="noStrike" cap="none" dirty="0" err="1">
                <a:solidFill>
                  <a:schemeClr val="dk1"/>
                </a:solidFill>
                <a:latin typeface="Arial"/>
                <a:ea typeface="Arial"/>
                <a:cs typeface="Arial"/>
                <a:sym typeface="Arial"/>
              </a:rPr>
              <a:t>mundo</a:t>
            </a: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2000" b="0" i="0" u="none" strike="noStrike" cap="none" dirty="0">
                <a:solidFill>
                  <a:schemeClr val="dk1"/>
                </a:solidFill>
                <a:latin typeface="Arial"/>
                <a:ea typeface="Arial"/>
                <a:cs typeface="Arial"/>
                <a:sym typeface="Arial"/>
              </a:rPr>
              <a:t>-private: Visible solo para </a:t>
            </a:r>
            <a:r>
              <a:rPr lang="en-US" sz="2000" b="0" i="0" u="none" strike="noStrike" cap="none" dirty="0" err="1">
                <a:solidFill>
                  <a:schemeClr val="dk1"/>
                </a:solidFill>
                <a:latin typeface="Arial"/>
                <a:ea typeface="Arial"/>
                <a:cs typeface="Arial"/>
                <a:sym typeface="Arial"/>
              </a:rPr>
              <a:t>los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elementos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internos</a:t>
            </a:r>
            <a:r>
              <a:rPr lang="en-US" sz="2000" b="0" i="0" u="none" strike="noStrike" cap="none" dirty="0">
                <a:solidFill>
                  <a:schemeClr val="dk1"/>
                </a:solidFill>
                <a:latin typeface="Arial"/>
                <a:ea typeface="Arial"/>
                <a:cs typeface="Arial"/>
                <a:sym typeface="Arial"/>
              </a:rPr>
              <a:t> de la </a:t>
            </a:r>
            <a:r>
              <a:rPr lang="en-US" sz="2000" b="0" i="0" u="none" strike="noStrike" cap="none" dirty="0" err="1">
                <a:solidFill>
                  <a:schemeClr val="dk1"/>
                </a:solidFill>
                <a:latin typeface="Arial"/>
                <a:ea typeface="Arial"/>
                <a:cs typeface="Arial"/>
                <a:sym typeface="Arial"/>
              </a:rPr>
              <a:t>clase</a:t>
            </a: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800"/>
              <a:buFont typeface="Arial"/>
              <a:buNone/>
            </a:pPr>
            <a:r>
              <a:rPr lang="en-US" sz="2000" b="0" i="0" u="none" strike="noStrike" cap="none" dirty="0">
                <a:solidFill>
                  <a:schemeClr val="dk1"/>
                </a:solidFill>
                <a:latin typeface="Arial"/>
                <a:ea typeface="Arial"/>
                <a:cs typeface="Arial"/>
                <a:sym typeface="Arial"/>
              </a:rPr>
              <a:t>#protected: Visible para el </a:t>
            </a:r>
            <a:r>
              <a:rPr lang="en-US" sz="2000" b="0" i="0" u="none" strike="noStrike" cap="none" dirty="0" err="1">
                <a:solidFill>
                  <a:schemeClr val="dk1"/>
                </a:solidFill>
                <a:latin typeface="Arial"/>
                <a:ea typeface="Arial"/>
                <a:cs typeface="Arial"/>
                <a:sym typeface="Arial"/>
              </a:rPr>
              <a:t>paquete</a:t>
            </a:r>
            <a:r>
              <a:rPr lang="en-US" sz="2000" b="0" i="0" u="none" strike="noStrike" cap="none" dirty="0">
                <a:solidFill>
                  <a:schemeClr val="dk1"/>
                </a:solidFill>
                <a:latin typeface="Arial"/>
                <a:ea typeface="Arial"/>
                <a:cs typeface="Arial"/>
                <a:sym typeface="Arial"/>
              </a:rPr>
              <a:t> y </a:t>
            </a:r>
            <a:r>
              <a:rPr lang="en-US" sz="2000" b="0" i="0" u="none" strike="noStrike" cap="none" dirty="0" err="1">
                <a:solidFill>
                  <a:schemeClr val="dk1"/>
                </a:solidFill>
                <a:latin typeface="Arial"/>
                <a:ea typeface="Arial"/>
                <a:cs typeface="Arial"/>
                <a:sym typeface="Arial"/>
              </a:rPr>
              <a:t>subclases</a:t>
            </a: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dirty="0">
              <a:solidFill>
                <a:schemeClr val="dk1"/>
              </a:solidFill>
              <a:latin typeface="Arial Narrow"/>
              <a:ea typeface="Arial Narrow"/>
              <a:cs typeface="Arial Narrow"/>
              <a:sym typeface="Arial Narrow"/>
            </a:endParaRPr>
          </a:p>
        </p:txBody>
      </p:sp>
      <p:sp>
        <p:nvSpPr>
          <p:cNvPr id="1106" name="Shape 1106"/>
          <p:cNvSpPr txBox="1">
            <a:spLocks noGrp="1"/>
          </p:cNvSpPr>
          <p:nvPr>
            <p:ph type="title" idx="4294967295"/>
          </p:nvPr>
        </p:nvSpPr>
        <p:spPr>
          <a:xfrm>
            <a:off x="565660" y="466165"/>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public, private, protected</a:t>
            </a:r>
            <a:endParaRPr sz="3000" b="1" i="0" u="none" strike="noStrike" cap="none" dirty="0">
              <a:solidFill>
                <a:schemeClr val="dk1"/>
              </a:solidFill>
              <a:latin typeface="Arial"/>
              <a:ea typeface="Arial"/>
              <a:cs typeface="Arial"/>
              <a:sym typeface="Arial"/>
            </a:endParaRPr>
          </a:p>
        </p:txBody>
      </p:sp>
      <p:sp>
        <p:nvSpPr>
          <p:cNvPr id="1107" name="Shape 1107"/>
          <p:cNvSpPr/>
          <p:nvPr/>
        </p:nvSpPr>
        <p:spPr>
          <a:xfrm>
            <a:off x="2724745" y="4353007"/>
            <a:ext cx="3777639" cy="2030855"/>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public</a:t>
            </a:r>
            <a:r>
              <a:rPr lang="en-US" sz="1800">
                <a:solidFill>
                  <a:schemeClr val="dk1"/>
                </a:solidFill>
                <a:latin typeface="Arial"/>
                <a:ea typeface="Arial"/>
                <a:cs typeface="Arial"/>
                <a:sym typeface="Arial"/>
              </a:rPr>
              <a:t> class Car{</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r>
              <a:rPr lang="en-US" sz="1800">
                <a:solidFill>
                  <a:srgbClr val="0070C0"/>
                </a:solidFill>
                <a:latin typeface="Arial"/>
                <a:ea typeface="Arial"/>
                <a:cs typeface="Arial"/>
                <a:sym typeface="Arial"/>
              </a:rPr>
              <a:t>public</a:t>
            </a:r>
            <a:r>
              <a:rPr lang="en-US" sz="1800">
                <a:solidFill>
                  <a:schemeClr val="dk1"/>
                </a:solidFill>
                <a:latin typeface="Arial"/>
                <a:ea typeface="Arial"/>
                <a:cs typeface="Arial"/>
                <a:sym typeface="Arial"/>
              </a:rPr>
              <a:t> speed;</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private </a:t>
            </a:r>
            <a:r>
              <a:rPr lang="en-US" sz="1800">
                <a:solidFill>
                  <a:schemeClr val="dk1"/>
                </a:solidFill>
                <a:latin typeface="Arial"/>
                <a:ea typeface="Arial"/>
                <a:cs typeface="Arial"/>
                <a:sym typeface="Arial"/>
              </a:rPr>
              <a:t>motorbrand;</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r>
              <a:rPr lang="en-US" sz="1800">
                <a:solidFill>
                  <a:srgbClr val="034A90"/>
                </a:solidFill>
                <a:latin typeface="Arial"/>
                <a:ea typeface="Arial"/>
                <a:cs typeface="Arial"/>
                <a:sym typeface="Arial"/>
              </a:rPr>
              <a:t>protected</a:t>
            </a:r>
            <a:r>
              <a:rPr lang="en-US" sz="1800">
                <a:solidFill>
                  <a:schemeClr val="dk1"/>
                </a:solidFill>
                <a:latin typeface="Arial"/>
                <a:ea typeface="Arial"/>
                <a:cs typeface="Arial"/>
                <a:sym typeface="Arial"/>
              </a:rPr>
              <a:t> tankbrand;</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r>
              <a:rPr lang="en-US" sz="1800">
                <a:solidFill>
                  <a:srgbClr val="0070C0"/>
                </a:solidFill>
                <a:latin typeface="Arial"/>
                <a:ea typeface="Arial"/>
                <a:cs typeface="Arial"/>
                <a:sym typeface="Arial"/>
              </a:rPr>
              <a:t>public</a:t>
            </a:r>
            <a:r>
              <a:rPr lang="en-US" sz="1800">
                <a:solidFill>
                  <a:schemeClr val="dk1"/>
                </a:solidFill>
                <a:latin typeface="Arial"/>
                <a:ea typeface="Arial"/>
                <a:cs typeface="Arial"/>
                <a:sym typeface="Arial"/>
              </a:rPr>
              <a:t> int getSpeed(){…}</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Shape 1112"/>
          <p:cNvSpPr txBox="1">
            <a:spLocks noGrp="1"/>
          </p:cNvSpPr>
          <p:nvPr>
            <p:ph type="body" idx="1"/>
          </p:nvPr>
        </p:nvSpPr>
        <p:spPr>
          <a:xfrm>
            <a:off x="1003768" y="1448772"/>
            <a:ext cx="7378834" cy="156070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dirty="0">
                <a:solidFill>
                  <a:schemeClr val="dk1"/>
                </a:solidFill>
                <a:latin typeface="+mn-lt"/>
                <a:ea typeface="Arial Narrow"/>
                <a:cs typeface="Arial Narrow"/>
                <a:sym typeface="Arial Narrow"/>
              </a:rPr>
              <a:t>La </a:t>
            </a:r>
            <a:r>
              <a:rPr lang="en-US" sz="2000" b="0" i="0" u="none" strike="noStrike" cap="none" dirty="0" err="1">
                <a:solidFill>
                  <a:schemeClr val="dk1"/>
                </a:solidFill>
                <a:latin typeface="+mn-lt"/>
                <a:ea typeface="Arial Narrow"/>
                <a:cs typeface="Arial Narrow"/>
                <a:sym typeface="Arial Narrow"/>
              </a:rPr>
              <a:t>iniciación</a:t>
            </a:r>
            <a:r>
              <a:rPr lang="en-US" sz="2000" b="0" i="0" u="none" strike="noStrike" cap="none" dirty="0">
                <a:solidFill>
                  <a:schemeClr val="dk1"/>
                </a:solidFill>
                <a:latin typeface="+mn-lt"/>
                <a:ea typeface="Arial Narrow"/>
                <a:cs typeface="Arial Narrow"/>
                <a:sym typeface="Arial Narrow"/>
              </a:rPr>
              <a:t> de </a:t>
            </a:r>
            <a:r>
              <a:rPr lang="en-US" sz="2000" b="0" i="0" u="none" strike="noStrike" cap="none" dirty="0" err="1">
                <a:solidFill>
                  <a:schemeClr val="dk1"/>
                </a:solidFill>
                <a:latin typeface="+mn-lt"/>
                <a:ea typeface="Arial Narrow"/>
                <a:cs typeface="Arial Narrow"/>
                <a:sym typeface="Arial Narrow"/>
              </a:rPr>
              <a:t>los</a:t>
            </a:r>
            <a:r>
              <a:rPr lang="en-US" sz="2000" b="0" i="0" u="none" strike="noStrike" cap="none" dirty="0">
                <a:solidFill>
                  <a:schemeClr val="dk1"/>
                </a:solidFill>
                <a:latin typeface="+mn-lt"/>
                <a:ea typeface="Arial Narrow"/>
                <a:cs typeface="Arial Narrow"/>
                <a:sym typeface="Arial Narrow"/>
              </a:rPr>
              <a:t> </a:t>
            </a:r>
            <a:r>
              <a:rPr lang="en-US" sz="2000" b="0" i="0" u="none" strike="noStrike" cap="none" dirty="0" err="1">
                <a:solidFill>
                  <a:schemeClr val="dk1"/>
                </a:solidFill>
                <a:latin typeface="+mn-lt"/>
                <a:ea typeface="Arial Narrow"/>
                <a:cs typeface="Arial Narrow"/>
                <a:sym typeface="Arial Narrow"/>
              </a:rPr>
              <a:t>atributos</a:t>
            </a:r>
            <a:r>
              <a:rPr lang="en-US" sz="2000" b="0" i="0" u="none" strike="noStrike" cap="none" dirty="0">
                <a:solidFill>
                  <a:schemeClr val="dk1"/>
                </a:solidFill>
                <a:latin typeface="+mn-lt"/>
                <a:ea typeface="Arial Narrow"/>
                <a:cs typeface="Arial Narrow"/>
                <a:sym typeface="Arial Narrow"/>
              </a:rPr>
              <a:t> de la </a:t>
            </a:r>
            <a:r>
              <a:rPr lang="en-US" sz="2000" b="0" i="0" u="none" strike="noStrike" cap="none" dirty="0" err="1">
                <a:solidFill>
                  <a:schemeClr val="dk1"/>
                </a:solidFill>
                <a:latin typeface="+mn-lt"/>
                <a:ea typeface="Arial Narrow"/>
                <a:cs typeface="Arial Narrow"/>
                <a:sym typeface="Arial Narrow"/>
              </a:rPr>
              <a:t>clase</a:t>
            </a:r>
            <a:r>
              <a:rPr lang="en-US" sz="2000" b="0" i="0" u="none" strike="noStrike" cap="none" dirty="0">
                <a:solidFill>
                  <a:schemeClr val="dk1"/>
                </a:solidFill>
                <a:latin typeface="+mn-lt"/>
                <a:ea typeface="Arial Narrow"/>
                <a:cs typeface="Arial Narrow"/>
                <a:sym typeface="Arial Narrow"/>
              </a:rPr>
              <a:t> se </a:t>
            </a:r>
            <a:r>
              <a:rPr lang="en-US" sz="2000" b="0" i="0" u="none" strike="noStrike" cap="none" dirty="0" err="1">
                <a:solidFill>
                  <a:schemeClr val="dk1"/>
                </a:solidFill>
                <a:latin typeface="+mn-lt"/>
                <a:ea typeface="Arial Narrow"/>
                <a:cs typeface="Arial Narrow"/>
                <a:sym typeface="Arial Narrow"/>
              </a:rPr>
              <a:t>realiza</a:t>
            </a:r>
            <a:r>
              <a:rPr lang="en-US" sz="2000" b="0" i="0" u="none" strike="noStrike" cap="none" dirty="0">
                <a:solidFill>
                  <a:schemeClr val="dk1"/>
                </a:solidFill>
                <a:latin typeface="+mn-lt"/>
                <a:ea typeface="Arial Narrow"/>
                <a:cs typeface="Arial Narrow"/>
                <a:sym typeface="Arial Narrow"/>
              </a:rPr>
              <a:t> </a:t>
            </a:r>
            <a:r>
              <a:rPr lang="en-US" sz="2000" b="0" i="0" u="none" strike="noStrike" cap="none" dirty="0" err="1">
                <a:solidFill>
                  <a:schemeClr val="dk1"/>
                </a:solidFill>
                <a:latin typeface="+mn-lt"/>
                <a:ea typeface="Arial Narrow"/>
                <a:cs typeface="Arial Narrow"/>
                <a:sym typeface="Arial Narrow"/>
              </a:rPr>
              <a:t>en</a:t>
            </a:r>
            <a:r>
              <a:rPr lang="en-US" sz="2000" b="0" i="0" u="none" strike="noStrike" cap="none" dirty="0">
                <a:solidFill>
                  <a:schemeClr val="dk1"/>
                </a:solidFill>
                <a:latin typeface="+mn-lt"/>
                <a:ea typeface="Arial Narrow"/>
                <a:cs typeface="Arial Narrow"/>
                <a:sym typeface="Arial Narrow"/>
              </a:rPr>
              <a:t> Java </a:t>
            </a:r>
            <a:r>
              <a:rPr lang="en-US" sz="2000" b="0" i="0" u="none" strike="noStrike" cap="none" dirty="0" err="1">
                <a:solidFill>
                  <a:schemeClr val="dk1"/>
                </a:solidFill>
                <a:latin typeface="+mn-lt"/>
                <a:ea typeface="Arial Narrow"/>
                <a:cs typeface="Arial Narrow"/>
                <a:sym typeface="Arial Narrow"/>
              </a:rPr>
              <a:t>mediante</a:t>
            </a:r>
            <a:r>
              <a:rPr lang="en-US" sz="2000" b="0" i="0" u="none" strike="noStrike" cap="none" dirty="0">
                <a:solidFill>
                  <a:schemeClr val="dk1"/>
                </a:solidFill>
                <a:latin typeface="+mn-lt"/>
                <a:ea typeface="Arial Narrow"/>
                <a:cs typeface="Arial Narrow"/>
                <a:sym typeface="Arial Narrow"/>
              </a:rPr>
              <a:t> el </a:t>
            </a:r>
            <a:r>
              <a:rPr lang="en-US" sz="2000" b="0" i="0" u="none" strike="noStrike" cap="none" dirty="0" err="1">
                <a:solidFill>
                  <a:schemeClr val="dk1"/>
                </a:solidFill>
                <a:latin typeface="+mn-lt"/>
                <a:ea typeface="Arial Narrow"/>
                <a:cs typeface="Arial Narrow"/>
                <a:sym typeface="Arial Narrow"/>
              </a:rPr>
              <a:t>uso</a:t>
            </a:r>
            <a:r>
              <a:rPr lang="en-US" sz="2000" b="0" i="0" u="none" strike="noStrike" cap="none" dirty="0">
                <a:solidFill>
                  <a:schemeClr val="dk1"/>
                </a:solidFill>
                <a:latin typeface="+mn-lt"/>
                <a:ea typeface="Arial Narrow"/>
                <a:cs typeface="Arial Narrow"/>
                <a:sym typeface="Arial Narrow"/>
              </a:rPr>
              <a:t> de </a:t>
            </a:r>
            <a:r>
              <a:rPr lang="en-US" sz="2000" b="0" i="0" u="none" strike="noStrike" cap="none" dirty="0" err="1">
                <a:solidFill>
                  <a:schemeClr val="dk1"/>
                </a:solidFill>
                <a:latin typeface="+mn-lt"/>
                <a:ea typeface="Arial Narrow"/>
                <a:cs typeface="Arial Narrow"/>
                <a:sym typeface="Arial Narrow"/>
              </a:rPr>
              <a:t>constructores</a:t>
            </a:r>
            <a:r>
              <a:rPr lang="en-US" sz="2000" b="0" i="0" u="none" strike="noStrike" cap="none" dirty="0">
                <a:solidFill>
                  <a:schemeClr val="dk1"/>
                </a:solidFill>
                <a:latin typeface="+mn-lt"/>
                <a:ea typeface="Arial Narrow"/>
                <a:cs typeface="Arial Narrow"/>
                <a:sym typeface="Arial Narrow"/>
              </a:rPr>
              <a:t> </a:t>
            </a:r>
            <a:r>
              <a:rPr lang="en-US" sz="2000" b="0" i="0" u="none" strike="noStrike" cap="none" dirty="0" err="1">
                <a:solidFill>
                  <a:schemeClr val="dk1"/>
                </a:solidFill>
                <a:latin typeface="+mn-lt"/>
                <a:ea typeface="Arial Narrow"/>
                <a:cs typeface="Arial Narrow"/>
                <a:sym typeface="Arial Narrow"/>
              </a:rPr>
              <a:t>cuyo</a:t>
            </a:r>
            <a:r>
              <a:rPr lang="en-US" sz="2000" b="0" i="0" u="none" strike="noStrike" cap="none" dirty="0">
                <a:solidFill>
                  <a:schemeClr val="dk1"/>
                </a:solidFill>
                <a:latin typeface="+mn-lt"/>
                <a:ea typeface="Arial Narrow"/>
                <a:cs typeface="Arial Narrow"/>
                <a:sym typeface="Arial Narrow"/>
              </a:rPr>
              <a:t> </a:t>
            </a:r>
            <a:r>
              <a:rPr lang="en-US" sz="2000" b="0" i="0" u="none" strike="noStrike" cap="none" dirty="0" err="1">
                <a:solidFill>
                  <a:schemeClr val="dk1"/>
                </a:solidFill>
                <a:latin typeface="+mn-lt"/>
                <a:ea typeface="Arial Narrow"/>
                <a:cs typeface="Arial Narrow"/>
                <a:sym typeface="Arial Narrow"/>
              </a:rPr>
              <a:t>nombre</a:t>
            </a:r>
            <a:r>
              <a:rPr lang="en-US" sz="2000" b="0" i="0" u="none" strike="noStrike" cap="none" dirty="0">
                <a:solidFill>
                  <a:schemeClr val="dk1"/>
                </a:solidFill>
                <a:latin typeface="+mn-lt"/>
                <a:ea typeface="Arial Narrow"/>
                <a:cs typeface="Arial Narrow"/>
                <a:sym typeface="Arial Narrow"/>
              </a:rPr>
              <a:t> coincide con el de la </a:t>
            </a:r>
            <a:r>
              <a:rPr lang="en-US" sz="2000" b="0" i="0" u="none" strike="noStrike" cap="none" dirty="0" err="1">
                <a:solidFill>
                  <a:schemeClr val="dk1"/>
                </a:solidFill>
                <a:latin typeface="+mn-lt"/>
                <a:ea typeface="Arial Narrow"/>
                <a:cs typeface="Arial Narrow"/>
                <a:sym typeface="Arial Narrow"/>
              </a:rPr>
              <a:t>clase</a:t>
            </a:r>
            <a:endParaRPr sz="2000" b="0" i="0" u="none" strike="noStrike" cap="none" dirty="0">
              <a:solidFill>
                <a:schemeClr val="dk1"/>
              </a:solidFill>
              <a:latin typeface="+mn-lt"/>
              <a:ea typeface="Arial Narrow"/>
              <a:cs typeface="Arial Narrow"/>
              <a:sym typeface="Arial Narrow"/>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dirty="0">
              <a:solidFill>
                <a:schemeClr val="dk1"/>
              </a:solidFill>
              <a:latin typeface="Arial Narrow"/>
              <a:ea typeface="Arial Narrow"/>
              <a:cs typeface="Arial Narrow"/>
              <a:sym typeface="Arial Narrow"/>
            </a:endParaRPr>
          </a:p>
        </p:txBody>
      </p:sp>
      <p:sp>
        <p:nvSpPr>
          <p:cNvPr id="1113" name="Shape 1113"/>
          <p:cNvSpPr txBox="1">
            <a:spLocks noGrp="1"/>
          </p:cNvSpPr>
          <p:nvPr>
            <p:ph type="title" idx="4294967295"/>
          </p:nvPr>
        </p:nvSpPr>
        <p:spPr>
          <a:xfrm>
            <a:off x="381602" y="47994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Constructores</a:t>
            </a:r>
            <a:endParaRPr sz="3000" b="1" i="0" u="none" strike="noStrike" cap="none" dirty="0">
              <a:solidFill>
                <a:schemeClr val="dk1"/>
              </a:solidFill>
              <a:latin typeface="Arial"/>
              <a:ea typeface="Arial"/>
              <a:cs typeface="Arial"/>
              <a:sym typeface="Arial"/>
            </a:endParaRPr>
          </a:p>
        </p:txBody>
      </p:sp>
      <p:sp>
        <p:nvSpPr>
          <p:cNvPr id="1114" name="Shape 1114"/>
          <p:cNvSpPr/>
          <p:nvPr/>
        </p:nvSpPr>
        <p:spPr>
          <a:xfrm>
            <a:off x="3289240" y="2603599"/>
            <a:ext cx="2582160" cy="36924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solidFill>
                  <a:srgbClr val="000000"/>
                </a:solidFill>
                <a:latin typeface="Verdana"/>
                <a:ea typeface="Verdana"/>
                <a:cs typeface="Verdana"/>
                <a:sym typeface="Verdana"/>
              </a:rPr>
              <a:t>&lt;</a:t>
            </a:r>
            <a:r>
              <a:rPr lang="en-US" sz="1800" dirty="0" err="1">
                <a:solidFill>
                  <a:srgbClr val="000000"/>
                </a:solidFill>
                <a:latin typeface="Verdana"/>
                <a:ea typeface="Verdana"/>
                <a:cs typeface="Verdana"/>
                <a:sym typeface="Verdana"/>
              </a:rPr>
              <a:t>class_name</a:t>
            </a:r>
            <a:r>
              <a:rPr lang="en-US" sz="1800" dirty="0">
                <a:solidFill>
                  <a:srgbClr val="000000"/>
                </a:solidFill>
                <a:latin typeface="Verdana"/>
                <a:ea typeface="Verdana"/>
                <a:cs typeface="Verdana"/>
                <a:sym typeface="Verdana"/>
              </a:rPr>
              <a:t>&gt;(){}  </a:t>
            </a:r>
            <a:endParaRPr dirty="0"/>
          </a:p>
        </p:txBody>
      </p:sp>
      <p:sp>
        <p:nvSpPr>
          <p:cNvPr id="1115" name="Shape 1115"/>
          <p:cNvSpPr/>
          <p:nvPr/>
        </p:nvSpPr>
        <p:spPr>
          <a:xfrm>
            <a:off x="1003768" y="3285017"/>
            <a:ext cx="3352258" cy="286166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class </a:t>
            </a:r>
            <a:r>
              <a:rPr lang="en-US" sz="1800" b="1">
                <a:solidFill>
                  <a:srgbClr val="0085C7"/>
                </a:solidFill>
                <a:latin typeface="Arial"/>
                <a:ea typeface="Arial"/>
                <a:cs typeface="Arial"/>
                <a:sym typeface="Arial"/>
              </a:rPr>
              <a:t>Student</a:t>
            </a: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int id;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String name;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r>
              <a:rPr lang="en-US" sz="1800" b="1">
                <a:solidFill>
                  <a:srgbClr val="0085C7"/>
                </a:solidFill>
                <a:latin typeface="Arial"/>
                <a:ea typeface="Arial"/>
                <a:cs typeface="Arial"/>
                <a:sym typeface="Arial"/>
              </a:rPr>
              <a:t>Student</a:t>
            </a:r>
            <a:r>
              <a:rPr lang="en-US" sz="1800" b="1">
                <a:solidFill>
                  <a:schemeClr val="dk1"/>
                </a:solidFill>
                <a:latin typeface="Arial"/>
                <a:ea typeface="Arial"/>
                <a:cs typeface="Arial"/>
                <a:sym typeface="Arial"/>
              </a:rPr>
              <a:t>(int</a:t>
            </a:r>
            <a:r>
              <a:rPr lang="en-US" sz="1800">
                <a:solidFill>
                  <a:schemeClr val="dk1"/>
                </a:solidFill>
                <a:latin typeface="Arial"/>
                <a:ea typeface="Arial"/>
                <a:cs typeface="Arial"/>
                <a:sym typeface="Arial"/>
              </a:rPr>
              <a:t> i,String n){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id = i;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name = n;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a:p>
        </p:txBody>
      </p:sp>
      <p:sp>
        <p:nvSpPr>
          <p:cNvPr id="1116" name="Shape 1116"/>
          <p:cNvSpPr/>
          <p:nvPr/>
        </p:nvSpPr>
        <p:spPr>
          <a:xfrm>
            <a:off x="4580320" y="3305465"/>
            <a:ext cx="4159062" cy="923116"/>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Student s1 = new Student(111,"Karan");      Student s2 = new Student(222,"Aryan");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Shape 1121"/>
          <p:cNvSpPr txBox="1">
            <a:spLocks noGrp="1"/>
          </p:cNvSpPr>
          <p:nvPr>
            <p:ph type="body" idx="1"/>
          </p:nvPr>
        </p:nvSpPr>
        <p:spPr>
          <a:xfrm>
            <a:off x="788417" y="955183"/>
            <a:ext cx="7358053" cy="194516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dirty="0">
                <a:solidFill>
                  <a:schemeClr val="dk1"/>
                </a:solidFill>
                <a:latin typeface="+mn-lt"/>
                <a:sym typeface="Arial Narrow"/>
              </a:rPr>
              <a:t>Java </a:t>
            </a:r>
            <a:r>
              <a:rPr lang="en-US" sz="2000" b="0" i="0" u="none" strike="noStrike" cap="none" dirty="0" err="1">
                <a:solidFill>
                  <a:schemeClr val="dk1"/>
                </a:solidFill>
                <a:latin typeface="+mn-lt"/>
                <a:sym typeface="Arial Narrow"/>
              </a:rPr>
              <a:t>permite</a:t>
            </a:r>
            <a:r>
              <a:rPr lang="en-US" sz="2000" b="0" i="0" u="none" strike="noStrike" cap="none" dirty="0">
                <a:solidFill>
                  <a:schemeClr val="dk1"/>
                </a:solidFill>
                <a:latin typeface="+mn-lt"/>
                <a:sym typeface="Arial Narrow"/>
              </a:rPr>
              <a:t> la </a:t>
            </a:r>
            <a:r>
              <a:rPr lang="en-US" sz="2000" b="0" i="0" u="none" strike="noStrike" cap="none" dirty="0" err="1">
                <a:solidFill>
                  <a:schemeClr val="dk1"/>
                </a:solidFill>
                <a:latin typeface="+mn-lt"/>
                <a:sym typeface="Arial Narrow"/>
              </a:rPr>
              <a:t>sobrecarga</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operaciones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por</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tanto</a:t>
            </a:r>
            <a:r>
              <a:rPr lang="en-US" sz="2000" b="0" i="0" u="none" strike="noStrike" cap="none" dirty="0">
                <a:solidFill>
                  <a:schemeClr val="dk1"/>
                </a:solidFill>
                <a:latin typeface="+mn-lt"/>
                <a:sym typeface="Arial Narrow"/>
              </a:rPr>
              <a:t> se </a:t>
            </a:r>
            <a:r>
              <a:rPr lang="en-US" sz="2000" b="0" i="0" u="none" strike="noStrike" cap="none" dirty="0" err="1">
                <a:solidFill>
                  <a:schemeClr val="dk1"/>
                </a:solidFill>
                <a:latin typeface="+mn-lt"/>
                <a:sym typeface="Arial Narrow"/>
              </a:rPr>
              <a:t>pueden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definir</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varios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constructores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posible</a:t>
            </a:r>
            <a:r>
              <a:rPr lang="en-US" sz="2000" b="0" i="0" u="none" strike="noStrike" cap="none" dirty="0">
                <a:solidFill>
                  <a:schemeClr val="dk1"/>
                </a:solidFill>
                <a:latin typeface="+mn-lt"/>
                <a:sym typeface="Arial Narrow"/>
              </a:rPr>
              <a:t> para </a:t>
            </a:r>
            <a:r>
              <a:rPr lang="en-US" sz="2000" b="0" i="0" u="none" strike="noStrike" cap="none" dirty="0" err="1">
                <a:solidFill>
                  <a:schemeClr val="dk1"/>
                </a:solidFill>
                <a:latin typeface="+mn-lt"/>
                <a:sym typeface="Arial Narrow"/>
              </a:rPr>
              <a:t>una</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clase</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siempre</a:t>
            </a:r>
            <a:r>
              <a:rPr lang="en-US" sz="2000" b="0" i="0" u="none" strike="noStrike" cap="none" dirty="0">
                <a:solidFill>
                  <a:schemeClr val="dk1"/>
                </a:solidFill>
                <a:latin typeface="+mn-lt"/>
                <a:sym typeface="Arial Narrow"/>
              </a:rPr>
              <a:t> que se </a:t>
            </a:r>
            <a:r>
              <a:rPr lang="en-US" sz="2000" b="0" i="0" u="none" strike="noStrike" cap="none" dirty="0" err="1">
                <a:solidFill>
                  <a:schemeClr val="dk1"/>
                </a:solidFill>
                <a:latin typeface="+mn-lt"/>
                <a:sym typeface="Arial Narrow"/>
              </a:rPr>
              <a:t>diferencien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en</a:t>
            </a:r>
            <a:r>
              <a:rPr lang="en-US" sz="2000" b="0" i="0" u="none" strike="noStrike" cap="none" dirty="0">
                <a:solidFill>
                  <a:schemeClr val="dk1"/>
                </a:solidFill>
                <a:latin typeface="+mn-lt"/>
                <a:sym typeface="Arial Narrow"/>
              </a:rPr>
              <a:t> la </a:t>
            </a:r>
            <a:r>
              <a:rPr lang="en-US" sz="2000" b="0" i="0" u="none" strike="noStrike" cap="none" dirty="0" err="1">
                <a:solidFill>
                  <a:schemeClr val="dk1"/>
                </a:solidFill>
                <a:latin typeface="+mn-lt"/>
                <a:sym typeface="Arial Narrow"/>
              </a:rPr>
              <a:t>lista</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argumentos</a:t>
            </a:r>
            <a:endParaRPr b="0" dirty="0">
              <a:latin typeface="+mn-lt"/>
            </a:endParaRPr>
          </a:p>
        </p:txBody>
      </p:sp>
      <p:sp>
        <p:nvSpPr>
          <p:cNvPr id="1122" name="Shape 1122"/>
          <p:cNvSpPr txBox="1">
            <a:spLocks noGrp="1"/>
          </p:cNvSpPr>
          <p:nvPr>
            <p:ph type="title" idx="4294967295"/>
          </p:nvPr>
        </p:nvSpPr>
        <p:spPr>
          <a:xfrm>
            <a:off x="466944" y="335065"/>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Sobrecarga</a:t>
            </a:r>
            <a:r>
              <a:rPr lang="en-US" sz="3000" b="1" i="0" u="none" strike="noStrike" cap="none" dirty="0">
                <a:solidFill>
                  <a:schemeClr val="dk1"/>
                </a:solidFill>
                <a:latin typeface="Arial"/>
                <a:ea typeface="Arial"/>
                <a:cs typeface="Arial"/>
                <a:sym typeface="Arial"/>
              </a:rPr>
              <a:t> de </a:t>
            </a:r>
            <a:r>
              <a:rPr lang="en-US" sz="3000" b="1" i="0" u="none" strike="noStrike" cap="none" dirty="0" err="1">
                <a:solidFill>
                  <a:schemeClr val="dk1"/>
                </a:solidFill>
                <a:latin typeface="Arial"/>
                <a:ea typeface="Arial"/>
                <a:cs typeface="Arial"/>
                <a:sym typeface="Arial"/>
              </a:rPr>
              <a:t>Constructores</a:t>
            </a:r>
            <a:endParaRPr sz="3000" b="1" i="0" u="none" strike="noStrike" cap="none" dirty="0">
              <a:solidFill>
                <a:schemeClr val="dk1"/>
              </a:solidFill>
              <a:latin typeface="Arial"/>
              <a:ea typeface="Arial"/>
              <a:cs typeface="Arial"/>
              <a:sym typeface="Arial"/>
            </a:endParaRPr>
          </a:p>
        </p:txBody>
      </p:sp>
      <p:sp>
        <p:nvSpPr>
          <p:cNvPr id="1123" name="Shape 1123"/>
          <p:cNvSpPr/>
          <p:nvPr/>
        </p:nvSpPr>
        <p:spPr>
          <a:xfrm>
            <a:off x="466944" y="1927765"/>
            <a:ext cx="4031515" cy="4430957"/>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class Student{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int id;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String name;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int age;  </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	Student(int i,String n){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id = i;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name = n;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Student(int i,String n,int a){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id = i;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name = n;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age=a;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  </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p:txBody>
      </p:sp>
      <p:sp>
        <p:nvSpPr>
          <p:cNvPr id="1124" name="Shape 1124"/>
          <p:cNvSpPr/>
          <p:nvPr/>
        </p:nvSpPr>
        <p:spPr>
          <a:xfrm>
            <a:off x="4739594" y="2621783"/>
            <a:ext cx="4155402" cy="1200051"/>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Student s1 = new Student(111,"Karan");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Student s2 = new Student(222,"Aryan",25);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Shape 1129"/>
          <p:cNvSpPr txBox="1">
            <a:spLocks noGrp="1"/>
          </p:cNvSpPr>
          <p:nvPr>
            <p:ph type="body" idx="1"/>
          </p:nvPr>
        </p:nvSpPr>
        <p:spPr>
          <a:xfrm>
            <a:off x="515062" y="974564"/>
            <a:ext cx="8324137" cy="289818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400" b="0" i="0" u="none" strike="noStrike" cap="none" dirty="0">
                <a:solidFill>
                  <a:schemeClr val="dk1"/>
                </a:solidFill>
                <a:latin typeface="+mn-lt"/>
                <a:sym typeface="Arial Narrow"/>
              </a:rPr>
              <a:t>this </a:t>
            </a:r>
            <a:r>
              <a:rPr lang="en-US" sz="2400" b="0" i="0" u="none" strike="noStrike" cap="none" dirty="0" err="1">
                <a:solidFill>
                  <a:schemeClr val="dk1"/>
                </a:solidFill>
                <a:latin typeface="+mn-lt"/>
                <a:sym typeface="Arial Narrow"/>
              </a:rPr>
              <a:t>es</a:t>
            </a:r>
            <a:r>
              <a:rPr lang="en-US" sz="2400" b="0" i="0" u="none" strike="noStrike" cap="none" dirty="0">
                <a:solidFill>
                  <a:schemeClr val="dk1"/>
                </a:solidFill>
                <a:latin typeface="+mn-lt"/>
                <a:sym typeface="Arial Narrow"/>
              </a:rPr>
              <a:t> </a:t>
            </a:r>
            <a:r>
              <a:rPr lang="en-US" sz="2400" b="0" i="0" u="none" strike="noStrike" cap="none" dirty="0" err="1">
                <a:solidFill>
                  <a:schemeClr val="dk1"/>
                </a:solidFill>
                <a:latin typeface="+mn-lt"/>
                <a:sym typeface="Arial Narrow"/>
              </a:rPr>
              <a:t>una</a:t>
            </a:r>
            <a:r>
              <a:rPr lang="en-US" sz="2400" b="0" i="0" u="none" strike="noStrike" cap="none" dirty="0">
                <a:solidFill>
                  <a:schemeClr val="dk1"/>
                </a:solidFill>
                <a:latin typeface="+mn-lt"/>
                <a:sym typeface="Arial Narrow"/>
              </a:rPr>
              <a:t> variable de </a:t>
            </a:r>
            <a:r>
              <a:rPr lang="en-US" sz="2400" b="0" i="0" u="none" strike="noStrike" cap="none" dirty="0" err="1">
                <a:solidFill>
                  <a:schemeClr val="dk1"/>
                </a:solidFill>
                <a:latin typeface="+mn-lt"/>
                <a:sym typeface="Arial Narrow"/>
              </a:rPr>
              <a:t>referencia</a:t>
            </a:r>
            <a:r>
              <a:rPr lang="en-US" sz="2400" b="0" i="0" u="none" strike="noStrike" cap="none" dirty="0">
                <a:solidFill>
                  <a:schemeClr val="dk1"/>
                </a:solidFill>
                <a:latin typeface="+mn-lt"/>
                <a:sym typeface="Arial Narrow"/>
              </a:rPr>
              <a:t> que se </a:t>
            </a:r>
            <a:r>
              <a:rPr lang="en-US" sz="2400" b="0" i="0" u="none" strike="noStrike" cap="none" dirty="0" err="1">
                <a:solidFill>
                  <a:schemeClr val="dk1"/>
                </a:solidFill>
                <a:latin typeface="+mn-lt"/>
                <a:sym typeface="Arial Narrow"/>
              </a:rPr>
              <a:t>refiere</a:t>
            </a:r>
            <a:r>
              <a:rPr lang="en-US" sz="2400" b="0" i="0" u="none" strike="noStrike" cap="none" dirty="0">
                <a:solidFill>
                  <a:schemeClr val="dk1"/>
                </a:solidFill>
                <a:latin typeface="+mn-lt"/>
                <a:sym typeface="Arial Narrow"/>
              </a:rPr>
              <a:t> al </a:t>
            </a:r>
            <a:r>
              <a:rPr lang="en-US" sz="2400" b="0" i="0" u="none" strike="noStrike" cap="none" dirty="0" err="1">
                <a:solidFill>
                  <a:schemeClr val="dk1"/>
                </a:solidFill>
                <a:latin typeface="+mn-lt"/>
                <a:sym typeface="Arial Narrow"/>
              </a:rPr>
              <a:t>objeto</a:t>
            </a:r>
            <a:r>
              <a:rPr lang="en-US" sz="2400" b="0" i="0" u="none" strike="noStrike" cap="none" dirty="0">
                <a:solidFill>
                  <a:schemeClr val="dk1"/>
                </a:solidFill>
                <a:latin typeface="+mn-lt"/>
                <a:sym typeface="Arial Narrow"/>
              </a:rPr>
              <a:t> actual.</a:t>
            </a:r>
            <a:endParaRPr sz="2400" b="0" i="0" u="none" strike="noStrike" cap="none" dirty="0">
              <a:solidFill>
                <a:schemeClr val="dk1"/>
              </a:solidFill>
              <a:latin typeface="+mn-lt"/>
              <a:sym typeface="Arial Narrow"/>
            </a:endParaRPr>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a:solidFill>
                  <a:schemeClr val="dk1"/>
                </a:solidFill>
                <a:latin typeface="+mn-lt"/>
                <a:sym typeface="Arial"/>
              </a:rPr>
              <a:t>this se </a:t>
            </a:r>
            <a:r>
              <a:rPr lang="en-US" sz="1800" b="0" i="0" u="none" strike="noStrike" cap="none" dirty="0" err="1">
                <a:solidFill>
                  <a:schemeClr val="dk1"/>
                </a:solidFill>
                <a:latin typeface="+mn-lt"/>
                <a:sym typeface="Arial"/>
              </a:rPr>
              <a:t>puede</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usar</a:t>
            </a:r>
            <a:r>
              <a:rPr lang="en-US" sz="1800" b="0" i="0" u="none" strike="noStrike" cap="none" dirty="0">
                <a:solidFill>
                  <a:schemeClr val="dk1"/>
                </a:solidFill>
                <a:latin typeface="+mn-lt"/>
                <a:sym typeface="Arial"/>
              </a:rPr>
              <a:t> para </a:t>
            </a:r>
            <a:r>
              <a:rPr lang="en-US" sz="1800" b="0" i="0" u="none" strike="noStrike" cap="none" dirty="0" err="1">
                <a:solidFill>
                  <a:schemeClr val="dk1"/>
                </a:solidFill>
                <a:latin typeface="+mn-lt"/>
                <a:sym typeface="Arial"/>
              </a:rPr>
              <a:t>referir</a:t>
            </a:r>
            <a:r>
              <a:rPr lang="en-US" sz="1800" b="0" i="0" u="none" strike="noStrike" cap="none" dirty="0">
                <a:solidFill>
                  <a:schemeClr val="dk1"/>
                </a:solidFill>
                <a:latin typeface="+mn-lt"/>
                <a:sym typeface="Arial"/>
              </a:rPr>
              <a:t> la variable de </a:t>
            </a:r>
            <a:r>
              <a:rPr lang="en-US" sz="1800" b="0" i="0" u="none" strike="noStrike" cap="none" dirty="0" err="1">
                <a:solidFill>
                  <a:schemeClr val="dk1"/>
                </a:solidFill>
                <a:latin typeface="+mn-lt"/>
                <a:sym typeface="Arial"/>
              </a:rPr>
              <a:t>instancia</a:t>
            </a:r>
            <a:r>
              <a:rPr lang="en-US" sz="1800" b="0" i="0" u="none" strike="noStrike" cap="none" dirty="0">
                <a:solidFill>
                  <a:schemeClr val="dk1"/>
                </a:solidFill>
                <a:latin typeface="+mn-lt"/>
                <a:sym typeface="Arial"/>
              </a:rPr>
              <a:t> de </a:t>
            </a:r>
            <a:r>
              <a:rPr lang="en-US" sz="1800" b="0" i="0" u="none" strike="noStrike" cap="none" dirty="0" err="1">
                <a:solidFill>
                  <a:schemeClr val="dk1"/>
                </a:solidFill>
                <a:latin typeface="+mn-lt"/>
                <a:sym typeface="Arial"/>
              </a:rPr>
              <a:t>clase</a:t>
            </a:r>
            <a:r>
              <a:rPr lang="en-US" sz="1800" b="0" i="0" u="none" strike="noStrike" cap="none" dirty="0">
                <a:solidFill>
                  <a:schemeClr val="dk1"/>
                </a:solidFill>
                <a:latin typeface="+mn-lt"/>
                <a:sym typeface="Arial"/>
              </a:rPr>
              <a:t> actual.</a:t>
            </a:r>
            <a:endParaRPr sz="1800" dirty="0">
              <a:latin typeface="+mn-lt"/>
            </a:endParaRPr>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a:solidFill>
                  <a:schemeClr val="dk1"/>
                </a:solidFill>
                <a:latin typeface="+mn-lt"/>
                <a:sym typeface="Arial"/>
              </a:rPr>
              <a:t>this se </a:t>
            </a:r>
            <a:r>
              <a:rPr lang="en-US" sz="1800" b="0" i="0" u="none" strike="noStrike" cap="none" dirty="0" err="1">
                <a:solidFill>
                  <a:schemeClr val="dk1"/>
                </a:solidFill>
                <a:latin typeface="+mn-lt"/>
                <a:sym typeface="Arial"/>
              </a:rPr>
              <a:t>puede</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usar</a:t>
            </a:r>
            <a:r>
              <a:rPr lang="en-US" sz="1800" b="0" i="0" u="none" strike="noStrike" cap="none" dirty="0">
                <a:solidFill>
                  <a:schemeClr val="dk1"/>
                </a:solidFill>
                <a:latin typeface="+mn-lt"/>
                <a:sym typeface="Arial"/>
              </a:rPr>
              <a:t> para </a:t>
            </a:r>
            <a:r>
              <a:rPr lang="en-US" sz="1800" b="0" i="0" u="none" strike="noStrike" cap="none" dirty="0" err="1">
                <a:solidFill>
                  <a:schemeClr val="dk1"/>
                </a:solidFill>
                <a:latin typeface="+mn-lt"/>
                <a:sym typeface="Arial"/>
              </a:rPr>
              <a:t>invocar</a:t>
            </a:r>
            <a:r>
              <a:rPr lang="en-US" sz="1800" b="0" i="0" u="none" strike="noStrike" cap="none" dirty="0">
                <a:solidFill>
                  <a:schemeClr val="dk1"/>
                </a:solidFill>
                <a:latin typeface="+mn-lt"/>
                <a:sym typeface="Arial"/>
              </a:rPr>
              <a:t> el </a:t>
            </a:r>
            <a:r>
              <a:rPr lang="en-US" sz="1800" b="0" i="0" u="none" strike="noStrike" cap="none" dirty="0" err="1">
                <a:solidFill>
                  <a:schemeClr val="dk1"/>
                </a:solidFill>
                <a:latin typeface="+mn-lt"/>
                <a:sym typeface="Arial"/>
              </a:rPr>
              <a:t>método</a:t>
            </a:r>
            <a:r>
              <a:rPr lang="en-US" sz="1800" b="0" i="0" u="none" strike="noStrike" cap="none" dirty="0">
                <a:solidFill>
                  <a:schemeClr val="dk1"/>
                </a:solidFill>
                <a:latin typeface="+mn-lt"/>
                <a:sym typeface="Arial"/>
              </a:rPr>
              <a:t> de </a:t>
            </a:r>
            <a:r>
              <a:rPr lang="en-US" sz="1800" b="0" i="0" u="none" strike="noStrike" cap="none" dirty="0" err="1">
                <a:solidFill>
                  <a:schemeClr val="dk1"/>
                </a:solidFill>
                <a:latin typeface="+mn-lt"/>
                <a:sym typeface="Arial"/>
              </a:rPr>
              <a:t>clase</a:t>
            </a:r>
            <a:r>
              <a:rPr lang="en-US" sz="1800" b="0" i="0" u="none" strike="noStrike" cap="none" dirty="0">
                <a:solidFill>
                  <a:schemeClr val="dk1"/>
                </a:solidFill>
                <a:latin typeface="+mn-lt"/>
                <a:sym typeface="Arial"/>
              </a:rPr>
              <a:t> actual (</a:t>
            </a:r>
            <a:r>
              <a:rPr lang="en-US" sz="1800" b="0" i="0" u="none" strike="noStrike" cap="none" dirty="0" err="1">
                <a:solidFill>
                  <a:schemeClr val="dk1"/>
                </a:solidFill>
                <a:latin typeface="+mn-lt"/>
                <a:sym typeface="Arial"/>
              </a:rPr>
              <a:t>implícitamente</a:t>
            </a:r>
            <a:r>
              <a:rPr lang="en-US" sz="1800" b="0" i="0" u="none" strike="noStrike" cap="none" dirty="0">
                <a:solidFill>
                  <a:schemeClr val="dk1"/>
                </a:solidFill>
                <a:latin typeface="+mn-lt"/>
                <a:sym typeface="Arial"/>
              </a:rPr>
              <a:t>)</a:t>
            </a:r>
            <a:endParaRPr sz="1800" dirty="0">
              <a:latin typeface="+mn-lt"/>
            </a:endParaRPr>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a:solidFill>
                  <a:schemeClr val="dk1"/>
                </a:solidFill>
                <a:latin typeface="+mn-lt"/>
                <a:sym typeface="Arial"/>
              </a:rPr>
              <a:t>this() se </a:t>
            </a:r>
            <a:r>
              <a:rPr lang="en-US" sz="1800" b="0" i="0" u="none" strike="noStrike" cap="none" dirty="0" err="1">
                <a:solidFill>
                  <a:schemeClr val="dk1"/>
                </a:solidFill>
                <a:latin typeface="+mn-lt"/>
                <a:sym typeface="Arial"/>
              </a:rPr>
              <a:t>puede</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usar</a:t>
            </a:r>
            <a:r>
              <a:rPr lang="en-US" sz="1800" b="0" i="0" u="none" strike="noStrike" cap="none" dirty="0">
                <a:solidFill>
                  <a:schemeClr val="dk1"/>
                </a:solidFill>
                <a:latin typeface="+mn-lt"/>
                <a:sym typeface="Arial"/>
              </a:rPr>
              <a:t> para </a:t>
            </a:r>
            <a:r>
              <a:rPr lang="en-US" sz="1800" b="0" i="0" u="none" strike="noStrike" cap="none" dirty="0" err="1">
                <a:solidFill>
                  <a:schemeClr val="dk1"/>
                </a:solidFill>
                <a:latin typeface="+mn-lt"/>
                <a:sym typeface="Arial"/>
              </a:rPr>
              <a:t>invocar</a:t>
            </a:r>
            <a:r>
              <a:rPr lang="en-US" sz="1800" b="0" i="0" u="none" strike="noStrike" cap="none" dirty="0">
                <a:solidFill>
                  <a:schemeClr val="dk1"/>
                </a:solidFill>
                <a:latin typeface="+mn-lt"/>
                <a:sym typeface="Arial"/>
              </a:rPr>
              <a:t> al constructor de la </a:t>
            </a:r>
            <a:r>
              <a:rPr lang="en-US" sz="1800" b="0" i="0" u="none" strike="noStrike" cap="none" dirty="0" err="1">
                <a:solidFill>
                  <a:schemeClr val="dk1"/>
                </a:solidFill>
                <a:latin typeface="+mn-lt"/>
                <a:sym typeface="Arial"/>
              </a:rPr>
              <a:t>clase</a:t>
            </a:r>
            <a:r>
              <a:rPr lang="en-US" sz="1800" b="0" i="0" u="none" strike="noStrike" cap="none" dirty="0">
                <a:solidFill>
                  <a:schemeClr val="dk1"/>
                </a:solidFill>
                <a:latin typeface="+mn-lt"/>
                <a:sym typeface="Arial"/>
              </a:rPr>
              <a:t> actual.</a:t>
            </a:r>
            <a:endParaRPr sz="1800" dirty="0">
              <a:latin typeface="+mn-lt"/>
            </a:endParaRPr>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a:solidFill>
                  <a:schemeClr val="dk1"/>
                </a:solidFill>
                <a:latin typeface="+mn-lt"/>
                <a:sym typeface="Arial"/>
              </a:rPr>
              <a:t>this se </a:t>
            </a:r>
            <a:r>
              <a:rPr lang="en-US" sz="1800" b="0" i="0" u="none" strike="noStrike" cap="none" dirty="0" err="1">
                <a:solidFill>
                  <a:schemeClr val="dk1"/>
                </a:solidFill>
                <a:latin typeface="+mn-lt"/>
                <a:sym typeface="Arial"/>
              </a:rPr>
              <a:t>puede</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pasar</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como</a:t>
            </a:r>
            <a:r>
              <a:rPr lang="en-US" sz="1800" b="0" i="0" u="none" strike="noStrike" cap="none" dirty="0">
                <a:solidFill>
                  <a:schemeClr val="dk1"/>
                </a:solidFill>
                <a:latin typeface="+mn-lt"/>
                <a:sym typeface="Arial"/>
              </a:rPr>
              <a:t> un </a:t>
            </a:r>
            <a:r>
              <a:rPr lang="en-US" sz="1800" b="0" i="0" u="none" strike="noStrike" cap="none" dirty="0" err="1">
                <a:solidFill>
                  <a:schemeClr val="dk1"/>
                </a:solidFill>
                <a:latin typeface="+mn-lt"/>
                <a:sym typeface="Arial"/>
              </a:rPr>
              <a:t>argumento</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en</a:t>
            </a:r>
            <a:r>
              <a:rPr lang="en-US" sz="1800" b="0" i="0" u="none" strike="noStrike" cap="none" dirty="0">
                <a:solidFill>
                  <a:schemeClr val="dk1"/>
                </a:solidFill>
                <a:latin typeface="+mn-lt"/>
                <a:sym typeface="Arial"/>
              </a:rPr>
              <a:t> la </a:t>
            </a:r>
            <a:r>
              <a:rPr lang="en-US" sz="1800" b="0" i="0" u="none" strike="noStrike" cap="none" dirty="0" err="1">
                <a:solidFill>
                  <a:schemeClr val="dk1"/>
                </a:solidFill>
                <a:latin typeface="+mn-lt"/>
                <a:sym typeface="Arial"/>
              </a:rPr>
              <a:t>llamada</a:t>
            </a:r>
            <a:r>
              <a:rPr lang="en-US" sz="1800" b="0" i="0" u="none" strike="noStrike" cap="none" dirty="0">
                <a:solidFill>
                  <a:schemeClr val="dk1"/>
                </a:solidFill>
                <a:latin typeface="+mn-lt"/>
                <a:sym typeface="Arial"/>
              </a:rPr>
              <a:t> al </a:t>
            </a:r>
            <a:r>
              <a:rPr lang="en-US" sz="1800" b="0" i="0" u="none" strike="noStrike" cap="none" dirty="0" err="1">
                <a:solidFill>
                  <a:schemeClr val="dk1"/>
                </a:solidFill>
                <a:latin typeface="+mn-lt"/>
                <a:sym typeface="Arial"/>
              </a:rPr>
              <a:t>método</a:t>
            </a:r>
            <a:r>
              <a:rPr lang="en-US" sz="1800" b="0" i="0" u="none" strike="noStrike" cap="none" dirty="0">
                <a:solidFill>
                  <a:schemeClr val="dk1"/>
                </a:solidFill>
                <a:latin typeface="+mn-lt"/>
                <a:sym typeface="Arial"/>
              </a:rPr>
              <a:t>.</a:t>
            </a:r>
            <a:endParaRPr sz="1800" dirty="0">
              <a:latin typeface="+mn-lt"/>
            </a:endParaRPr>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a:solidFill>
                  <a:schemeClr val="dk1"/>
                </a:solidFill>
                <a:latin typeface="+mn-lt"/>
                <a:sym typeface="Arial"/>
              </a:rPr>
              <a:t>this se </a:t>
            </a:r>
            <a:r>
              <a:rPr lang="en-US" sz="1800" b="0" i="0" u="none" strike="noStrike" cap="none" dirty="0" err="1">
                <a:solidFill>
                  <a:schemeClr val="dk1"/>
                </a:solidFill>
                <a:latin typeface="+mn-lt"/>
                <a:sym typeface="Arial"/>
              </a:rPr>
              <a:t>puede</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pasar</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como</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argumento</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en</a:t>
            </a:r>
            <a:r>
              <a:rPr lang="en-US" sz="1800" b="0" i="0" u="none" strike="noStrike" cap="none" dirty="0">
                <a:solidFill>
                  <a:schemeClr val="dk1"/>
                </a:solidFill>
                <a:latin typeface="+mn-lt"/>
                <a:sym typeface="Arial"/>
              </a:rPr>
              <a:t> la </a:t>
            </a:r>
            <a:r>
              <a:rPr lang="en-US" sz="1800" b="0" i="0" u="none" strike="noStrike" cap="none" dirty="0" err="1">
                <a:solidFill>
                  <a:schemeClr val="dk1"/>
                </a:solidFill>
                <a:latin typeface="+mn-lt"/>
                <a:sym typeface="Arial"/>
              </a:rPr>
              <a:t>llamada</a:t>
            </a:r>
            <a:r>
              <a:rPr lang="en-US" sz="1800" b="0" i="0" u="none" strike="noStrike" cap="none" dirty="0">
                <a:solidFill>
                  <a:schemeClr val="dk1"/>
                </a:solidFill>
                <a:latin typeface="+mn-lt"/>
                <a:sym typeface="Arial"/>
              </a:rPr>
              <a:t> del constructor.</a:t>
            </a:r>
            <a:endParaRPr sz="1800" dirty="0">
              <a:latin typeface="+mn-lt"/>
            </a:endParaRPr>
          </a:p>
          <a:p>
            <a:pPr marL="192024" marR="0" lvl="1" indent="-192024" algn="l" rtl="0">
              <a:lnSpc>
                <a:spcPct val="100000"/>
              </a:lnSpc>
              <a:spcBef>
                <a:spcPts val="0"/>
              </a:spcBef>
              <a:spcAft>
                <a:spcPts val="0"/>
              </a:spcAft>
              <a:buClr>
                <a:schemeClr val="dk1"/>
              </a:buClr>
              <a:buSzPts val="2000"/>
              <a:buFont typeface="Arial"/>
              <a:buChar char="▪"/>
            </a:pPr>
            <a:r>
              <a:rPr lang="en-US" sz="1800" b="0" i="0" u="none" strike="noStrike" cap="none" dirty="0">
                <a:solidFill>
                  <a:schemeClr val="dk1"/>
                </a:solidFill>
                <a:latin typeface="+mn-lt"/>
                <a:sym typeface="Arial"/>
              </a:rPr>
              <a:t>this se </a:t>
            </a:r>
            <a:r>
              <a:rPr lang="en-US" sz="1800" b="0" i="0" u="none" strike="noStrike" cap="none" dirty="0" err="1">
                <a:solidFill>
                  <a:schemeClr val="dk1"/>
                </a:solidFill>
                <a:latin typeface="+mn-lt"/>
                <a:sym typeface="Arial"/>
              </a:rPr>
              <a:t>puede</a:t>
            </a:r>
            <a:r>
              <a:rPr lang="en-US" sz="1800" b="0" i="0" u="none" strike="noStrike" cap="none" dirty="0">
                <a:solidFill>
                  <a:schemeClr val="dk1"/>
                </a:solidFill>
                <a:latin typeface="+mn-lt"/>
                <a:sym typeface="Arial"/>
              </a:rPr>
              <a:t> </a:t>
            </a:r>
            <a:r>
              <a:rPr lang="en-US" sz="1800" b="0" i="0" u="none" strike="noStrike" cap="none" dirty="0" err="1">
                <a:solidFill>
                  <a:schemeClr val="dk1"/>
                </a:solidFill>
                <a:latin typeface="+mn-lt"/>
                <a:sym typeface="Arial"/>
              </a:rPr>
              <a:t>usar</a:t>
            </a:r>
            <a:r>
              <a:rPr lang="en-US" sz="1800" b="0" i="0" u="none" strike="noStrike" cap="none" dirty="0">
                <a:solidFill>
                  <a:schemeClr val="dk1"/>
                </a:solidFill>
                <a:latin typeface="+mn-lt"/>
                <a:sym typeface="Arial"/>
              </a:rPr>
              <a:t> para </a:t>
            </a:r>
            <a:r>
              <a:rPr lang="en-US" sz="1800" b="0" i="0" u="none" strike="noStrike" cap="none" dirty="0" err="1">
                <a:solidFill>
                  <a:schemeClr val="dk1"/>
                </a:solidFill>
                <a:latin typeface="+mn-lt"/>
                <a:sym typeface="Arial"/>
              </a:rPr>
              <a:t>devolver</a:t>
            </a:r>
            <a:r>
              <a:rPr lang="en-US" sz="1800" b="0" i="0" u="none" strike="noStrike" cap="none" dirty="0">
                <a:solidFill>
                  <a:schemeClr val="dk1"/>
                </a:solidFill>
                <a:latin typeface="+mn-lt"/>
                <a:sym typeface="Arial"/>
              </a:rPr>
              <a:t> la </a:t>
            </a:r>
            <a:r>
              <a:rPr lang="en-US" sz="1800" b="0" i="0" u="none" strike="noStrike" cap="none" dirty="0" err="1">
                <a:solidFill>
                  <a:schemeClr val="dk1"/>
                </a:solidFill>
                <a:latin typeface="+mn-lt"/>
                <a:sym typeface="Arial"/>
              </a:rPr>
              <a:t>instancia</a:t>
            </a:r>
            <a:r>
              <a:rPr lang="en-US" sz="1800" b="0" i="0" u="none" strike="noStrike" cap="none" dirty="0">
                <a:solidFill>
                  <a:schemeClr val="dk1"/>
                </a:solidFill>
                <a:latin typeface="+mn-lt"/>
                <a:sym typeface="Arial"/>
              </a:rPr>
              <a:t> de </a:t>
            </a:r>
            <a:r>
              <a:rPr lang="en-US" sz="1800" b="0" i="0" u="none" strike="noStrike" cap="none" dirty="0" err="1">
                <a:solidFill>
                  <a:schemeClr val="dk1"/>
                </a:solidFill>
                <a:latin typeface="+mn-lt"/>
                <a:sym typeface="Arial"/>
              </a:rPr>
              <a:t>clase</a:t>
            </a:r>
            <a:r>
              <a:rPr lang="en-US" sz="1800" b="0" i="0" u="none" strike="noStrike" cap="none" dirty="0">
                <a:solidFill>
                  <a:schemeClr val="dk1"/>
                </a:solidFill>
                <a:latin typeface="+mn-lt"/>
                <a:sym typeface="Arial"/>
              </a:rPr>
              <a:t> actual del </a:t>
            </a:r>
            <a:r>
              <a:rPr lang="en-US" sz="1800" b="0" i="0" u="none" strike="noStrike" cap="none" dirty="0" err="1">
                <a:solidFill>
                  <a:schemeClr val="dk1"/>
                </a:solidFill>
                <a:latin typeface="+mn-lt"/>
                <a:sym typeface="Arial"/>
              </a:rPr>
              <a:t>método</a:t>
            </a:r>
            <a:r>
              <a:rPr lang="en-US" sz="1800" b="0" i="0" u="none" strike="noStrike" cap="none" dirty="0">
                <a:solidFill>
                  <a:schemeClr val="dk1"/>
                </a:solidFill>
                <a:latin typeface="+mn-lt"/>
                <a:sym typeface="Arial"/>
              </a:rPr>
              <a:t>.</a:t>
            </a:r>
            <a:endParaRPr sz="1800" dirty="0">
              <a:latin typeface="+mn-lt"/>
            </a:endParaRPr>
          </a:p>
        </p:txBody>
      </p:sp>
      <p:sp>
        <p:nvSpPr>
          <p:cNvPr id="1130" name="Shape 1130"/>
          <p:cNvSpPr txBox="1">
            <a:spLocks noGrp="1"/>
          </p:cNvSpPr>
          <p:nvPr>
            <p:ph type="title" idx="4294967295"/>
          </p:nvPr>
        </p:nvSpPr>
        <p:spPr>
          <a:xfrm>
            <a:off x="515063" y="42052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this</a:t>
            </a:r>
            <a:endParaRPr sz="3000" b="1" i="0" u="none" strike="noStrike" cap="none" dirty="0">
              <a:solidFill>
                <a:schemeClr val="dk1"/>
              </a:solidFill>
              <a:latin typeface="Arial"/>
              <a:ea typeface="Arial"/>
              <a:cs typeface="Arial"/>
              <a:sym typeface="Arial"/>
            </a:endParaRPr>
          </a:p>
        </p:txBody>
      </p:sp>
      <p:sp>
        <p:nvSpPr>
          <p:cNvPr id="1131" name="Shape 1131"/>
          <p:cNvSpPr/>
          <p:nvPr/>
        </p:nvSpPr>
        <p:spPr>
          <a:xfrm>
            <a:off x="1908320" y="3560787"/>
            <a:ext cx="4908500" cy="3107824"/>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class Student{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int rollno;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String name;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float fee;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Student(int rollno,String name,float fee){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this.rollno=rollno;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this.name=name;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this.fee=fee;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Shape 1136"/>
          <p:cNvSpPr txBox="1">
            <a:spLocks noGrp="1"/>
          </p:cNvSpPr>
          <p:nvPr>
            <p:ph type="body" idx="1"/>
          </p:nvPr>
        </p:nvSpPr>
        <p:spPr>
          <a:xfrm>
            <a:off x="705292" y="2076116"/>
            <a:ext cx="7939943" cy="4958529"/>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Los atributos o métodos estáticos (static) son aquellos que pertenecen a la clase en sí, y no a los objetos</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De un atributo estático no se genera una copia por cada objeto que se crea. </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Existe una única copia compartida por todos los objetos de la clase </a:t>
            </a:r>
            <a:endParaRPr/>
          </a:p>
          <a:p>
            <a:pPr marL="342900" marR="0" lvl="0" indent="-342900" algn="l" rtl="0">
              <a:lnSpc>
                <a:spcPct val="100000"/>
              </a:lnSpc>
              <a:spcBef>
                <a:spcPts val="6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Una operación estática únicamente puede acceder a miembros estáticos</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Narrow"/>
              <a:ea typeface="Arial Narrow"/>
              <a:cs typeface="Arial Narrow"/>
              <a:sym typeface="Arial Narrow"/>
            </a:endParaRPr>
          </a:p>
        </p:txBody>
      </p:sp>
      <p:sp>
        <p:nvSpPr>
          <p:cNvPr id="1137" name="Shape 1137"/>
          <p:cNvSpPr txBox="1">
            <a:spLocks noGrp="1"/>
          </p:cNvSpPr>
          <p:nvPr>
            <p:ph type="title" idx="4294967295"/>
          </p:nvPr>
        </p:nvSpPr>
        <p:spPr>
          <a:xfrm>
            <a:off x="479611" y="502023"/>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static keyword</a:t>
            </a:r>
            <a:endParaRPr sz="3000" b="1" i="0" u="none" strike="noStrike" cap="none" dirty="0">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Shape 1142"/>
          <p:cNvSpPr txBox="1">
            <a:spLocks noGrp="1"/>
          </p:cNvSpPr>
          <p:nvPr>
            <p:ph type="body" idx="1"/>
          </p:nvPr>
        </p:nvSpPr>
        <p:spPr>
          <a:xfrm>
            <a:off x="705293" y="1608525"/>
            <a:ext cx="8012680" cy="391943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850"/>
              <a:buFont typeface="Arial"/>
              <a:buNone/>
            </a:pPr>
            <a:r>
              <a:rPr lang="en-US" sz="1850" b="0" i="0" u="none" strike="noStrike" cap="none" dirty="0">
                <a:solidFill>
                  <a:schemeClr val="dk1"/>
                </a:solidFill>
                <a:latin typeface="Arial"/>
                <a:ea typeface="Arial"/>
                <a:cs typeface="Arial"/>
                <a:sym typeface="Arial"/>
              </a:rPr>
              <a:t>La palabra clave final se </a:t>
            </a:r>
            <a:r>
              <a:rPr lang="en-US" sz="1850" b="0" i="0" u="none" strike="noStrike" cap="none" dirty="0" err="1">
                <a:solidFill>
                  <a:schemeClr val="dk1"/>
                </a:solidFill>
                <a:latin typeface="Arial"/>
                <a:ea typeface="Arial"/>
                <a:cs typeface="Arial"/>
                <a:sym typeface="Arial"/>
              </a:rPr>
              <a:t>usa</a:t>
            </a:r>
            <a:r>
              <a:rPr lang="en-US" sz="1850" b="0" i="0" u="none" strike="noStrike" cap="none" dirty="0">
                <a:solidFill>
                  <a:schemeClr val="dk1"/>
                </a:solidFill>
                <a:latin typeface="Arial"/>
                <a:ea typeface="Arial"/>
                <a:cs typeface="Arial"/>
                <a:sym typeface="Arial"/>
              </a:rPr>
              <a:t> para </a:t>
            </a:r>
            <a:r>
              <a:rPr lang="en-US" sz="1850" b="0" i="0" u="none" strike="noStrike" cap="none" dirty="0" err="1">
                <a:solidFill>
                  <a:schemeClr val="dk1"/>
                </a:solidFill>
                <a:latin typeface="Arial"/>
                <a:ea typeface="Arial"/>
                <a:cs typeface="Arial"/>
                <a:sym typeface="Arial"/>
              </a:rPr>
              <a:t>restringir</a:t>
            </a:r>
            <a:r>
              <a:rPr lang="en-US" sz="1850" b="0" i="0" u="none" strike="noStrike" cap="none" dirty="0">
                <a:solidFill>
                  <a:schemeClr val="dk1"/>
                </a:solidFill>
                <a:latin typeface="Arial"/>
                <a:ea typeface="Arial"/>
                <a:cs typeface="Arial"/>
                <a:sym typeface="Arial"/>
              </a:rPr>
              <a:t> el </a:t>
            </a:r>
            <a:r>
              <a:rPr lang="en-US" sz="1850" b="0" i="0" u="none" strike="noStrike" cap="none" dirty="0" err="1">
                <a:solidFill>
                  <a:schemeClr val="dk1"/>
                </a:solidFill>
                <a:latin typeface="Arial"/>
                <a:ea typeface="Arial"/>
                <a:cs typeface="Arial"/>
                <a:sym typeface="Arial"/>
              </a:rPr>
              <a:t>usuario</a:t>
            </a:r>
            <a:endParaRPr dirty="0"/>
          </a:p>
          <a:p>
            <a:pPr marL="0" marR="0" lvl="0" indent="0" algn="l" rtl="0">
              <a:lnSpc>
                <a:spcPct val="90000"/>
              </a:lnSpc>
              <a:spcBef>
                <a:spcPts val="600"/>
              </a:spcBef>
              <a:spcAft>
                <a:spcPts val="0"/>
              </a:spcAft>
              <a:buClr>
                <a:schemeClr val="dk1"/>
              </a:buClr>
              <a:buSzPts val="1850"/>
              <a:buFont typeface="Arial"/>
              <a:buNone/>
            </a:pPr>
            <a:r>
              <a:rPr lang="en-US" sz="1850" b="0" i="0" u="none" strike="noStrike" cap="none" dirty="0">
                <a:solidFill>
                  <a:schemeClr val="dk1"/>
                </a:solidFill>
                <a:latin typeface="Arial"/>
                <a:ea typeface="Arial"/>
                <a:cs typeface="Arial"/>
                <a:sym typeface="Arial"/>
              </a:rPr>
              <a:t>Si </a:t>
            </a:r>
            <a:r>
              <a:rPr lang="en-US" sz="1850" b="0" i="0" u="none" strike="noStrike" cap="none" dirty="0" err="1">
                <a:solidFill>
                  <a:schemeClr val="dk1"/>
                </a:solidFill>
                <a:latin typeface="Arial"/>
                <a:ea typeface="Arial"/>
                <a:cs typeface="Arial"/>
                <a:sym typeface="Arial"/>
              </a:rPr>
              <a:t>haces</a:t>
            </a:r>
            <a:r>
              <a:rPr lang="en-US" sz="1850" b="0" i="0" u="none" strike="noStrike" cap="none" dirty="0">
                <a:solidFill>
                  <a:schemeClr val="dk1"/>
                </a:solidFill>
                <a:latin typeface="Arial"/>
                <a:ea typeface="Arial"/>
                <a:cs typeface="Arial"/>
                <a:sym typeface="Arial"/>
              </a:rPr>
              <a:t> </a:t>
            </a:r>
            <a:r>
              <a:rPr lang="en-US" sz="1850" b="0" i="0" u="none" strike="noStrike" cap="none" dirty="0" err="1">
                <a:solidFill>
                  <a:schemeClr val="dk1"/>
                </a:solidFill>
                <a:latin typeface="Arial"/>
                <a:ea typeface="Arial"/>
                <a:cs typeface="Arial"/>
                <a:sym typeface="Arial"/>
              </a:rPr>
              <a:t>una</a:t>
            </a:r>
            <a:r>
              <a:rPr lang="en-US" sz="1850" b="0" i="0" u="none" strike="noStrike" cap="none" dirty="0">
                <a:solidFill>
                  <a:schemeClr val="dk1"/>
                </a:solidFill>
                <a:latin typeface="Arial"/>
                <a:ea typeface="Arial"/>
                <a:cs typeface="Arial"/>
                <a:sym typeface="Arial"/>
              </a:rPr>
              <a:t> variable final, no se </a:t>
            </a:r>
            <a:r>
              <a:rPr lang="en-US" sz="1850" b="0" i="0" u="none" strike="noStrike" cap="none" dirty="0" err="1">
                <a:solidFill>
                  <a:schemeClr val="dk1"/>
                </a:solidFill>
                <a:latin typeface="Arial"/>
                <a:ea typeface="Arial"/>
                <a:cs typeface="Arial"/>
                <a:sym typeface="Arial"/>
              </a:rPr>
              <a:t>puede</a:t>
            </a:r>
            <a:r>
              <a:rPr lang="en-US" sz="1850" b="0" i="0" u="none" strike="noStrike" cap="none" dirty="0">
                <a:solidFill>
                  <a:schemeClr val="dk1"/>
                </a:solidFill>
                <a:latin typeface="Arial"/>
                <a:ea typeface="Arial"/>
                <a:cs typeface="Arial"/>
                <a:sym typeface="Arial"/>
              </a:rPr>
              <a:t> </a:t>
            </a:r>
            <a:r>
              <a:rPr lang="en-US" sz="1850" b="0" i="0" u="none" strike="noStrike" cap="none" dirty="0" err="1">
                <a:solidFill>
                  <a:schemeClr val="dk1"/>
                </a:solidFill>
                <a:latin typeface="Arial"/>
                <a:ea typeface="Arial"/>
                <a:cs typeface="Arial"/>
                <a:sym typeface="Arial"/>
              </a:rPr>
              <a:t>cambiar</a:t>
            </a:r>
            <a:r>
              <a:rPr lang="en-US" sz="1850" b="0" i="0" u="none" strike="noStrike" cap="none" dirty="0">
                <a:solidFill>
                  <a:schemeClr val="dk1"/>
                </a:solidFill>
                <a:latin typeface="Arial"/>
                <a:ea typeface="Arial"/>
                <a:cs typeface="Arial"/>
                <a:sym typeface="Arial"/>
              </a:rPr>
              <a:t> </a:t>
            </a:r>
            <a:r>
              <a:rPr lang="en-US" sz="1850" b="0" i="0" u="none" strike="noStrike" cap="none" dirty="0" err="1">
                <a:solidFill>
                  <a:schemeClr val="dk1"/>
                </a:solidFill>
                <a:latin typeface="Arial"/>
                <a:ea typeface="Arial"/>
                <a:cs typeface="Arial"/>
                <a:sym typeface="Arial"/>
              </a:rPr>
              <a:t>su</a:t>
            </a:r>
            <a:r>
              <a:rPr lang="en-US" sz="1850" b="0" i="0" u="none" strike="noStrike" cap="none" dirty="0">
                <a:solidFill>
                  <a:schemeClr val="dk1"/>
                </a:solidFill>
                <a:latin typeface="Arial"/>
                <a:ea typeface="Arial"/>
                <a:cs typeface="Arial"/>
                <a:sym typeface="Arial"/>
              </a:rPr>
              <a:t> valor: </a:t>
            </a:r>
            <a:r>
              <a:rPr lang="en-US" sz="1850" b="0" i="0" u="none" strike="noStrike" cap="none" dirty="0" err="1">
                <a:solidFill>
                  <a:schemeClr val="dk1"/>
                </a:solidFill>
                <a:latin typeface="Arial"/>
                <a:ea typeface="Arial"/>
                <a:cs typeface="Arial"/>
                <a:sym typeface="Arial"/>
              </a:rPr>
              <a:t>Será</a:t>
            </a:r>
            <a:r>
              <a:rPr lang="en-US" sz="1850" b="0" i="0" u="none" strike="noStrike" cap="none" dirty="0">
                <a:solidFill>
                  <a:schemeClr val="dk1"/>
                </a:solidFill>
                <a:latin typeface="Arial"/>
                <a:ea typeface="Arial"/>
                <a:cs typeface="Arial"/>
                <a:sym typeface="Arial"/>
              </a:rPr>
              <a:t> </a:t>
            </a:r>
            <a:r>
              <a:rPr lang="en-US" sz="1850" b="0" i="0" u="none" strike="noStrike" cap="none" dirty="0" err="1">
                <a:solidFill>
                  <a:schemeClr val="dk1"/>
                </a:solidFill>
                <a:latin typeface="Arial"/>
                <a:ea typeface="Arial"/>
                <a:cs typeface="Arial"/>
                <a:sym typeface="Arial"/>
              </a:rPr>
              <a:t>constante</a:t>
            </a:r>
            <a:r>
              <a:rPr lang="en-US" sz="1850" b="0" i="0" u="none" strike="noStrike" cap="none" dirty="0">
                <a:solidFill>
                  <a:schemeClr val="dk1"/>
                </a:solidFill>
                <a:latin typeface="Arial"/>
                <a:ea typeface="Arial"/>
                <a:cs typeface="Arial"/>
                <a:sym typeface="Arial"/>
              </a:rPr>
              <a:t>.</a:t>
            </a:r>
            <a:endParaRPr dirty="0"/>
          </a:p>
          <a:p>
            <a:pPr marL="0" marR="0" lvl="0" indent="0" algn="l" rtl="0">
              <a:lnSpc>
                <a:spcPct val="90000"/>
              </a:lnSpc>
              <a:spcBef>
                <a:spcPts val="600"/>
              </a:spcBef>
              <a:spcAft>
                <a:spcPts val="0"/>
              </a:spcAft>
              <a:buClr>
                <a:schemeClr val="dk1"/>
              </a:buClr>
              <a:buSzPts val="1850"/>
              <a:buFont typeface="Arial"/>
              <a:buNone/>
            </a:pPr>
            <a:endParaRPr sz="185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50"/>
              <a:buFont typeface="Arial"/>
              <a:buNone/>
            </a:pPr>
            <a:endParaRPr sz="185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50"/>
              <a:buFont typeface="Arial"/>
              <a:buNone/>
            </a:pPr>
            <a:r>
              <a:rPr lang="en-US" sz="1850" b="0" i="0" u="none" strike="noStrike" cap="none" dirty="0">
                <a:solidFill>
                  <a:schemeClr val="dk1"/>
                </a:solidFill>
                <a:latin typeface="Arial"/>
                <a:ea typeface="Arial"/>
                <a:cs typeface="Arial"/>
                <a:sym typeface="Arial"/>
              </a:rPr>
              <a:t>Si </a:t>
            </a:r>
            <a:r>
              <a:rPr lang="en-US" sz="1850" b="0" i="0" u="none" strike="noStrike" cap="none" dirty="0" err="1">
                <a:solidFill>
                  <a:schemeClr val="dk1"/>
                </a:solidFill>
                <a:latin typeface="Arial"/>
                <a:ea typeface="Arial"/>
                <a:cs typeface="Arial"/>
                <a:sym typeface="Arial"/>
              </a:rPr>
              <a:t>haces</a:t>
            </a:r>
            <a:r>
              <a:rPr lang="en-US" sz="1850" b="0" i="0" u="none" strike="noStrike" cap="none" dirty="0">
                <a:solidFill>
                  <a:schemeClr val="dk1"/>
                </a:solidFill>
                <a:latin typeface="Arial"/>
                <a:ea typeface="Arial"/>
                <a:cs typeface="Arial"/>
                <a:sym typeface="Arial"/>
              </a:rPr>
              <a:t> un </a:t>
            </a:r>
            <a:r>
              <a:rPr lang="en-US" sz="1850" b="0" i="0" u="none" strike="noStrike" cap="none" dirty="0" err="1">
                <a:solidFill>
                  <a:schemeClr val="dk1"/>
                </a:solidFill>
                <a:latin typeface="Arial"/>
                <a:ea typeface="Arial"/>
                <a:cs typeface="Arial"/>
                <a:sym typeface="Arial"/>
              </a:rPr>
              <a:t>método</a:t>
            </a:r>
            <a:r>
              <a:rPr lang="en-US" sz="1850" b="0" i="0" u="none" strike="noStrike" cap="none" dirty="0">
                <a:solidFill>
                  <a:schemeClr val="dk1"/>
                </a:solidFill>
                <a:latin typeface="Arial"/>
                <a:ea typeface="Arial"/>
                <a:cs typeface="Arial"/>
                <a:sym typeface="Arial"/>
              </a:rPr>
              <a:t> final, no se </a:t>
            </a:r>
            <a:r>
              <a:rPr lang="en-US" sz="1850" b="0" i="0" u="none" strike="noStrike" cap="none" dirty="0" err="1">
                <a:solidFill>
                  <a:schemeClr val="dk1"/>
                </a:solidFill>
                <a:latin typeface="Arial"/>
                <a:ea typeface="Arial"/>
                <a:cs typeface="Arial"/>
                <a:sym typeface="Arial"/>
              </a:rPr>
              <a:t>puede</a:t>
            </a:r>
            <a:r>
              <a:rPr lang="en-US" sz="1850" b="0" i="0" u="none" strike="noStrike" cap="none" dirty="0">
                <a:solidFill>
                  <a:schemeClr val="dk1"/>
                </a:solidFill>
                <a:latin typeface="Arial"/>
                <a:ea typeface="Arial"/>
                <a:cs typeface="Arial"/>
                <a:sym typeface="Arial"/>
              </a:rPr>
              <a:t> </a:t>
            </a:r>
            <a:r>
              <a:rPr lang="en-US" sz="1850" b="0" i="0" u="none" strike="noStrike" cap="none" dirty="0" err="1">
                <a:solidFill>
                  <a:schemeClr val="dk1"/>
                </a:solidFill>
                <a:latin typeface="Arial"/>
                <a:ea typeface="Arial"/>
                <a:cs typeface="Arial"/>
                <a:sym typeface="Arial"/>
              </a:rPr>
              <a:t>sobreescribir</a:t>
            </a:r>
            <a:r>
              <a:rPr lang="en-US" sz="1850" b="0" i="0" u="none" strike="noStrike" cap="none" dirty="0">
                <a:solidFill>
                  <a:schemeClr val="dk1"/>
                </a:solidFill>
                <a:latin typeface="Arial"/>
                <a:ea typeface="Arial"/>
                <a:cs typeface="Arial"/>
                <a:sym typeface="Arial"/>
              </a:rPr>
              <a:t>.</a:t>
            </a:r>
            <a:endParaRPr dirty="0"/>
          </a:p>
          <a:p>
            <a:pPr marL="0" marR="0" lvl="0" indent="0" algn="l" rtl="0">
              <a:lnSpc>
                <a:spcPct val="90000"/>
              </a:lnSpc>
              <a:spcBef>
                <a:spcPts val="600"/>
              </a:spcBef>
              <a:spcAft>
                <a:spcPts val="0"/>
              </a:spcAft>
              <a:buClr>
                <a:schemeClr val="dk1"/>
              </a:buClr>
              <a:buSzPts val="1850"/>
              <a:buFont typeface="Arial"/>
              <a:buNone/>
            </a:pPr>
            <a:endParaRPr sz="185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50"/>
              <a:buFont typeface="Arial"/>
              <a:buNone/>
            </a:pPr>
            <a:endParaRPr sz="185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50"/>
              <a:buFont typeface="Arial"/>
              <a:buNone/>
            </a:pPr>
            <a:endParaRPr sz="185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50"/>
              <a:buFont typeface="Arial"/>
              <a:buNone/>
            </a:pPr>
            <a:endParaRPr sz="185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50"/>
              <a:buFont typeface="Arial"/>
              <a:buNone/>
            </a:pPr>
            <a:endParaRPr sz="185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1850"/>
              <a:buFont typeface="Arial"/>
              <a:buNone/>
            </a:pPr>
            <a:r>
              <a:rPr lang="en-US" sz="1850" b="0" i="0" u="none" strike="noStrike" cap="none" dirty="0">
                <a:solidFill>
                  <a:schemeClr val="dk1"/>
                </a:solidFill>
                <a:latin typeface="Arial"/>
                <a:ea typeface="Arial"/>
                <a:cs typeface="Arial"/>
                <a:sym typeface="Arial"/>
              </a:rPr>
              <a:t>Si </a:t>
            </a:r>
            <a:r>
              <a:rPr lang="en-US" sz="1850" b="0" i="0" u="none" strike="noStrike" cap="none" dirty="0" err="1">
                <a:solidFill>
                  <a:schemeClr val="dk1"/>
                </a:solidFill>
                <a:latin typeface="Arial"/>
                <a:ea typeface="Arial"/>
                <a:cs typeface="Arial"/>
                <a:sym typeface="Arial"/>
              </a:rPr>
              <a:t>haces</a:t>
            </a:r>
            <a:r>
              <a:rPr lang="en-US" sz="1850" b="0" i="0" u="none" strike="noStrike" cap="none" dirty="0">
                <a:solidFill>
                  <a:schemeClr val="dk1"/>
                </a:solidFill>
                <a:latin typeface="Arial"/>
                <a:ea typeface="Arial"/>
                <a:cs typeface="Arial"/>
                <a:sym typeface="Arial"/>
              </a:rPr>
              <a:t> </a:t>
            </a:r>
            <a:r>
              <a:rPr lang="en-US" sz="1850" b="0" i="0" u="none" strike="noStrike" cap="none" dirty="0" err="1">
                <a:solidFill>
                  <a:schemeClr val="dk1"/>
                </a:solidFill>
                <a:latin typeface="Arial"/>
                <a:ea typeface="Arial"/>
                <a:cs typeface="Arial"/>
                <a:sym typeface="Arial"/>
              </a:rPr>
              <a:t>una</a:t>
            </a:r>
            <a:r>
              <a:rPr lang="en-US" sz="1850" b="0" i="0" u="none" strike="noStrike" cap="none" dirty="0">
                <a:solidFill>
                  <a:schemeClr val="dk1"/>
                </a:solidFill>
                <a:latin typeface="Arial"/>
                <a:ea typeface="Arial"/>
                <a:cs typeface="Arial"/>
                <a:sym typeface="Arial"/>
              </a:rPr>
              <a:t> </a:t>
            </a:r>
            <a:r>
              <a:rPr lang="en-US" sz="1850" b="0" i="0" u="none" strike="noStrike" cap="none" dirty="0" err="1">
                <a:solidFill>
                  <a:schemeClr val="dk1"/>
                </a:solidFill>
                <a:latin typeface="Arial"/>
                <a:ea typeface="Arial"/>
                <a:cs typeface="Arial"/>
                <a:sym typeface="Arial"/>
              </a:rPr>
              <a:t>clase</a:t>
            </a:r>
            <a:r>
              <a:rPr lang="en-US" sz="1850" b="0" i="0" u="none" strike="noStrike" cap="none" dirty="0">
                <a:solidFill>
                  <a:schemeClr val="dk1"/>
                </a:solidFill>
                <a:latin typeface="Arial"/>
                <a:ea typeface="Arial"/>
                <a:cs typeface="Arial"/>
                <a:sym typeface="Arial"/>
              </a:rPr>
              <a:t> final, no se </a:t>
            </a:r>
            <a:r>
              <a:rPr lang="en-US" sz="1850" b="0" i="0" u="none" strike="noStrike" cap="none" dirty="0" err="1">
                <a:solidFill>
                  <a:schemeClr val="dk1"/>
                </a:solidFill>
                <a:latin typeface="Arial"/>
                <a:ea typeface="Arial"/>
                <a:cs typeface="Arial"/>
                <a:sym typeface="Arial"/>
              </a:rPr>
              <a:t>podrá</a:t>
            </a:r>
            <a:r>
              <a:rPr lang="en-US" sz="1850" b="0" i="0" u="none" strike="noStrike" cap="none" dirty="0">
                <a:solidFill>
                  <a:schemeClr val="dk1"/>
                </a:solidFill>
                <a:latin typeface="Arial"/>
                <a:ea typeface="Arial"/>
                <a:cs typeface="Arial"/>
                <a:sym typeface="Arial"/>
              </a:rPr>
              <a:t> extender. final class Bike{}  </a:t>
            </a:r>
            <a:endParaRPr dirty="0"/>
          </a:p>
          <a:p>
            <a:pPr marL="0" marR="0" lvl="0" indent="0" algn="l" rtl="0">
              <a:lnSpc>
                <a:spcPct val="90000"/>
              </a:lnSpc>
              <a:spcBef>
                <a:spcPts val="600"/>
              </a:spcBef>
              <a:spcAft>
                <a:spcPts val="0"/>
              </a:spcAft>
              <a:buClr>
                <a:schemeClr val="dk1"/>
              </a:buClr>
              <a:buSzPts val="1850"/>
              <a:buFont typeface="Arial"/>
              <a:buNone/>
            </a:pPr>
            <a:endParaRPr sz="1850" b="1" i="0" u="none" strike="noStrike" cap="none" dirty="0">
              <a:solidFill>
                <a:schemeClr val="dk1"/>
              </a:solidFill>
              <a:latin typeface="Arial Narrow"/>
              <a:ea typeface="Arial Narrow"/>
              <a:cs typeface="Arial Narrow"/>
              <a:sym typeface="Arial Narrow"/>
            </a:endParaRPr>
          </a:p>
        </p:txBody>
      </p:sp>
      <p:sp>
        <p:nvSpPr>
          <p:cNvPr id="1143" name="Shape 1143"/>
          <p:cNvSpPr txBox="1">
            <a:spLocks noGrp="1"/>
          </p:cNvSpPr>
          <p:nvPr>
            <p:ph type="title" idx="4294967295"/>
          </p:nvPr>
        </p:nvSpPr>
        <p:spPr>
          <a:xfrm>
            <a:off x="571500" y="625621"/>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final keyword</a:t>
            </a:r>
            <a:endParaRPr sz="3000" b="1" i="0" u="none" strike="noStrike" cap="none" dirty="0">
              <a:solidFill>
                <a:schemeClr val="dk1"/>
              </a:solidFill>
              <a:latin typeface="Arial"/>
              <a:ea typeface="Arial"/>
              <a:cs typeface="Arial"/>
              <a:sym typeface="Arial"/>
            </a:endParaRPr>
          </a:p>
        </p:txBody>
      </p:sp>
      <p:sp>
        <p:nvSpPr>
          <p:cNvPr id="1144" name="Shape 1144"/>
          <p:cNvSpPr/>
          <p:nvPr/>
        </p:nvSpPr>
        <p:spPr>
          <a:xfrm>
            <a:off x="2057982" y="2493112"/>
            <a:ext cx="5028036" cy="3692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006699"/>
                </a:solidFill>
                <a:latin typeface="Arial"/>
                <a:ea typeface="Arial"/>
                <a:cs typeface="Arial"/>
                <a:sym typeface="Arial"/>
              </a:rPr>
              <a:t>final</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int</a:t>
            </a:r>
            <a:r>
              <a:rPr lang="en-US" sz="1800">
                <a:solidFill>
                  <a:srgbClr val="000000"/>
                </a:solidFill>
                <a:latin typeface="Arial"/>
                <a:ea typeface="Arial"/>
                <a:cs typeface="Arial"/>
                <a:sym typeface="Arial"/>
              </a:rPr>
              <a:t> speedlimit=</a:t>
            </a:r>
            <a:r>
              <a:rPr lang="en-US" sz="1800">
                <a:solidFill>
                  <a:srgbClr val="C00000"/>
                </a:solidFill>
                <a:latin typeface="Arial"/>
                <a:ea typeface="Arial"/>
                <a:cs typeface="Arial"/>
                <a:sym typeface="Arial"/>
              </a:rPr>
              <a:t>90</a:t>
            </a:r>
            <a:r>
              <a:rPr lang="en-US" sz="1800">
                <a:solidFill>
                  <a:srgbClr val="000000"/>
                </a:solidFill>
                <a:latin typeface="Arial"/>
                <a:ea typeface="Arial"/>
                <a:cs typeface="Arial"/>
                <a:sym typeface="Arial"/>
              </a:rPr>
              <a:t>; </a:t>
            </a:r>
            <a:r>
              <a:rPr lang="en-US" sz="1800">
                <a:solidFill>
                  <a:srgbClr val="008200"/>
                </a:solidFill>
                <a:latin typeface="Arial"/>
                <a:ea typeface="Arial"/>
                <a:cs typeface="Arial"/>
                <a:sym typeface="Arial"/>
              </a:rPr>
              <a:t>//final variable</a:t>
            </a:r>
            <a:r>
              <a:rPr lang="en-US" sz="1800">
                <a:solidFill>
                  <a:srgbClr val="000000"/>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1145" name="Shape 1145"/>
          <p:cNvSpPr/>
          <p:nvPr/>
        </p:nvSpPr>
        <p:spPr>
          <a:xfrm>
            <a:off x="2257437" y="3568244"/>
            <a:ext cx="4652866" cy="120005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dirty="0">
                <a:solidFill>
                  <a:srgbClr val="006699"/>
                </a:solidFill>
                <a:latin typeface="Arial"/>
                <a:ea typeface="Arial"/>
                <a:cs typeface="Arial"/>
                <a:sym typeface="Arial"/>
              </a:rPr>
              <a:t>class</a:t>
            </a:r>
            <a:r>
              <a:rPr lang="en-US" sz="1800" dirty="0">
                <a:solidFill>
                  <a:srgbClr val="000000"/>
                </a:solidFill>
                <a:latin typeface="Arial"/>
                <a:ea typeface="Arial"/>
                <a:cs typeface="Arial"/>
                <a:sym typeface="Arial"/>
              </a:rPr>
              <a:t> Bike{  </a:t>
            </a:r>
            <a:endParaRPr dirty="0"/>
          </a:p>
          <a:p>
            <a:pPr marL="0" marR="0" lvl="0" indent="0" algn="just" rtl="0">
              <a:spcBef>
                <a:spcPts val="0"/>
              </a:spcBef>
              <a:spcAft>
                <a:spcPts val="0"/>
              </a:spcAft>
              <a:buNone/>
            </a:pPr>
            <a:r>
              <a:rPr lang="en-US" sz="1800" dirty="0">
                <a:solidFill>
                  <a:srgbClr val="000000"/>
                </a:solidFill>
                <a:latin typeface="Arial"/>
                <a:ea typeface="Arial"/>
                <a:cs typeface="Arial"/>
                <a:sym typeface="Arial"/>
              </a:rPr>
              <a:t>  </a:t>
            </a:r>
            <a:r>
              <a:rPr lang="en-US" sz="1800" b="1" dirty="0">
                <a:solidFill>
                  <a:srgbClr val="006699"/>
                </a:solidFill>
                <a:latin typeface="Arial"/>
                <a:ea typeface="Arial"/>
                <a:cs typeface="Arial"/>
                <a:sym typeface="Arial"/>
              </a:rPr>
              <a:t>final</a:t>
            </a:r>
            <a:r>
              <a:rPr lang="en-US" sz="1800" dirty="0">
                <a:solidFill>
                  <a:srgbClr val="000000"/>
                </a:solidFill>
                <a:latin typeface="Arial"/>
                <a:ea typeface="Arial"/>
                <a:cs typeface="Arial"/>
                <a:sym typeface="Arial"/>
              </a:rPr>
              <a:t> </a:t>
            </a:r>
            <a:r>
              <a:rPr lang="en-US" sz="1800" b="1" dirty="0">
                <a:solidFill>
                  <a:srgbClr val="006699"/>
                </a:solidFill>
                <a:latin typeface="Arial"/>
                <a:ea typeface="Arial"/>
                <a:cs typeface="Arial"/>
                <a:sym typeface="Arial"/>
              </a:rPr>
              <a:t>void</a:t>
            </a:r>
            <a:r>
              <a:rPr lang="en-US" sz="1800" dirty="0">
                <a:solidFill>
                  <a:srgbClr val="000000"/>
                </a:solidFill>
                <a:latin typeface="Arial"/>
                <a:ea typeface="Arial"/>
                <a:cs typeface="Arial"/>
                <a:sym typeface="Arial"/>
              </a:rPr>
              <a:t> run(){</a:t>
            </a:r>
            <a:r>
              <a:rPr lang="en-US" sz="1800" dirty="0" err="1">
                <a:solidFill>
                  <a:srgbClr val="000000"/>
                </a:solidFill>
                <a:latin typeface="Arial"/>
                <a:ea typeface="Arial"/>
                <a:cs typeface="Arial"/>
                <a:sym typeface="Arial"/>
              </a:rPr>
              <a:t>System.out.println</a:t>
            </a:r>
            <a:r>
              <a:rPr lang="en-US" sz="1800" dirty="0">
                <a:solidFill>
                  <a:srgbClr val="000000"/>
                </a:solidFill>
                <a:latin typeface="Arial"/>
                <a:ea typeface="Arial"/>
                <a:cs typeface="Arial"/>
                <a:sym typeface="Arial"/>
              </a:rPr>
              <a:t>(</a:t>
            </a:r>
            <a:r>
              <a:rPr lang="en-US" sz="1800" dirty="0">
                <a:solidFill>
                  <a:srgbClr val="0000FF"/>
                </a:solidFill>
                <a:latin typeface="Arial"/>
                <a:ea typeface="Arial"/>
                <a:cs typeface="Arial"/>
                <a:sym typeface="Arial"/>
              </a:rPr>
              <a:t>"running"</a:t>
            </a:r>
            <a:r>
              <a:rPr lang="en-US" sz="1800" dirty="0">
                <a:solidFill>
                  <a:srgbClr val="000000"/>
                </a:solidFill>
                <a:latin typeface="Arial"/>
                <a:ea typeface="Arial"/>
                <a:cs typeface="Arial"/>
                <a:sym typeface="Arial"/>
              </a:rPr>
              <a:t>);} </a:t>
            </a:r>
            <a:endParaRPr dirty="0"/>
          </a:p>
          <a:p>
            <a:pPr marL="0" marR="0" lvl="0" indent="0" algn="just" rtl="0">
              <a:spcBef>
                <a:spcPts val="0"/>
              </a:spcBef>
              <a:spcAft>
                <a:spcPts val="0"/>
              </a:spcAft>
              <a:buNone/>
            </a:pPr>
            <a:r>
              <a:rPr lang="en-US" sz="1800" dirty="0">
                <a:solidFill>
                  <a:srgbClr val="000000"/>
                </a:solidFill>
                <a:latin typeface="Arial"/>
                <a:ea typeface="Arial"/>
                <a:cs typeface="Arial"/>
                <a:sym typeface="Arial"/>
              </a:rPr>
              <a:t>}  </a:t>
            </a:r>
            <a:endParaRPr dirty="0"/>
          </a:p>
        </p:txBody>
      </p:sp>
      <p:sp>
        <p:nvSpPr>
          <p:cNvPr id="1146" name="Shape 1146"/>
          <p:cNvSpPr/>
          <p:nvPr/>
        </p:nvSpPr>
        <p:spPr>
          <a:xfrm>
            <a:off x="3524520" y="5474180"/>
            <a:ext cx="2094960" cy="36924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6699"/>
                </a:solidFill>
                <a:latin typeface="Arial"/>
                <a:ea typeface="Arial"/>
                <a:cs typeface="Arial"/>
                <a:sym typeface="Arial"/>
              </a:rPr>
              <a:t>final</a:t>
            </a:r>
            <a:r>
              <a:rPr lang="en-US" sz="1800">
                <a:solidFill>
                  <a:srgbClr val="000000"/>
                </a:solidFill>
                <a:latin typeface="Arial"/>
                <a:ea typeface="Arial"/>
                <a:cs typeface="Arial"/>
                <a:sym typeface="Arial"/>
              </a:rPr>
              <a:t> </a:t>
            </a:r>
            <a:r>
              <a:rPr lang="en-US" sz="1800" b="1">
                <a:solidFill>
                  <a:srgbClr val="006699"/>
                </a:solidFill>
                <a:latin typeface="Arial"/>
                <a:ea typeface="Arial"/>
                <a:cs typeface="Arial"/>
                <a:sym typeface="Arial"/>
              </a:rPr>
              <a:t>class</a:t>
            </a:r>
            <a:r>
              <a:rPr lang="en-US" sz="1800">
                <a:solidFill>
                  <a:srgbClr val="000000"/>
                </a:solidFill>
                <a:latin typeface="Arial"/>
                <a:ea typeface="Arial"/>
                <a:cs typeface="Arial"/>
                <a:sym typeface="Arial"/>
              </a:rPr>
              <a:t> Bike{}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Shape 1151"/>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52" name="Shape 1152"/>
          <p:cNvSpPr txBox="1">
            <a:spLocks noGrp="1"/>
          </p:cNvSpPr>
          <p:nvPr>
            <p:ph type="title" idx="4294967295"/>
          </p:nvPr>
        </p:nvSpPr>
        <p:spPr>
          <a:xfrm>
            <a:off x="580602" y="413571"/>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a:solidFill>
                  <a:schemeClr val="dk1"/>
                </a:solidFill>
                <a:latin typeface="Arial"/>
                <a:ea typeface="Arial"/>
                <a:cs typeface="Arial"/>
                <a:sym typeface="Arial"/>
              </a:rPr>
              <a:t>static</a:t>
            </a:r>
            <a:endParaRPr sz="3000" b="1" i="0" u="none" strike="noStrike" cap="none" dirty="0">
              <a:solidFill>
                <a:schemeClr val="dk1"/>
              </a:solidFill>
              <a:latin typeface="Arial"/>
              <a:ea typeface="Arial"/>
              <a:cs typeface="Arial"/>
              <a:sym typeface="Arial"/>
            </a:endParaRPr>
          </a:p>
        </p:txBody>
      </p:sp>
      <p:sp>
        <p:nvSpPr>
          <p:cNvPr id="1153" name="Shape 1153"/>
          <p:cNvSpPr/>
          <p:nvPr/>
        </p:nvSpPr>
        <p:spPr>
          <a:xfrm>
            <a:off x="1260399" y="1486389"/>
            <a:ext cx="6692316" cy="4523268"/>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class Student{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int rollno;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String name;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static String college ="ITS";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Student(int r,String n){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rollno = r;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name = n;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public </a:t>
            </a:r>
            <a:r>
              <a:rPr lang="en-US" sz="1800">
                <a:solidFill>
                  <a:srgbClr val="0085C7"/>
                </a:solidFill>
                <a:latin typeface="Arial"/>
                <a:ea typeface="Arial"/>
                <a:cs typeface="Arial"/>
                <a:sym typeface="Arial"/>
              </a:rPr>
              <a:t>final static</a:t>
            </a:r>
            <a:r>
              <a:rPr lang="en-US" sz="1800">
                <a:solidFill>
                  <a:schemeClr val="dk1"/>
                </a:solidFill>
                <a:latin typeface="Arial"/>
                <a:ea typeface="Arial"/>
                <a:cs typeface="Arial"/>
                <a:sym typeface="Arial"/>
              </a:rPr>
              <a:t> void display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System.out.println(rollno+" "+name+" "+college);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Shape 1166"/>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 </a:t>
            </a:r>
            <a:r>
              <a:rPr lang="en-US" sz="3000" b="1" i="0" u="none" strike="noStrike" cap="none">
                <a:solidFill>
                  <a:schemeClr val="dk1"/>
                </a:solidFill>
                <a:latin typeface="Arial"/>
                <a:ea typeface="Arial"/>
                <a:cs typeface="Arial"/>
                <a:sym typeface="Arial"/>
              </a:rPr>
              <a:t>Actividad/Práctica</a:t>
            </a:r>
            <a:endParaRPr/>
          </a:p>
        </p:txBody>
      </p:sp>
      <p:sp>
        <p:nvSpPr>
          <p:cNvPr id="1167" name="Shape 1167"/>
          <p:cNvSpPr txBox="1"/>
          <p:nvPr/>
        </p:nvSpPr>
        <p:spPr>
          <a:xfrm>
            <a:off x="537775" y="773450"/>
            <a:ext cx="8068500" cy="45396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2760"/>
              <a:buFont typeface="Arial"/>
              <a:buChar char="❏"/>
            </a:pPr>
            <a:r>
              <a:rPr lang="en-US" sz="2400">
                <a:solidFill>
                  <a:schemeClr val="dk1"/>
                </a:solidFill>
              </a:rPr>
              <a:t> </a:t>
            </a:r>
            <a:r>
              <a:rPr lang="en-US" sz="2400" b="1">
                <a:solidFill>
                  <a:schemeClr val="dk1"/>
                </a:solidFill>
              </a:rPr>
              <a:t>Meta:</a:t>
            </a:r>
            <a:r>
              <a:rPr lang="en-US" sz="24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Modela una clase que represente a un coche en Java </a:t>
            </a:r>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1 hora</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342900" marR="0" lvl="0" indent="-342900" algn="l" rtl="0">
              <a:spcBef>
                <a:spcPts val="0"/>
              </a:spcBef>
              <a:spcAft>
                <a:spcPts val="0"/>
              </a:spcAft>
              <a:buClr>
                <a:schemeClr val="dk1"/>
              </a:buClr>
              <a:buSzPts val="2070"/>
              <a:buFont typeface="Arial"/>
              <a:buAutoNum type="arabicPeriod"/>
            </a:pPr>
            <a:r>
              <a:rPr lang="en-US" sz="1800">
                <a:solidFill>
                  <a:schemeClr val="dk1"/>
                </a:solidFill>
                <a:latin typeface="Arial"/>
                <a:ea typeface="Arial"/>
                <a:cs typeface="Arial"/>
                <a:sym typeface="Arial"/>
              </a:rPr>
              <a:t>Modela una clase que represente a un coche en Java </a:t>
            </a:r>
            <a:endParaRPr/>
          </a:p>
          <a:p>
            <a:pPr marL="742902" marR="0" lvl="1" indent="-285749" algn="l" rtl="0">
              <a:spcBef>
                <a:spcPts val="0"/>
              </a:spcBef>
              <a:spcAft>
                <a:spcPts val="0"/>
              </a:spcAft>
              <a:buClr>
                <a:schemeClr val="dk1"/>
              </a:buClr>
              <a:buSzPts val="2070"/>
              <a:buFont typeface="Arial"/>
              <a:buChar char="•"/>
            </a:pPr>
            <a:r>
              <a:rPr lang="en-US" sz="1800" b="0" i="0" u="none" strike="noStrike" cap="none">
                <a:solidFill>
                  <a:schemeClr val="dk1"/>
                </a:solidFill>
                <a:latin typeface="Monda"/>
                <a:ea typeface="Monda"/>
                <a:cs typeface="Monda"/>
                <a:sym typeface="Monda"/>
              </a:rPr>
              <a:t>Atributos: marca, tipo y velocidad</a:t>
            </a:r>
            <a:endParaRPr/>
          </a:p>
          <a:p>
            <a:pPr marL="742902" marR="0" lvl="1" indent="-285749" algn="l" rtl="0">
              <a:spcBef>
                <a:spcPts val="0"/>
              </a:spcBef>
              <a:spcAft>
                <a:spcPts val="0"/>
              </a:spcAft>
              <a:buClr>
                <a:schemeClr val="dk1"/>
              </a:buClr>
              <a:buSzPts val="2070"/>
              <a:buFont typeface="Arial"/>
              <a:buChar char="•"/>
            </a:pPr>
            <a:r>
              <a:rPr lang="en-US" sz="1800" b="0" i="0" u="none" strike="noStrike" cap="none">
                <a:solidFill>
                  <a:schemeClr val="dk1"/>
                </a:solidFill>
                <a:latin typeface="Monda"/>
                <a:ea typeface="Monda"/>
                <a:cs typeface="Monda"/>
                <a:sym typeface="Monda"/>
              </a:rPr>
              <a:t>Métodos: avanzar(n_kilometros), parar(),…pueden haber más métodos</a:t>
            </a:r>
            <a:endParaRPr/>
          </a:p>
          <a:p>
            <a:pPr marL="742902" marR="0" lvl="1" indent="-285749" algn="l" rtl="0">
              <a:spcBef>
                <a:spcPts val="0"/>
              </a:spcBef>
              <a:spcAft>
                <a:spcPts val="0"/>
              </a:spcAft>
              <a:buClr>
                <a:schemeClr val="dk1"/>
              </a:buClr>
              <a:buSzPts val="2070"/>
              <a:buFont typeface="Arial"/>
              <a:buChar char="•"/>
            </a:pPr>
            <a:r>
              <a:rPr lang="en-US" sz="1800" b="0" i="0" u="none" strike="noStrike" cap="none">
                <a:solidFill>
                  <a:schemeClr val="dk1"/>
                </a:solidFill>
                <a:latin typeface="Monda"/>
                <a:ea typeface="Monda"/>
                <a:cs typeface="Monda"/>
                <a:sym typeface="Monda"/>
              </a:rPr>
              <a:t>Constructor: debe permitir inicializar todos los atributos</a:t>
            </a:r>
            <a:endParaRPr/>
          </a:p>
          <a:p>
            <a:pPr marL="342900" marR="0" lvl="0" indent="-342900" algn="l" rtl="0">
              <a:spcBef>
                <a:spcPts val="0"/>
              </a:spcBef>
              <a:spcAft>
                <a:spcPts val="0"/>
              </a:spcAft>
              <a:buClr>
                <a:schemeClr val="dk1"/>
              </a:buClr>
              <a:buSzPts val="2070"/>
              <a:buFont typeface="Arial"/>
              <a:buAutoNum type="arabicPeriod"/>
            </a:pPr>
            <a:r>
              <a:rPr lang="en-US" sz="1800">
                <a:solidFill>
                  <a:schemeClr val="dk1"/>
                </a:solidFill>
                <a:latin typeface="Arial"/>
                <a:ea typeface="Arial"/>
                <a:cs typeface="Arial"/>
                <a:sym typeface="Arial"/>
              </a:rPr>
              <a:t>Crea un programa que genere diversos coches y determine cuál de ellos es el más rápido en fución de tiempo que tarda en recorrer una distancia de 100 kilómetros</a:t>
            </a: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70"/>
              <a:buFont typeface="Arial"/>
              <a:buAutoNum type="arabicPeriod"/>
            </a:pPr>
            <a:r>
              <a:rPr lang="en-US" sz="1800">
                <a:solidFill>
                  <a:schemeClr val="dk1"/>
                </a:solidFill>
                <a:latin typeface="Arial"/>
                <a:ea typeface="Arial"/>
                <a:cs typeface="Arial"/>
                <a:sym typeface="Arial"/>
              </a:rPr>
              <a:t>Tip: para dividir dos enteros y generar un double:</a:t>
            </a:r>
            <a:endParaRPr/>
          </a:p>
          <a:p>
            <a:pPr marL="1371455" marR="0" lvl="3" indent="0" algn="l" rtl="0">
              <a:spcBef>
                <a:spcPts val="0"/>
              </a:spcBef>
              <a:spcAft>
                <a:spcPts val="0"/>
              </a:spcAft>
              <a:buNone/>
            </a:pPr>
            <a:r>
              <a:rPr lang="en-US" sz="1800" b="0" i="0" u="none" strike="noStrike" cap="none">
                <a:solidFill>
                  <a:schemeClr val="dk1"/>
                </a:solidFill>
                <a:latin typeface="Arial"/>
                <a:ea typeface="Arial"/>
                <a:cs typeface="Arial"/>
                <a:sym typeface="Arial"/>
              </a:rPr>
              <a:t>int distancia, velocidad;</a:t>
            </a:r>
            <a:endParaRPr/>
          </a:p>
          <a:p>
            <a:pPr marL="1371455" marR="0" lvl="3" indent="0" algn="l" rtl="0">
              <a:spcBef>
                <a:spcPts val="0"/>
              </a:spcBef>
              <a:spcAft>
                <a:spcPts val="0"/>
              </a:spcAft>
              <a:buNone/>
            </a:pPr>
            <a:r>
              <a:rPr lang="en-US" sz="1800" b="0" i="0" u="none" strike="noStrike" cap="none">
                <a:solidFill>
                  <a:schemeClr val="dk1"/>
                </a:solidFill>
                <a:latin typeface="Arial"/>
                <a:ea typeface="Arial"/>
                <a:cs typeface="Arial"/>
                <a:sym typeface="Arial"/>
              </a:rPr>
              <a:t>double tiempo=(double) distancia/(double)velocidad;</a:t>
            </a:r>
            <a:endParaRPr sz="2400" b="0" i="0" u="none" strike="noStrike" cap="none">
              <a:solidFill>
                <a:schemeClr val="dk1"/>
              </a:solidFill>
              <a:latin typeface="Arial"/>
              <a:ea typeface="Arial"/>
              <a:cs typeface="Arial"/>
              <a:sym typeface="Arial"/>
            </a:endParaRPr>
          </a:p>
        </p:txBody>
      </p:sp>
      <p:sp>
        <p:nvSpPr>
          <p:cNvPr id="1168" name="Shape 1168"/>
          <p:cNvSpPr txBox="1"/>
          <p:nvPr/>
        </p:nvSpPr>
        <p:spPr>
          <a:xfrm>
            <a:off x="533707" y="5472031"/>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423810" y="1152989"/>
            <a:ext cx="3420826" cy="533093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¿Cómo funciona la máquina virtual? </a:t>
            </a:r>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En el caso de Java, La Java Virtual Machine o JVM toma el código Byte Code resultante de compilar tu aplicación Java y lo compila a su vez a código nativo de la plataforma en la que se está ejecutando. </a:t>
            </a:r>
            <a:endParaRPr sz="1600" b="0" i="0" u="none" strike="noStrike" cap="none">
              <a:solidFill>
                <a:schemeClr val="dk1"/>
              </a:solidFill>
              <a:latin typeface="Arial"/>
              <a:ea typeface="Arial"/>
              <a:cs typeface="Arial"/>
              <a:sym typeface="Arial"/>
            </a:endParaRPr>
          </a:p>
          <a:p>
            <a:pPr marL="192024" marR="0" lvl="1" indent="-65024" algn="l" rtl="0">
              <a:lnSpc>
                <a:spcPct val="100000"/>
              </a:lnSpc>
              <a:spcBef>
                <a:spcPts val="0"/>
              </a:spcBef>
              <a:spcAft>
                <a:spcPts val="0"/>
              </a:spcAft>
              <a:buClr>
                <a:schemeClr val="dk1"/>
              </a:buClr>
              <a:buSzPts val="2000"/>
              <a:buFont typeface="Arial"/>
              <a:buNone/>
            </a:pPr>
            <a:endParaRPr sz="1600" b="0" i="0" u="none" strike="noStrike" cap="none">
              <a:solidFill>
                <a:schemeClr val="dk1"/>
              </a:solidFill>
              <a:latin typeface="Arial"/>
              <a:ea typeface="Arial"/>
              <a:cs typeface="Arial"/>
              <a:sym typeface="Arial"/>
            </a:endParaRPr>
          </a:p>
          <a:p>
            <a:pPr marL="192024" marR="0" lvl="1" indent="-192024" algn="l" rtl="0">
              <a:lnSpc>
                <a:spcPct val="100000"/>
              </a:lnSpc>
              <a:spcBef>
                <a:spcPts val="0"/>
              </a:spcBef>
              <a:spcAft>
                <a:spcPts val="0"/>
              </a:spcAft>
              <a:buClr>
                <a:schemeClr val="dk1"/>
              </a:buClr>
              <a:buSzPts val="2000"/>
              <a:buFont typeface="Arial"/>
              <a:buChar char="▪"/>
            </a:pPr>
            <a:r>
              <a:rPr lang="en-US" sz="1600" b="0" i="0" u="none" strike="noStrike" cap="none">
                <a:solidFill>
                  <a:schemeClr val="dk1"/>
                </a:solidFill>
                <a:latin typeface="Arial"/>
                <a:ea typeface="Arial"/>
                <a:cs typeface="Arial"/>
                <a:sym typeface="Arial"/>
              </a:rPr>
              <a:t>La ventaja principal de este esquema </a:t>
            </a:r>
            <a:r>
              <a:rPr lang="en-US" sz="1600" b="1" i="0" u="none" strike="noStrike" cap="none">
                <a:solidFill>
                  <a:schemeClr val="dk1"/>
                </a:solidFill>
                <a:latin typeface="Arial"/>
                <a:ea typeface="Arial"/>
                <a:cs typeface="Arial"/>
                <a:sym typeface="Arial"/>
              </a:rPr>
              <a:t>es que es muy fácil crear un programa en Java y que luego éste se pueda ejecutar en cualquier sistema operativo</a:t>
            </a:r>
            <a:r>
              <a:rPr lang="en-US" sz="1600" b="0" i="0" u="none" strike="noStrike" cap="none">
                <a:solidFill>
                  <a:schemeClr val="dk1"/>
                </a:solidFill>
                <a:latin typeface="Arial"/>
                <a:ea typeface="Arial"/>
                <a:cs typeface="Arial"/>
                <a:sym typeface="Arial"/>
              </a:rPr>
              <a:t> para el cual exista una implementación de la JVM (hoy en día, casi literalmente todos).</a:t>
            </a:r>
            <a:endParaRPr sz="1600" b="0" i="0" u="none" strike="noStrike" cap="none">
              <a:solidFill>
                <a:schemeClr val="dk1"/>
              </a:solidFill>
              <a:latin typeface="Arial"/>
              <a:ea typeface="Arial"/>
              <a:cs typeface="Arial"/>
              <a:sym typeface="Arial"/>
            </a:endParaRPr>
          </a:p>
        </p:txBody>
      </p:sp>
      <p:sp>
        <p:nvSpPr>
          <p:cNvPr id="427" name="Shape 427"/>
          <p:cNvSpPr txBox="1">
            <a:spLocks noGrp="1"/>
          </p:cNvSpPr>
          <p:nvPr>
            <p:ph type="title" idx="4294967295"/>
          </p:nvPr>
        </p:nvSpPr>
        <p:spPr>
          <a:xfrm>
            <a:off x="644236" y="499995"/>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JAVA</a:t>
            </a:r>
            <a:endParaRPr sz="3000" b="1" i="0" u="none" strike="noStrike" cap="none">
              <a:solidFill>
                <a:schemeClr val="dk1"/>
              </a:solidFill>
              <a:latin typeface="Arial"/>
              <a:ea typeface="Arial"/>
              <a:cs typeface="Arial"/>
              <a:sym typeface="Arial"/>
            </a:endParaRPr>
          </a:p>
        </p:txBody>
      </p:sp>
      <p:sp>
        <p:nvSpPr>
          <p:cNvPr id="428" name="Shape 428"/>
          <p:cNvSpPr txBox="1"/>
          <p:nvPr/>
        </p:nvSpPr>
        <p:spPr>
          <a:xfrm>
            <a:off x="5725391" y="1320327"/>
            <a:ext cx="1517073" cy="461665"/>
          </a:xfrm>
          <a:prstGeom prst="rect">
            <a:avLst/>
          </a:prstGeom>
          <a:solidFill>
            <a:srgbClr val="45A1FB"/>
          </a:solid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Código Java (archivos .java)</a:t>
            </a:r>
            <a:endParaRPr/>
          </a:p>
        </p:txBody>
      </p:sp>
      <p:sp>
        <p:nvSpPr>
          <p:cNvPr id="429" name="Shape 429"/>
          <p:cNvSpPr txBox="1"/>
          <p:nvPr/>
        </p:nvSpPr>
        <p:spPr>
          <a:xfrm>
            <a:off x="5673435" y="2272827"/>
            <a:ext cx="1620982" cy="461665"/>
          </a:xfrm>
          <a:prstGeom prst="rect">
            <a:avLst/>
          </a:prstGeom>
          <a:solidFill>
            <a:srgbClr val="45A1FB"/>
          </a:solid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JAVAC (compilador de Java</a:t>
            </a:r>
            <a:endParaRPr/>
          </a:p>
        </p:txBody>
      </p:sp>
      <p:sp>
        <p:nvSpPr>
          <p:cNvPr id="430" name="Shape 430"/>
          <p:cNvSpPr txBox="1"/>
          <p:nvPr/>
        </p:nvSpPr>
        <p:spPr>
          <a:xfrm>
            <a:off x="5725390" y="3225327"/>
            <a:ext cx="1517073" cy="461665"/>
          </a:xfrm>
          <a:prstGeom prst="rect">
            <a:avLst/>
          </a:prstGeom>
          <a:solidFill>
            <a:srgbClr val="45A1FB"/>
          </a:solid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Byte Code (archivos. Class)</a:t>
            </a:r>
            <a:endParaRPr/>
          </a:p>
        </p:txBody>
      </p:sp>
      <p:sp>
        <p:nvSpPr>
          <p:cNvPr id="431" name="Shape 431"/>
          <p:cNvSpPr txBox="1"/>
          <p:nvPr/>
        </p:nvSpPr>
        <p:spPr>
          <a:xfrm>
            <a:off x="4644736" y="4170217"/>
            <a:ext cx="872837" cy="276999"/>
          </a:xfrm>
          <a:prstGeom prst="rect">
            <a:avLst/>
          </a:prstGeom>
          <a:solidFill>
            <a:srgbClr val="45A1FB"/>
          </a:solid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JVM</a:t>
            </a:r>
            <a:endParaRPr/>
          </a:p>
        </p:txBody>
      </p:sp>
      <p:sp>
        <p:nvSpPr>
          <p:cNvPr id="432" name="Shape 432"/>
          <p:cNvSpPr txBox="1"/>
          <p:nvPr/>
        </p:nvSpPr>
        <p:spPr>
          <a:xfrm>
            <a:off x="6026726" y="4170216"/>
            <a:ext cx="872837" cy="276999"/>
          </a:xfrm>
          <a:prstGeom prst="rect">
            <a:avLst/>
          </a:prstGeom>
          <a:solidFill>
            <a:srgbClr val="45A1FB"/>
          </a:solid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JVM</a:t>
            </a:r>
            <a:endParaRPr/>
          </a:p>
        </p:txBody>
      </p:sp>
      <p:sp>
        <p:nvSpPr>
          <p:cNvPr id="433" name="Shape 433"/>
          <p:cNvSpPr txBox="1"/>
          <p:nvPr/>
        </p:nvSpPr>
        <p:spPr>
          <a:xfrm>
            <a:off x="7408716" y="4170215"/>
            <a:ext cx="872837" cy="276999"/>
          </a:xfrm>
          <a:prstGeom prst="rect">
            <a:avLst/>
          </a:prstGeom>
          <a:solidFill>
            <a:srgbClr val="45A1FB"/>
          </a:solid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JVM</a:t>
            </a:r>
            <a:endParaRPr/>
          </a:p>
        </p:txBody>
      </p:sp>
      <p:sp>
        <p:nvSpPr>
          <p:cNvPr id="434" name="Shape 434"/>
          <p:cNvSpPr txBox="1"/>
          <p:nvPr/>
        </p:nvSpPr>
        <p:spPr>
          <a:xfrm>
            <a:off x="4644735" y="4831771"/>
            <a:ext cx="872837" cy="276999"/>
          </a:xfrm>
          <a:prstGeom prst="rect">
            <a:avLst/>
          </a:prstGeom>
          <a:solidFill>
            <a:srgbClr val="45A1FB"/>
          </a:solid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Windows</a:t>
            </a:r>
            <a:endParaRPr/>
          </a:p>
        </p:txBody>
      </p:sp>
      <p:sp>
        <p:nvSpPr>
          <p:cNvPr id="435" name="Shape 435"/>
          <p:cNvSpPr txBox="1"/>
          <p:nvPr/>
        </p:nvSpPr>
        <p:spPr>
          <a:xfrm>
            <a:off x="6026725" y="4831770"/>
            <a:ext cx="872837" cy="276999"/>
          </a:xfrm>
          <a:prstGeom prst="rect">
            <a:avLst/>
          </a:prstGeom>
          <a:solidFill>
            <a:srgbClr val="45A1FB"/>
          </a:solid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Mac OS</a:t>
            </a:r>
            <a:endParaRPr/>
          </a:p>
        </p:txBody>
      </p:sp>
      <p:sp>
        <p:nvSpPr>
          <p:cNvPr id="436" name="Shape 436"/>
          <p:cNvSpPr txBox="1"/>
          <p:nvPr/>
        </p:nvSpPr>
        <p:spPr>
          <a:xfrm>
            <a:off x="7408716" y="4831769"/>
            <a:ext cx="872837" cy="276999"/>
          </a:xfrm>
          <a:prstGeom prst="rect">
            <a:avLst/>
          </a:prstGeom>
          <a:solidFill>
            <a:srgbClr val="45A1FB"/>
          </a:solid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Linux</a:t>
            </a:r>
            <a:endParaRPr/>
          </a:p>
        </p:txBody>
      </p:sp>
      <p:cxnSp>
        <p:nvCxnSpPr>
          <p:cNvPr id="437" name="Shape 437"/>
          <p:cNvCxnSpPr>
            <a:stCxn id="428" idx="2"/>
            <a:endCxn id="429" idx="0"/>
          </p:cNvCxnSpPr>
          <p:nvPr/>
        </p:nvCxnSpPr>
        <p:spPr>
          <a:xfrm>
            <a:off x="6483928" y="1781992"/>
            <a:ext cx="0" cy="490800"/>
          </a:xfrm>
          <a:prstGeom prst="straightConnector1">
            <a:avLst/>
          </a:prstGeom>
          <a:noFill/>
          <a:ln w="9525" cap="flat" cmpd="sng">
            <a:solidFill>
              <a:schemeClr val="accent1"/>
            </a:solidFill>
            <a:prstDash val="solid"/>
            <a:round/>
            <a:headEnd type="none" w="med" len="med"/>
            <a:tailEnd type="triangle" w="lg" len="lg"/>
          </a:ln>
        </p:spPr>
      </p:cxnSp>
      <p:cxnSp>
        <p:nvCxnSpPr>
          <p:cNvPr id="438" name="Shape 438"/>
          <p:cNvCxnSpPr>
            <a:stCxn id="429" idx="2"/>
            <a:endCxn id="430" idx="0"/>
          </p:cNvCxnSpPr>
          <p:nvPr/>
        </p:nvCxnSpPr>
        <p:spPr>
          <a:xfrm>
            <a:off x="6483926" y="2734492"/>
            <a:ext cx="0" cy="490800"/>
          </a:xfrm>
          <a:prstGeom prst="straightConnector1">
            <a:avLst/>
          </a:prstGeom>
          <a:noFill/>
          <a:ln w="9525" cap="flat" cmpd="sng">
            <a:solidFill>
              <a:schemeClr val="accent1"/>
            </a:solidFill>
            <a:prstDash val="solid"/>
            <a:round/>
            <a:headEnd type="none" w="med" len="med"/>
            <a:tailEnd type="triangle" w="lg" len="lg"/>
          </a:ln>
        </p:spPr>
      </p:cxnSp>
      <p:cxnSp>
        <p:nvCxnSpPr>
          <p:cNvPr id="439" name="Shape 439"/>
          <p:cNvCxnSpPr>
            <a:stCxn id="430" idx="2"/>
          </p:cNvCxnSpPr>
          <p:nvPr/>
        </p:nvCxnSpPr>
        <p:spPr>
          <a:xfrm>
            <a:off x="6483926" y="3686992"/>
            <a:ext cx="0" cy="266400"/>
          </a:xfrm>
          <a:prstGeom prst="straightConnector1">
            <a:avLst/>
          </a:prstGeom>
          <a:noFill/>
          <a:ln w="9525" cap="flat" cmpd="sng">
            <a:solidFill>
              <a:schemeClr val="accent1"/>
            </a:solidFill>
            <a:prstDash val="solid"/>
            <a:round/>
            <a:headEnd type="none" w="med" len="med"/>
            <a:tailEnd type="none" w="med" len="med"/>
          </a:ln>
        </p:spPr>
      </p:cxnSp>
      <p:cxnSp>
        <p:nvCxnSpPr>
          <p:cNvPr id="440" name="Shape 440"/>
          <p:cNvCxnSpPr/>
          <p:nvPr/>
        </p:nvCxnSpPr>
        <p:spPr>
          <a:xfrm>
            <a:off x="5081153" y="3953286"/>
            <a:ext cx="2763981" cy="0"/>
          </a:xfrm>
          <a:prstGeom prst="straightConnector1">
            <a:avLst/>
          </a:prstGeom>
          <a:noFill/>
          <a:ln w="9525" cap="flat" cmpd="sng">
            <a:solidFill>
              <a:schemeClr val="accent1"/>
            </a:solidFill>
            <a:prstDash val="solid"/>
            <a:round/>
            <a:headEnd type="none" w="med" len="med"/>
            <a:tailEnd type="none" w="med" len="med"/>
          </a:ln>
        </p:spPr>
      </p:cxnSp>
      <p:cxnSp>
        <p:nvCxnSpPr>
          <p:cNvPr id="441" name="Shape 441"/>
          <p:cNvCxnSpPr>
            <a:endCxn id="431" idx="0"/>
          </p:cNvCxnSpPr>
          <p:nvPr/>
        </p:nvCxnSpPr>
        <p:spPr>
          <a:xfrm>
            <a:off x="5081154" y="3953317"/>
            <a:ext cx="0" cy="216900"/>
          </a:xfrm>
          <a:prstGeom prst="straightConnector1">
            <a:avLst/>
          </a:prstGeom>
          <a:noFill/>
          <a:ln w="9525" cap="flat" cmpd="sng">
            <a:solidFill>
              <a:schemeClr val="accent1"/>
            </a:solidFill>
            <a:prstDash val="solid"/>
            <a:round/>
            <a:headEnd type="none" w="med" len="med"/>
            <a:tailEnd type="triangle" w="lg" len="lg"/>
          </a:ln>
        </p:spPr>
      </p:cxnSp>
      <p:cxnSp>
        <p:nvCxnSpPr>
          <p:cNvPr id="442" name="Shape 442"/>
          <p:cNvCxnSpPr>
            <a:endCxn id="432" idx="0"/>
          </p:cNvCxnSpPr>
          <p:nvPr/>
        </p:nvCxnSpPr>
        <p:spPr>
          <a:xfrm flipH="1">
            <a:off x="6463145" y="3953316"/>
            <a:ext cx="20700" cy="216900"/>
          </a:xfrm>
          <a:prstGeom prst="straightConnector1">
            <a:avLst/>
          </a:prstGeom>
          <a:noFill/>
          <a:ln w="9525" cap="flat" cmpd="sng">
            <a:solidFill>
              <a:schemeClr val="accent1"/>
            </a:solidFill>
            <a:prstDash val="solid"/>
            <a:round/>
            <a:headEnd type="none" w="med" len="med"/>
            <a:tailEnd type="triangle" w="lg" len="lg"/>
          </a:ln>
        </p:spPr>
      </p:cxnSp>
      <p:cxnSp>
        <p:nvCxnSpPr>
          <p:cNvPr id="443" name="Shape 443"/>
          <p:cNvCxnSpPr>
            <a:endCxn id="433" idx="0"/>
          </p:cNvCxnSpPr>
          <p:nvPr/>
        </p:nvCxnSpPr>
        <p:spPr>
          <a:xfrm>
            <a:off x="7845134" y="3953315"/>
            <a:ext cx="0" cy="216900"/>
          </a:xfrm>
          <a:prstGeom prst="straightConnector1">
            <a:avLst/>
          </a:prstGeom>
          <a:noFill/>
          <a:ln w="9525" cap="flat" cmpd="sng">
            <a:solidFill>
              <a:schemeClr val="accent1"/>
            </a:solidFill>
            <a:prstDash val="solid"/>
            <a:round/>
            <a:headEnd type="none" w="med" len="med"/>
            <a:tailEnd type="triangle" w="lg" len="lg"/>
          </a:ln>
        </p:spPr>
      </p:cxnSp>
      <p:cxnSp>
        <p:nvCxnSpPr>
          <p:cNvPr id="444" name="Shape 444"/>
          <p:cNvCxnSpPr>
            <a:stCxn id="431" idx="2"/>
            <a:endCxn id="434" idx="0"/>
          </p:cNvCxnSpPr>
          <p:nvPr/>
        </p:nvCxnSpPr>
        <p:spPr>
          <a:xfrm>
            <a:off x="5081154" y="4447216"/>
            <a:ext cx="0" cy="384600"/>
          </a:xfrm>
          <a:prstGeom prst="straightConnector1">
            <a:avLst/>
          </a:prstGeom>
          <a:noFill/>
          <a:ln w="9525" cap="flat" cmpd="sng">
            <a:solidFill>
              <a:schemeClr val="accent1"/>
            </a:solidFill>
            <a:prstDash val="solid"/>
            <a:round/>
            <a:headEnd type="none" w="med" len="med"/>
            <a:tailEnd type="triangle" w="lg" len="lg"/>
          </a:ln>
        </p:spPr>
      </p:cxnSp>
      <p:cxnSp>
        <p:nvCxnSpPr>
          <p:cNvPr id="445" name="Shape 445"/>
          <p:cNvCxnSpPr>
            <a:stCxn id="432" idx="2"/>
            <a:endCxn id="435" idx="0"/>
          </p:cNvCxnSpPr>
          <p:nvPr/>
        </p:nvCxnSpPr>
        <p:spPr>
          <a:xfrm>
            <a:off x="6463145" y="4447215"/>
            <a:ext cx="0" cy="384600"/>
          </a:xfrm>
          <a:prstGeom prst="straightConnector1">
            <a:avLst/>
          </a:prstGeom>
          <a:noFill/>
          <a:ln w="9525" cap="flat" cmpd="sng">
            <a:solidFill>
              <a:schemeClr val="accent1"/>
            </a:solidFill>
            <a:prstDash val="solid"/>
            <a:round/>
            <a:headEnd type="none" w="med" len="med"/>
            <a:tailEnd type="triangle" w="lg" len="lg"/>
          </a:ln>
        </p:spPr>
      </p:cxnSp>
      <p:cxnSp>
        <p:nvCxnSpPr>
          <p:cNvPr id="446" name="Shape 446"/>
          <p:cNvCxnSpPr>
            <a:stCxn id="433" idx="2"/>
            <a:endCxn id="436" idx="0"/>
          </p:cNvCxnSpPr>
          <p:nvPr/>
        </p:nvCxnSpPr>
        <p:spPr>
          <a:xfrm>
            <a:off x="7845134" y="4447214"/>
            <a:ext cx="0" cy="384600"/>
          </a:xfrm>
          <a:prstGeom prst="straightConnector1">
            <a:avLst/>
          </a:prstGeom>
          <a:noFill/>
          <a:ln w="9525" cap="flat" cmpd="sng">
            <a:solidFill>
              <a:schemeClr val="accent1"/>
            </a:solidFill>
            <a:prstDash val="solid"/>
            <a:round/>
            <a:headEnd type="none" w="med" len="med"/>
            <a:tailEnd type="triangle" w="lg" len="lg"/>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Shape 1174"/>
          <p:cNvSpPr txBox="1">
            <a:spLocks noGrp="1"/>
          </p:cNvSpPr>
          <p:nvPr>
            <p:ph type="title"/>
          </p:nvPr>
        </p:nvSpPr>
        <p:spPr>
          <a:xfrm>
            <a:off x="2263471" y="2690340"/>
            <a:ext cx="6478193"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Composición y Herencia - (2 horas)</a:t>
            </a:r>
            <a:endParaRPr sz="3000" b="1" i="0" u="none" strike="noStrike" cap="none">
              <a:solidFill>
                <a:schemeClr val="lt1"/>
              </a:solidFill>
              <a:latin typeface="Arial"/>
              <a:ea typeface="Arial"/>
              <a:cs typeface="Arial"/>
              <a:sym typeface="Arial"/>
            </a:endParaRPr>
          </a:p>
        </p:txBody>
      </p:sp>
      <p:sp>
        <p:nvSpPr>
          <p:cNvPr id="1175" name="Shape 1175"/>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7</a:t>
            </a:r>
            <a:endParaRPr sz="8800" b="1">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Shape 1180"/>
          <p:cNvSpPr txBox="1">
            <a:spLocks noGrp="1"/>
          </p:cNvSpPr>
          <p:nvPr>
            <p:ph type="body" idx="1"/>
          </p:nvPr>
        </p:nvSpPr>
        <p:spPr>
          <a:xfrm>
            <a:off x="596990" y="1216931"/>
            <a:ext cx="7887989" cy="2828393"/>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000"/>
              <a:buFont typeface="Arial" panose="020B0604020202020204" pitchFamily="34" charset="0"/>
              <a:buChar char="•"/>
            </a:pPr>
            <a:r>
              <a:rPr lang="en-US" sz="2000" b="0" i="0" u="none" strike="noStrike" cap="none" dirty="0">
                <a:solidFill>
                  <a:schemeClr val="dk1"/>
                </a:solidFill>
                <a:latin typeface="+mn-lt"/>
                <a:sym typeface="Arial Narrow"/>
              </a:rPr>
              <a:t>A </a:t>
            </a:r>
            <a:r>
              <a:rPr lang="en-US" sz="2000" b="0" i="0" u="none" strike="noStrike" cap="none" dirty="0" err="1">
                <a:solidFill>
                  <a:schemeClr val="dk1"/>
                </a:solidFill>
                <a:latin typeface="+mn-lt"/>
                <a:sym typeface="Arial Narrow"/>
              </a:rPr>
              <a:t>nivel</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diseño</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podemos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distinguir</a:t>
            </a:r>
            <a:r>
              <a:rPr lang="en-US" sz="2000" b="0" i="0" u="none" strike="noStrike" cap="none" dirty="0">
                <a:solidFill>
                  <a:schemeClr val="dk1"/>
                </a:solidFill>
                <a:latin typeface="+mn-lt"/>
                <a:sym typeface="Arial Narrow"/>
              </a:rPr>
              <a:t> entre 5 </a:t>
            </a:r>
            <a:r>
              <a:rPr lang="en-US" sz="2000" b="0" i="0" u="none" strike="noStrike" cap="none" dirty="0" err="1">
                <a:solidFill>
                  <a:schemeClr val="dk1"/>
                </a:solidFill>
                <a:latin typeface="+mn-lt"/>
                <a:sym typeface="Arial Narrow"/>
              </a:rPr>
              <a:t>tipos</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relaciones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básicas</a:t>
            </a:r>
            <a:r>
              <a:rPr lang="en-US" sz="2000" b="0" i="0" u="none" strike="noStrike" cap="none" dirty="0">
                <a:solidFill>
                  <a:schemeClr val="dk1"/>
                </a:solidFill>
                <a:latin typeface="+mn-lt"/>
                <a:sym typeface="Arial Narrow"/>
              </a:rPr>
              <a:t> entre </a:t>
            </a:r>
            <a:r>
              <a:rPr lang="en-US" sz="2000" b="0" i="0" u="none" strike="noStrike" cap="none" dirty="0" err="1">
                <a:solidFill>
                  <a:schemeClr val="dk1"/>
                </a:solidFill>
                <a:latin typeface="+mn-lt"/>
                <a:sym typeface="Arial Narrow"/>
              </a:rPr>
              <a:t>clases</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objetos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dependencia</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asociación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agregación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composición</a:t>
            </a:r>
            <a:r>
              <a:rPr lang="en-US" sz="2000" b="0" i="0" u="none" strike="noStrike" cap="none" dirty="0">
                <a:solidFill>
                  <a:schemeClr val="dk1"/>
                </a:solidFill>
                <a:latin typeface="+mn-lt"/>
                <a:sym typeface="Arial Narrow"/>
              </a:rPr>
              <a:t> y </a:t>
            </a:r>
            <a:r>
              <a:rPr lang="en-US" sz="2000" b="0" i="0" u="none" strike="noStrike" cap="none" dirty="0" err="1">
                <a:solidFill>
                  <a:schemeClr val="dk1"/>
                </a:solidFill>
                <a:latin typeface="+mn-lt"/>
                <a:sym typeface="Arial Narrow"/>
              </a:rPr>
              <a:t>herencia</a:t>
            </a:r>
            <a:r>
              <a:rPr lang="en-US" sz="2000" b="0" i="0" u="none" strike="noStrike" cap="none" dirty="0">
                <a:solidFill>
                  <a:schemeClr val="dk1"/>
                </a:solidFill>
                <a:latin typeface="+mn-lt"/>
                <a:sym typeface="Arial Narrow"/>
              </a:rPr>
              <a:t>*</a:t>
            </a:r>
            <a:endParaRPr b="0" dirty="0">
              <a:latin typeface="+mn-lt"/>
            </a:endParaRPr>
          </a:p>
          <a:p>
            <a:pPr marL="342900" marR="0" lvl="0" indent="-342900" algn="l" rtl="0">
              <a:lnSpc>
                <a:spcPct val="100000"/>
              </a:lnSpc>
              <a:spcBef>
                <a:spcPts val="600"/>
              </a:spcBef>
              <a:spcAft>
                <a:spcPts val="0"/>
              </a:spcAft>
              <a:buClr>
                <a:schemeClr val="dk1"/>
              </a:buClr>
              <a:buSzPts val="2000"/>
              <a:buFont typeface="Arial" panose="020B0604020202020204" pitchFamily="34" charset="0"/>
              <a:buChar char="•"/>
            </a:pPr>
            <a:r>
              <a:rPr lang="en-US" sz="2000" b="0" i="0" u="none" strike="noStrike" cap="none" dirty="0">
                <a:solidFill>
                  <a:schemeClr val="dk1"/>
                </a:solidFill>
                <a:latin typeface="+mn-lt"/>
                <a:sym typeface="Arial Narrow"/>
              </a:rPr>
              <a:t>Las </a:t>
            </a:r>
            <a:r>
              <a:rPr lang="en-US" sz="2000" b="0" i="0" u="none" strike="noStrike" cap="none" dirty="0" err="1">
                <a:solidFill>
                  <a:schemeClr val="dk1"/>
                </a:solidFill>
                <a:latin typeface="+mn-lt"/>
                <a:sym typeface="Arial Narrow"/>
              </a:rPr>
              <a:t>primeras</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cuatro</a:t>
            </a:r>
            <a:r>
              <a:rPr lang="en-US" sz="2000" b="0" i="0" u="none" strike="noStrike" cap="none" dirty="0">
                <a:solidFill>
                  <a:schemeClr val="dk1"/>
                </a:solidFill>
                <a:latin typeface="+mn-lt"/>
                <a:sym typeface="Arial Narrow"/>
              </a:rPr>
              <a:t> se </a:t>
            </a:r>
            <a:r>
              <a:rPr lang="en-US" sz="2000" b="0" i="0" u="none" strike="noStrike" cap="none" dirty="0" err="1">
                <a:solidFill>
                  <a:schemeClr val="dk1"/>
                </a:solidFill>
                <a:latin typeface="+mn-lt"/>
                <a:sym typeface="Arial Narrow"/>
              </a:rPr>
              <a:t>expresan</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como</a:t>
            </a:r>
            <a:r>
              <a:rPr lang="en-US" sz="2000" b="0" i="0" u="none" strike="noStrike" cap="none" dirty="0">
                <a:solidFill>
                  <a:schemeClr val="dk1"/>
                </a:solidFill>
                <a:latin typeface="+mn-lt"/>
                <a:sym typeface="Arial Narrow"/>
              </a:rPr>
              <a:t> </a:t>
            </a:r>
            <a:r>
              <a:rPr lang="en-US" sz="2000" b="0" i="0" u="none" strike="noStrike" cap="none" dirty="0" err="1">
                <a:solidFill>
                  <a:schemeClr val="dk1"/>
                </a:solidFill>
                <a:latin typeface="+mn-lt"/>
                <a:sym typeface="Arial Narrow"/>
              </a:rPr>
              <a:t>atributos</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clase</a:t>
            </a:r>
            <a:r>
              <a:rPr lang="en-US" sz="2000" b="0" i="0" u="none" strike="noStrike" cap="none" dirty="0">
                <a:solidFill>
                  <a:schemeClr val="dk1"/>
                </a:solidFill>
                <a:latin typeface="+mn-lt"/>
                <a:sym typeface="Arial Narrow"/>
              </a:rPr>
              <a:t> o variables </a:t>
            </a:r>
            <a:r>
              <a:rPr lang="en-US" sz="2000" b="0" i="0" u="none" strike="noStrike" cap="none" dirty="0" err="1">
                <a:solidFill>
                  <a:schemeClr val="dk1"/>
                </a:solidFill>
                <a:latin typeface="+mn-lt"/>
                <a:sym typeface="Arial Narrow"/>
              </a:rPr>
              <a:t>dentro</a:t>
            </a:r>
            <a:r>
              <a:rPr lang="en-US" sz="2000" b="0" i="0" u="none" strike="noStrike" cap="none" dirty="0">
                <a:solidFill>
                  <a:schemeClr val="dk1"/>
                </a:solidFill>
                <a:latin typeface="+mn-lt"/>
                <a:sym typeface="Arial Narrow"/>
              </a:rPr>
              <a:t> de </a:t>
            </a:r>
            <a:r>
              <a:rPr lang="en-US" sz="2000" b="0" i="0" u="none" strike="noStrike" cap="none" dirty="0" err="1">
                <a:solidFill>
                  <a:schemeClr val="dk1"/>
                </a:solidFill>
                <a:latin typeface="+mn-lt"/>
                <a:sym typeface="Arial Narrow"/>
              </a:rPr>
              <a:t>métodos</a:t>
            </a:r>
            <a:endParaRPr b="0" dirty="0">
              <a:latin typeface="+mn-lt"/>
            </a:endParaRPr>
          </a:p>
          <a:p>
            <a:pPr marL="0" marR="0" lvl="0" indent="0" algn="l" rtl="0">
              <a:lnSpc>
                <a:spcPct val="100000"/>
              </a:lnSpc>
              <a:spcBef>
                <a:spcPts val="600"/>
              </a:spcBef>
              <a:spcAft>
                <a:spcPts val="0"/>
              </a:spcAft>
              <a:buClr>
                <a:schemeClr val="dk1"/>
              </a:buClr>
              <a:buSzPts val="2000"/>
              <a:buFont typeface="Arial"/>
              <a:buNone/>
            </a:pPr>
            <a:endParaRPr sz="2000" b="1" i="0" u="none" strike="noStrike" cap="none" dirty="0">
              <a:solidFill>
                <a:schemeClr val="dk1"/>
              </a:solidFill>
              <a:latin typeface="Arial Narrow"/>
              <a:ea typeface="Arial Narrow"/>
              <a:cs typeface="Arial Narrow"/>
              <a:sym typeface="Arial Narrow"/>
            </a:endParaRPr>
          </a:p>
        </p:txBody>
      </p:sp>
      <p:sp>
        <p:nvSpPr>
          <p:cNvPr id="1181" name="Shape 1181"/>
          <p:cNvSpPr txBox="1">
            <a:spLocks noGrp="1"/>
          </p:cNvSpPr>
          <p:nvPr>
            <p:ph type="title" idx="4294967295"/>
          </p:nvPr>
        </p:nvSpPr>
        <p:spPr>
          <a:xfrm>
            <a:off x="540485" y="468784"/>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Relaciones</a:t>
            </a:r>
            <a:r>
              <a:rPr lang="en-US" sz="3000" b="1" i="0" u="none" strike="noStrike" cap="none" dirty="0">
                <a:solidFill>
                  <a:schemeClr val="dk1"/>
                </a:solidFill>
                <a:latin typeface="Arial"/>
                <a:ea typeface="Arial"/>
                <a:cs typeface="Arial"/>
                <a:sym typeface="Arial"/>
              </a:rPr>
              <a:t> entre </a:t>
            </a:r>
            <a:r>
              <a:rPr lang="en-US" sz="3000" b="1" i="0" u="none" strike="noStrike" cap="none" dirty="0" err="1">
                <a:solidFill>
                  <a:schemeClr val="dk1"/>
                </a:solidFill>
                <a:latin typeface="Arial"/>
                <a:ea typeface="Arial"/>
                <a:cs typeface="Arial"/>
                <a:sym typeface="Arial"/>
              </a:rPr>
              <a:t>clases</a:t>
            </a:r>
            <a:endParaRPr dirty="0"/>
          </a:p>
        </p:txBody>
      </p:sp>
      <p:sp>
        <p:nvSpPr>
          <p:cNvPr id="1182" name="Shape 1182"/>
          <p:cNvSpPr/>
          <p:nvPr/>
        </p:nvSpPr>
        <p:spPr>
          <a:xfrm>
            <a:off x="1203873" y="3181163"/>
            <a:ext cx="7127142" cy="3138594"/>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06699"/>
                </a:solidFill>
                <a:latin typeface="Monda"/>
                <a:ea typeface="Monda"/>
                <a:cs typeface="Monda"/>
                <a:sym typeface="Monda"/>
              </a:rPr>
              <a:t>class</a:t>
            </a:r>
            <a:r>
              <a:rPr lang="en-US" sz="1800">
                <a:solidFill>
                  <a:srgbClr val="000000"/>
                </a:solidFill>
                <a:latin typeface="Monda"/>
                <a:ea typeface="Monda"/>
                <a:cs typeface="Monda"/>
                <a:sym typeface="Monda"/>
              </a:rPr>
              <a:t> Employee{  </a:t>
            </a:r>
            <a:endParaRPr/>
          </a:p>
          <a:p>
            <a:pPr marL="457152" marR="0" lvl="1" indent="0" algn="l" rtl="0">
              <a:spcBef>
                <a:spcPts val="0"/>
              </a:spcBef>
              <a:spcAft>
                <a:spcPts val="0"/>
              </a:spcAft>
              <a:buNone/>
            </a:pPr>
            <a:r>
              <a:rPr lang="en-US" sz="1800" b="1" i="0" u="none" strike="noStrike" cap="none">
                <a:solidFill>
                  <a:srgbClr val="006699"/>
                </a:solidFill>
                <a:latin typeface="Monda"/>
                <a:ea typeface="Monda"/>
                <a:cs typeface="Monda"/>
                <a:sym typeface="Monda"/>
              </a:rPr>
              <a:t>int</a:t>
            </a:r>
            <a:r>
              <a:rPr lang="en-US" sz="1800" b="0" i="0" u="none" strike="noStrike" cap="none">
                <a:solidFill>
                  <a:srgbClr val="000000"/>
                </a:solidFill>
                <a:latin typeface="Monda"/>
                <a:ea typeface="Monda"/>
                <a:cs typeface="Monda"/>
                <a:sym typeface="Monda"/>
              </a:rPr>
              <a:t> id;  </a:t>
            </a:r>
            <a:endParaRPr/>
          </a:p>
          <a:p>
            <a:pPr marL="457152" marR="0" lvl="1" indent="0" algn="l" rtl="0">
              <a:spcBef>
                <a:spcPts val="0"/>
              </a:spcBef>
              <a:spcAft>
                <a:spcPts val="0"/>
              </a:spcAft>
              <a:buNone/>
            </a:pPr>
            <a:r>
              <a:rPr lang="en-US" sz="1800" b="0" i="0" u="none" strike="noStrike" cap="none">
                <a:solidFill>
                  <a:srgbClr val="000000"/>
                </a:solidFill>
                <a:latin typeface="Monda"/>
                <a:ea typeface="Monda"/>
                <a:cs typeface="Monda"/>
                <a:sym typeface="Monda"/>
              </a:rPr>
              <a:t>String name;  </a:t>
            </a:r>
            <a:endParaRPr/>
          </a:p>
          <a:p>
            <a:pPr marL="457152" marR="0" lvl="1" indent="0" algn="l" rtl="0">
              <a:spcBef>
                <a:spcPts val="0"/>
              </a:spcBef>
              <a:spcAft>
                <a:spcPts val="0"/>
              </a:spcAft>
              <a:buNone/>
            </a:pPr>
            <a:r>
              <a:rPr lang="en-US" sz="1800" b="1" i="0" u="none" strike="noStrike" cap="none">
                <a:solidFill>
                  <a:srgbClr val="000000"/>
                </a:solidFill>
                <a:latin typeface="Monda"/>
                <a:ea typeface="Monda"/>
                <a:cs typeface="Monda"/>
                <a:sym typeface="Monda"/>
              </a:rPr>
              <a:t>Address address</a:t>
            </a:r>
            <a:r>
              <a:rPr lang="en-US" sz="1800" b="0" i="0" u="none" strike="noStrike" cap="none">
                <a:solidFill>
                  <a:srgbClr val="000000"/>
                </a:solidFill>
                <a:latin typeface="Monda"/>
                <a:ea typeface="Monda"/>
                <a:cs typeface="Monda"/>
                <a:sym typeface="Monda"/>
              </a:rPr>
              <a:t>;</a:t>
            </a:r>
            <a:r>
              <a:rPr lang="en-US" sz="1800" b="0" i="0" u="none" strike="noStrike" cap="none">
                <a:solidFill>
                  <a:srgbClr val="008200"/>
                </a:solidFill>
                <a:latin typeface="Monda"/>
                <a:ea typeface="Monda"/>
                <a:cs typeface="Monda"/>
                <a:sym typeface="Monda"/>
              </a:rPr>
              <a:t>//Address is a class</a:t>
            </a:r>
            <a:r>
              <a:rPr lang="en-US" sz="1800" b="0" i="0" u="none" strike="noStrike" cap="none">
                <a:solidFill>
                  <a:srgbClr val="000000"/>
                </a:solidFill>
                <a:latin typeface="Monda"/>
                <a:ea typeface="Monda"/>
                <a:cs typeface="Monda"/>
                <a:sym typeface="Monda"/>
              </a:rPr>
              <a:t>  </a:t>
            </a:r>
            <a:endParaRPr/>
          </a:p>
          <a:p>
            <a:pPr marL="457152" marR="0" lvl="1" indent="0" algn="l" rtl="0">
              <a:spcBef>
                <a:spcPts val="0"/>
              </a:spcBef>
              <a:spcAft>
                <a:spcPts val="0"/>
              </a:spcAft>
              <a:buNone/>
            </a:pPr>
            <a:r>
              <a:rPr lang="en-US" sz="1800" b="0" i="0" u="none" strike="noStrike" cap="none">
                <a:solidFill>
                  <a:srgbClr val="000000"/>
                </a:solidFill>
                <a:latin typeface="Monda"/>
                <a:ea typeface="Monda"/>
                <a:cs typeface="Monda"/>
                <a:sym typeface="Monda"/>
              </a:rPr>
              <a:t>...  </a:t>
            </a:r>
            <a:endParaRPr/>
          </a:p>
          <a:p>
            <a:pPr marL="457152" marR="0" lvl="1" indent="0" algn="l" rtl="0">
              <a:spcBef>
                <a:spcPts val="0"/>
              </a:spcBef>
              <a:spcAft>
                <a:spcPts val="0"/>
              </a:spcAft>
              <a:buNone/>
            </a:pPr>
            <a:endParaRPr sz="1800" b="0" i="0" u="none" strike="noStrike" cap="none">
              <a:solidFill>
                <a:srgbClr val="000000"/>
              </a:solidFill>
              <a:latin typeface="Monda"/>
              <a:ea typeface="Monda"/>
              <a:cs typeface="Monda"/>
              <a:sym typeface="Monda"/>
            </a:endParaRPr>
          </a:p>
          <a:p>
            <a:pPr marL="457152" marR="0" lvl="1" indent="0" algn="l" rtl="0">
              <a:spcBef>
                <a:spcPts val="0"/>
              </a:spcBef>
              <a:spcAft>
                <a:spcPts val="0"/>
              </a:spcAft>
              <a:buNone/>
            </a:pPr>
            <a:r>
              <a:rPr lang="en-US" sz="1800" b="0" i="0" u="none" strike="noStrike" cap="none">
                <a:solidFill>
                  <a:srgbClr val="000000"/>
                </a:solidFill>
                <a:latin typeface="Monda"/>
                <a:ea typeface="Monda"/>
                <a:cs typeface="Monda"/>
                <a:sym typeface="Monda"/>
              </a:rPr>
              <a:t>void fillAddress(String street, int number,…){</a:t>
            </a:r>
            <a:endParaRPr/>
          </a:p>
          <a:p>
            <a:pPr marL="457152" marR="0" lvl="1" indent="0" algn="l" rtl="0">
              <a:spcBef>
                <a:spcPts val="0"/>
              </a:spcBef>
              <a:spcAft>
                <a:spcPts val="0"/>
              </a:spcAft>
              <a:buNone/>
            </a:pPr>
            <a:r>
              <a:rPr lang="en-US" sz="1800" b="0" i="0" u="none" strike="noStrike" cap="none">
                <a:solidFill>
                  <a:srgbClr val="000000"/>
                </a:solidFill>
                <a:latin typeface="Monda"/>
                <a:ea typeface="Monda"/>
                <a:cs typeface="Monda"/>
                <a:sym typeface="Monda"/>
              </a:rPr>
              <a:t>	this.address = new Address(street, number,…);</a:t>
            </a:r>
            <a:endParaRPr/>
          </a:p>
          <a:p>
            <a:pPr marL="457152" marR="0" lvl="1" indent="0" algn="l" rtl="0">
              <a:spcBef>
                <a:spcPts val="0"/>
              </a:spcBef>
              <a:spcAft>
                <a:spcPts val="0"/>
              </a:spcAft>
              <a:buNone/>
            </a:pPr>
            <a:r>
              <a:rPr lang="en-US" sz="1800" b="0" i="0" u="none" strike="noStrike" cap="none">
                <a:solidFill>
                  <a:srgbClr val="000000"/>
                </a:solidFill>
                <a:latin typeface="Monda"/>
                <a:ea typeface="Monda"/>
                <a:cs typeface="Monda"/>
                <a:sym typeface="Monda"/>
              </a:rPr>
              <a:t>	…</a:t>
            </a:r>
            <a:endParaRPr/>
          </a:p>
          <a:p>
            <a:pPr marL="457152" marR="0" lvl="1" indent="0" algn="l" rtl="0">
              <a:spcBef>
                <a:spcPts val="0"/>
              </a:spcBef>
              <a:spcAft>
                <a:spcPts val="0"/>
              </a:spcAft>
              <a:buNone/>
            </a:pPr>
            <a:r>
              <a:rPr lang="en-US" sz="1800" b="0" i="0" u="none" strike="noStrike" cap="none">
                <a:solidFill>
                  <a:srgbClr val="000000"/>
                </a:solidFill>
                <a:latin typeface="Monda"/>
                <a:ea typeface="Monda"/>
                <a:cs typeface="Monda"/>
                <a:sym typeface="Monda"/>
              </a:rPr>
              <a:t>}</a:t>
            </a:r>
            <a:endParaRPr/>
          </a:p>
          <a:p>
            <a:pPr marL="0" marR="0" lvl="0" indent="0" algn="l" rtl="0">
              <a:spcBef>
                <a:spcPts val="0"/>
              </a:spcBef>
              <a:spcAft>
                <a:spcPts val="0"/>
              </a:spcAft>
              <a:buNone/>
            </a:pPr>
            <a:r>
              <a:rPr lang="en-US" sz="1800">
                <a:solidFill>
                  <a:srgbClr val="000000"/>
                </a:solidFill>
                <a:latin typeface="Monda"/>
                <a:ea typeface="Monda"/>
                <a:cs typeface="Monda"/>
                <a:sym typeface="Monda"/>
              </a:rPr>
              <a: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Shape 1187"/>
          <p:cNvSpPr txBox="1">
            <a:spLocks noGrp="1"/>
          </p:cNvSpPr>
          <p:nvPr>
            <p:ph type="body" idx="1"/>
          </p:nvPr>
        </p:nvSpPr>
        <p:spPr>
          <a:xfrm>
            <a:off x="737109" y="1541698"/>
            <a:ext cx="7960725" cy="3742793"/>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2000" b="0" i="0" u="none" strike="noStrike" cap="none" dirty="0">
                <a:solidFill>
                  <a:schemeClr val="dk1"/>
                </a:solidFill>
                <a:latin typeface="Arial"/>
                <a:ea typeface="Arial"/>
                <a:cs typeface="Arial"/>
                <a:sym typeface="Arial"/>
              </a:rPr>
              <a:t>La </a:t>
            </a:r>
            <a:r>
              <a:rPr lang="en-US" sz="2000" b="0" i="0" u="none" strike="noStrike" cap="none" dirty="0" err="1">
                <a:solidFill>
                  <a:schemeClr val="dk1"/>
                </a:solidFill>
                <a:latin typeface="Arial"/>
                <a:ea typeface="Arial"/>
                <a:cs typeface="Arial"/>
                <a:sym typeface="Arial"/>
              </a:rPr>
              <a:t>herencia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java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un </a:t>
            </a:r>
            <a:r>
              <a:rPr lang="en-US" sz="2000" b="0" i="0" u="none" strike="noStrike" cap="none" dirty="0" err="1">
                <a:solidFill>
                  <a:schemeClr val="dk1"/>
                </a:solidFill>
                <a:latin typeface="Arial"/>
                <a:ea typeface="Arial"/>
                <a:cs typeface="Arial"/>
                <a:sym typeface="Arial"/>
              </a:rPr>
              <a:t>mecanismo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el </a:t>
            </a:r>
            <a:r>
              <a:rPr lang="en-US" sz="2000" b="0" i="0" u="none" strike="noStrike" cap="none" dirty="0" err="1">
                <a:solidFill>
                  <a:schemeClr val="dk1"/>
                </a:solidFill>
                <a:latin typeface="Arial"/>
                <a:ea typeface="Arial"/>
                <a:cs typeface="Arial"/>
                <a:sym typeface="Arial"/>
              </a:rPr>
              <a:t>cual</a:t>
            </a:r>
            <a:r>
              <a:rPr lang="en-US" sz="2000" b="0" i="0" u="none" strike="noStrike" cap="none" dirty="0">
                <a:solidFill>
                  <a:schemeClr val="dk1"/>
                </a:solidFill>
                <a:latin typeface="Arial"/>
                <a:ea typeface="Arial"/>
                <a:cs typeface="Arial"/>
                <a:sym typeface="Arial"/>
              </a:rPr>
              <a:t> un </a:t>
            </a:r>
            <a:r>
              <a:rPr lang="en-US" sz="2000" b="0" i="0" u="none" strike="noStrike" cap="none" dirty="0" err="1">
                <a:solidFill>
                  <a:schemeClr val="dk1"/>
                </a:solidFill>
                <a:latin typeface="Arial"/>
                <a:ea typeface="Arial"/>
                <a:cs typeface="Arial"/>
                <a:sym typeface="Arial"/>
              </a:rPr>
              <a:t>objeto</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adquiere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todas</a:t>
            </a:r>
            <a:r>
              <a:rPr lang="en-US" sz="2000" b="0" i="0" u="none" strike="noStrike" cap="none" dirty="0">
                <a:solidFill>
                  <a:schemeClr val="dk1"/>
                </a:solidFill>
                <a:latin typeface="Arial"/>
                <a:ea typeface="Arial"/>
                <a:cs typeface="Arial"/>
                <a:sym typeface="Arial"/>
              </a:rPr>
              <a:t> las </a:t>
            </a:r>
            <a:r>
              <a:rPr lang="en-US" sz="2000" b="0" i="0" u="none" strike="noStrike" cap="none" dirty="0" err="1">
                <a:solidFill>
                  <a:schemeClr val="dk1"/>
                </a:solidFill>
                <a:latin typeface="Arial"/>
                <a:ea typeface="Arial"/>
                <a:cs typeface="Arial"/>
                <a:sym typeface="Arial"/>
              </a:rPr>
              <a:t>propiedades</a:t>
            </a:r>
            <a:r>
              <a:rPr lang="en-US" sz="2000" b="0" i="0" u="none" strike="noStrike" cap="none" dirty="0">
                <a:solidFill>
                  <a:schemeClr val="dk1"/>
                </a:solidFill>
                <a:latin typeface="Arial"/>
                <a:ea typeface="Arial"/>
                <a:cs typeface="Arial"/>
                <a:sym typeface="Arial"/>
              </a:rPr>
              <a:t> y </a:t>
            </a:r>
            <a:r>
              <a:rPr lang="en-US" sz="2000" b="0" i="0" u="none" strike="noStrike" cap="none" dirty="0" err="1">
                <a:solidFill>
                  <a:schemeClr val="dk1"/>
                </a:solidFill>
                <a:latin typeface="Arial"/>
                <a:ea typeface="Arial"/>
                <a:cs typeface="Arial"/>
                <a:sym typeface="Arial"/>
              </a:rPr>
              <a:t>comportamientos</a:t>
            </a:r>
            <a:r>
              <a:rPr lang="en-US" sz="2000" b="0" i="0" u="none" strike="noStrike" cap="none" dirty="0">
                <a:solidFill>
                  <a:schemeClr val="dk1"/>
                </a:solidFill>
                <a:latin typeface="Arial"/>
                <a:ea typeface="Arial"/>
                <a:cs typeface="Arial"/>
                <a:sym typeface="Arial"/>
              </a:rPr>
              <a:t> del </a:t>
            </a:r>
            <a:r>
              <a:rPr lang="en-US" sz="2000" b="0" i="0" u="none" strike="noStrike" cap="none" dirty="0" err="1">
                <a:solidFill>
                  <a:schemeClr val="dk1"/>
                </a:solidFill>
                <a:latin typeface="Arial"/>
                <a:ea typeface="Arial"/>
                <a:cs typeface="Arial"/>
                <a:sym typeface="Arial"/>
              </a:rPr>
              <a:t>objeto</a:t>
            </a:r>
            <a:r>
              <a:rPr lang="en-US" sz="2000" b="0" i="0" u="none" strike="noStrike" cap="none" dirty="0">
                <a:solidFill>
                  <a:schemeClr val="dk1"/>
                </a:solidFill>
                <a:latin typeface="Arial"/>
                <a:ea typeface="Arial"/>
                <a:cs typeface="Arial"/>
                <a:sym typeface="Arial"/>
              </a:rPr>
              <a:t> padre.</a:t>
            </a:r>
            <a:endParaRPr sz="1050" dirty="0"/>
          </a:p>
          <a:p>
            <a:pPr marL="285750" marR="0" lvl="0" indent="-285750" algn="l" rtl="0">
              <a:lnSpc>
                <a:spcPct val="100000"/>
              </a:lnSpc>
              <a:spcBef>
                <a:spcPts val="600"/>
              </a:spcBef>
              <a:spcAft>
                <a:spcPts val="0"/>
              </a:spcAft>
              <a:buClr>
                <a:schemeClr val="dk1"/>
              </a:buClr>
              <a:buSzPts val="1800"/>
              <a:buFont typeface="Arial"/>
              <a:buChar char="•"/>
            </a:pPr>
            <a:r>
              <a:rPr lang="en-US" sz="2000" b="0" i="0" u="none" strike="noStrike" cap="none" dirty="0">
                <a:solidFill>
                  <a:schemeClr val="dk1"/>
                </a:solidFill>
                <a:latin typeface="Arial"/>
                <a:ea typeface="Arial"/>
                <a:cs typeface="Arial"/>
                <a:sym typeface="Arial"/>
              </a:rPr>
              <a:t>La idea </a:t>
            </a:r>
            <a:r>
              <a:rPr lang="en-US" sz="2000" b="0" i="0" u="none" strike="noStrike" cap="none" dirty="0" err="1">
                <a:solidFill>
                  <a:schemeClr val="dk1"/>
                </a:solidFill>
                <a:latin typeface="Arial"/>
                <a:ea typeface="Arial"/>
                <a:cs typeface="Arial"/>
                <a:sym typeface="Arial"/>
              </a:rPr>
              <a:t>detrás</a:t>
            </a:r>
            <a:r>
              <a:rPr lang="en-US" sz="2000" b="0" i="0" u="none" strike="noStrike" cap="none" dirty="0">
                <a:solidFill>
                  <a:schemeClr val="dk1"/>
                </a:solidFill>
                <a:latin typeface="Arial"/>
                <a:ea typeface="Arial"/>
                <a:cs typeface="Arial"/>
                <a:sym typeface="Arial"/>
              </a:rPr>
              <a:t> de la </a:t>
            </a:r>
            <a:r>
              <a:rPr lang="en-US" sz="2000" b="0" i="0" u="none" strike="noStrike" cap="none" dirty="0" err="1">
                <a:solidFill>
                  <a:schemeClr val="dk1"/>
                </a:solidFill>
                <a:latin typeface="Arial"/>
                <a:ea typeface="Arial"/>
                <a:cs typeface="Arial"/>
                <a:sym typeface="Arial"/>
              </a:rPr>
              <a:t>herencia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java </a:t>
            </a:r>
            <a:r>
              <a:rPr lang="en-US" sz="2000" b="0" i="0" u="none" strike="noStrike" cap="none" dirty="0" err="1">
                <a:solidFill>
                  <a:schemeClr val="dk1"/>
                </a:solidFill>
                <a:latin typeface="Arial"/>
                <a:ea typeface="Arial"/>
                <a:cs typeface="Arial"/>
                <a:sym typeface="Arial"/>
              </a:rPr>
              <a:t>es</a:t>
            </a:r>
            <a:r>
              <a:rPr lang="en-US" sz="2000" b="0" i="0" u="none" strike="noStrike" cap="none" dirty="0">
                <a:solidFill>
                  <a:schemeClr val="dk1"/>
                </a:solidFill>
                <a:latin typeface="Arial"/>
                <a:ea typeface="Arial"/>
                <a:cs typeface="Arial"/>
                <a:sym typeface="Arial"/>
              </a:rPr>
              <a:t> que se </a:t>
            </a:r>
            <a:r>
              <a:rPr lang="en-US" sz="2000" b="0" i="0" u="none" strike="noStrike" cap="none" dirty="0" err="1">
                <a:solidFill>
                  <a:schemeClr val="dk1"/>
                </a:solidFill>
                <a:latin typeface="Arial"/>
                <a:ea typeface="Arial"/>
                <a:cs typeface="Arial"/>
                <a:sym typeface="Arial"/>
              </a:rPr>
              <a:t>puede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crear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nuevas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clases</a:t>
            </a:r>
            <a:r>
              <a:rPr lang="en-US" sz="2000" b="0" i="0" u="none" strike="noStrike" cap="none" dirty="0">
                <a:solidFill>
                  <a:schemeClr val="dk1"/>
                </a:solidFill>
                <a:latin typeface="Arial"/>
                <a:ea typeface="Arial"/>
                <a:cs typeface="Arial"/>
                <a:sym typeface="Arial"/>
              </a:rPr>
              <a:t> que se </a:t>
            </a:r>
            <a:r>
              <a:rPr lang="en-US" sz="2000" b="0" i="0" u="none" strike="noStrike" cap="none" dirty="0" err="1">
                <a:solidFill>
                  <a:schemeClr val="dk1"/>
                </a:solidFill>
                <a:latin typeface="Arial"/>
                <a:ea typeface="Arial"/>
                <a:cs typeface="Arial"/>
                <a:sym typeface="Arial"/>
              </a:rPr>
              <a:t>basan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en</a:t>
            </a:r>
            <a:r>
              <a:rPr lang="en-US" sz="2000" b="0" i="0" u="none" strike="noStrike" cap="none" dirty="0">
                <a:solidFill>
                  <a:schemeClr val="dk1"/>
                </a:solidFill>
                <a:latin typeface="Arial"/>
                <a:ea typeface="Arial"/>
                <a:cs typeface="Arial"/>
                <a:sym typeface="Arial"/>
              </a:rPr>
              <a:t> las </a:t>
            </a:r>
            <a:r>
              <a:rPr lang="en-US" sz="2000" b="0" i="0" u="none" strike="noStrike" cap="none" dirty="0" err="1">
                <a:solidFill>
                  <a:schemeClr val="dk1"/>
                </a:solidFill>
                <a:latin typeface="Arial"/>
                <a:ea typeface="Arial"/>
                <a:cs typeface="Arial"/>
                <a:sym typeface="Arial"/>
              </a:rPr>
              <a:t>clases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existentes</a:t>
            </a:r>
            <a:r>
              <a:rPr lang="en-US" sz="2000" b="0" i="0" u="none" strike="noStrike" cap="none" dirty="0">
                <a:solidFill>
                  <a:schemeClr val="dk1"/>
                </a:solidFill>
                <a:latin typeface="Arial"/>
                <a:ea typeface="Arial"/>
                <a:cs typeface="Arial"/>
                <a:sym typeface="Arial"/>
              </a:rPr>
              <a:t>. </a:t>
            </a:r>
            <a:endParaRPr sz="1050" dirty="0"/>
          </a:p>
          <a:p>
            <a:pPr marL="285750" marR="0" lvl="0" indent="-285750" algn="l" rtl="0">
              <a:lnSpc>
                <a:spcPct val="100000"/>
              </a:lnSpc>
              <a:spcBef>
                <a:spcPts val="600"/>
              </a:spcBef>
              <a:spcAft>
                <a:spcPts val="0"/>
              </a:spcAft>
              <a:buClr>
                <a:schemeClr val="dk1"/>
              </a:buClr>
              <a:buSzPts val="1800"/>
              <a:buFont typeface="Arial"/>
              <a:buChar char="•"/>
            </a:pPr>
            <a:r>
              <a:rPr lang="en-US" sz="2000" b="0" i="0" u="none" strike="noStrike" cap="none" dirty="0" err="1">
                <a:solidFill>
                  <a:schemeClr val="dk1"/>
                </a:solidFill>
                <a:latin typeface="Arial"/>
                <a:ea typeface="Arial"/>
                <a:cs typeface="Arial"/>
                <a:sym typeface="Arial"/>
              </a:rPr>
              <a:t>Cuando</a:t>
            </a:r>
            <a:r>
              <a:rPr lang="en-US" sz="2000" b="0" i="0" u="none" strike="noStrike" cap="none" dirty="0">
                <a:solidFill>
                  <a:schemeClr val="dk1"/>
                </a:solidFill>
                <a:latin typeface="Arial"/>
                <a:ea typeface="Arial"/>
                <a:cs typeface="Arial"/>
                <a:sym typeface="Arial"/>
              </a:rPr>
              <a:t> se </a:t>
            </a:r>
            <a:r>
              <a:rPr lang="en-US" sz="2000" b="0" i="0" u="none" strike="noStrike" cap="none" dirty="0" err="1">
                <a:solidFill>
                  <a:schemeClr val="dk1"/>
                </a:solidFill>
                <a:latin typeface="Arial"/>
                <a:ea typeface="Arial"/>
                <a:cs typeface="Arial"/>
                <a:sym typeface="Arial"/>
              </a:rPr>
              <a:t>hereda</a:t>
            </a:r>
            <a:r>
              <a:rPr lang="en-US" sz="2000" b="0" i="0" u="none" strike="noStrike" cap="none" dirty="0">
                <a:solidFill>
                  <a:schemeClr val="dk1"/>
                </a:solidFill>
                <a:latin typeface="Arial"/>
                <a:ea typeface="Arial"/>
                <a:cs typeface="Arial"/>
                <a:sym typeface="Arial"/>
              </a:rPr>
              <a:t> de </a:t>
            </a:r>
            <a:r>
              <a:rPr lang="en-US" sz="2000" b="0" i="0" u="none" strike="noStrike" cap="none" dirty="0" err="1">
                <a:solidFill>
                  <a:schemeClr val="dk1"/>
                </a:solidFill>
                <a:latin typeface="Arial"/>
                <a:ea typeface="Arial"/>
                <a:cs typeface="Arial"/>
                <a:sym typeface="Arial"/>
              </a:rPr>
              <a:t>una</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existente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puede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volver</a:t>
            </a:r>
            <a:r>
              <a:rPr lang="en-US" sz="2000" b="0" i="0" u="none" strike="noStrike" cap="none" dirty="0">
                <a:solidFill>
                  <a:schemeClr val="dk1"/>
                </a:solidFill>
                <a:latin typeface="Arial"/>
                <a:ea typeface="Arial"/>
                <a:cs typeface="Arial"/>
                <a:sym typeface="Arial"/>
              </a:rPr>
              <a:t> a </a:t>
            </a:r>
            <a:r>
              <a:rPr lang="en-US" sz="2000" b="0" i="0" u="none" strike="noStrike" cap="none" dirty="0" err="1">
                <a:solidFill>
                  <a:schemeClr val="dk1"/>
                </a:solidFill>
                <a:latin typeface="Arial"/>
                <a:ea typeface="Arial"/>
                <a:cs typeface="Arial"/>
                <a:sym typeface="Arial"/>
              </a:rPr>
              <a:t>utilizar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métodos</a:t>
            </a:r>
            <a:r>
              <a:rPr lang="en-US" sz="2000" b="0" i="0" u="none" strike="noStrike" cap="none" dirty="0">
                <a:solidFill>
                  <a:schemeClr val="dk1"/>
                </a:solidFill>
                <a:latin typeface="Arial"/>
                <a:ea typeface="Arial"/>
                <a:cs typeface="Arial"/>
                <a:sym typeface="Arial"/>
              </a:rPr>
              <a:t> y </a:t>
            </a:r>
            <a:r>
              <a:rPr lang="en-US" sz="2000" b="0" i="0" u="none" strike="noStrike" cap="none" dirty="0" err="1">
                <a:solidFill>
                  <a:schemeClr val="dk1"/>
                </a:solidFill>
                <a:latin typeface="Arial"/>
                <a:ea typeface="Arial"/>
                <a:cs typeface="Arial"/>
                <a:sym typeface="Arial"/>
              </a:rPr>
              <a:t>campos</a:t>
            </a:r>
            <a:r>
              <a:rPr lang="en-US" sz="2000" b="0" i="0" u="none" strike="noStrike" cap="none" dirty="0">
                <a:solidFill>
                  <a:schemeClr val="dk1"/>
                </a:solidFill>
                <a:latin typeface="Arial"/>
                <a:ea typeface="Arial"/>
                <a:cs typeface="Arial"/>
                <a:sym typeface="Arial"/>
              </a:rPr>
              <a:t> de la </a:t>
            </a:r>
            <a:r>
              <a:rPr lang="en-US" sz="2000" b="0" i="0" u="none" strike="noStrike" cap="none" dirty="0" err="1">
                <a:solidFill>
                  <a:schemeClr val="dk1"/>
                </a:solidFill>
                <a:latin typeface="Arial"/>
                <a:ea typeface="Arial"/>
                <a:cs typeface="Arial"/>
                <a:sym typeface="Arial"/>
              </a:rPr>
              <a:t>clase</a:t>
            </a:r>
            <a:r>
              <a:rPr lang="en-US" sz="2000" b="0" i="0" u="none" strike="noStrike" cap="none" dirty="0">
                <a:solidFill>
                  <a:schemeClr val="dk1"/>
                </a:solidFill>
                <a:latin typeface="Arial"/>
                <a:ea typeface="Arial"/>
                <a:cs typeface="Arial"/>
                <a:sym typeface="Arial"/>
              </a:rPr>
              <a:t> padre y </a:t>
            </a:r>
            <a:r>
              <a:rPr lang="en-US" sz="2000" b="0" i="0" u="none" strike="noStrike" cap="none" dirty="0" err="1">
                <a:solidFill>
                  <a:schemeClr val="dk1"/>
                </a:solidFill>
                <a:latin typeface="Arial"/>
                <a:ea typeface="Arial"/>
                <a:cs typeface="Arial"/>
                <a:sym typeface="Arial"/>
              </a:rPr>
              <a:t>también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puede</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agregar</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nuevos</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métodos</a:t>
            </a:r>
            <a:r>
              <a:rPr lang="en-US" sz="2000" b="0" i="0" u="none" strike="noStrike" cap="none" dirty="0">
                <a:solidFill>
                  <a:schemeClr val="dk1"/>
                </a:solidFill>
                <a:latin typeface="Arial"/>
                <a:ea typeface="Arial"/>
                <a:cs typeface="Arial"/>
                <a:sym typeface="Arial"/>
              </a:rPr>
              <a:t> y </a:t>
            </a:r>
            <a:r>
              <a:rPr lang="en-US" sz="2000" b="0" i="0" u="none" strike="noStrike" cap="none" dirty="0" err="1">
                <a:solidFill>
                  <a:schemeClr val="dk1"/>
                </a:solidFill>
                <a:latin typeface="Arial"/>
                <a:ea typeface="Arial"/>
                <a:cs typeface="Arial"/>
                <a:sym typeface="Arial"/>
              </a:rPr>
              <a:t>campos</a:t>
            </a:r>
            <a:r>
              <a:rPr lang="en-US" sz="2000" b="0" i="0" u="none" strike="noStrike" cap="none" dirty="0">
                <a:solidFill>
                  <a:schemeClr val="dk1"/>
                </a:solidFill>
                <a:latin typeface="Arial"/>
                <a:ea typeface="Arial"/>
                <a:cs typeface="Arial"/>
                <a:sym typeface="Arial"/>
              </a:rPr>
              <a:t>.</a:t>
            </a:r>
            <a:endParaRPr sz="1050" dirty="0"/>
          </a:p>
        </p:txBody>
      </p:sp>
      <p:sp>
        <p:nvSpPr>
          <p:cNvPr id="1188" name="Shape 1188"/>
          <p:cNvSpPr txBox="1">
            <a:spLocks noGrp="1"/>
          </p:cNvSpPr>
          <p:nvPr>
            <p:ph type="title" idx="4294967295"/>
          </p:nvPr>
        </p:nvSpPr>
        <p:spPr>
          <a:xfrm>
            <a:off x="737109" y="703207"/>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Herencia</a:t>
            </a:r>
            <a:endParaRPr sz="3000" b="1" i="0" u="none" strike="noStrike" cap="none" dirty="0">
              <a:solidFill>
                <a:schemeClr val="dk1"/>
              </a:solidFill>
              <a:latin typeface="Arial"/>
              <a:ea typeface="Arial"/>
              <a:cs typeface="Arial"/>
              <a:sym typeface="Arial"/>
            </a:endParaRPr>
          </a:p>
        </p:txBody>
      </p:sp>
      <p:sp>
        <p:nvSpPr>
          <p:cNvPr id="1189" name="Shape 1189"/>
          <p:cNvSpPr/>
          <p:nvPr/>
        </p:nvSpPr>
        <p:spPr>
          <a:xfrm>
            <a:off x="1677956" y="4220357"/>
            <a:ext cx="5804727" cy="9231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6699"/>
                </a:solidFill>
                <a:latin typeface="Monda"/>
                <a:ea typeface="Monda"/>
                <a:cs typeface="Monda"/>
                <a:sym typeface="Monda"/>
              </a:rPr>
              <a:t>class</a:t>
            </a:r>
            <a:r>
              <a:rPr lang="en-US" sz="2000" dirty="0">
                <a:solidFill>
                  <a:srgbClr val="000000"/>
                </a:solidFill>
                <a:latin typeface="Monda"/>
                <a:ea typeface="Monda"/>
                <a:cs typeface="Monda"/>
                <a:sym typeface="Monda"/>
              </a:rPr>
              <a:t> Subclass-name </a:t>
            </a:r>
            <a:r>
              <a:rPr lang="en-US" sz="2000" b="1" dirty="0">
                <a:solidFill>
                  <a:srgbClr val="006699"/>
                </a:solidFill>
                <a:latin typeface="Monda"/>
                <a:ea typeface="Monda"/>
                <a:cs typeface="Monda"/>
                <a:sym typeface="Monda"/>
              </a:rPr>
              <a:t>extends</a:t>
            </a:r>
            <a:r>
              <a:rPr lang="en-US" sz="2000" dirty="0">
                <a:solidFill>
                  <a:srgbClr val="000000"/>
                </a:solidFill>
                <a:latin typeface="Monda"/>
                <a:ea typeface="Monda"/>
                <a:cs typeface="Monda"/>
                <a:sym typeface="Monda"/>
              </a:rPr>
              <a:t> Superclass-name {  </a:t>
            </a:r>
            <a:endParaRPr sz="1600" dirty="0"/>
          </a:p>
          <a:p>
            <a:pPr marL="0" marR="0" lvl="0" indent="0" algn="l" rtl="0">
              <a:spcBef>
                <a:spcPts val="0"/>
              </a:spcBef>
              <a:spcAft>
                <a:spcPts val="0"/>
              </a:spcAft>
              <a:buNone/>
            </a:pPr>
            <a:r>
              <a:rPr lang="en-US" sz="2000" dirty="0">
                <a:solidFill>
                  <a:srgbClr val="000000"/>
                </a:solidFill>
                <a:latin typeface="Monda"/>
                <a:ea typeface="Monda"/>
                <a:cs typeface="Monda"/>
                <a:sym typeface="Monda"/>
              </a:rPr>
              <a:t>   </a:t>
            </a:r>
            <a:r>
              <a:rPr lang="en-US" sz="2000" dirty="0">
                <a:solidFill>
                  <a:srgbClr val="008200"/>
                </a:solidFill>
                <a:latin typeface="Monda"/>
                <a:ea typeface="Monda"/>
                <a:cs typeface="Monda"/>
                <a:sym typeface="Monda"/>
              </a:rPr>
              <a:t>//methods and fields</a:t>
            </a:r>
            <a:r>
              <a:rPr lang="en-US" sz="2000" dirty="0">
                <a:solidFill>
                  <a:srgbClr val="000000"/>
                </a:solidFill>
                <a:latin typeface="Monda"/>
                <a:ea typeface="Monda"/>
                <a:cs typeface="Monda"/>
                <a:sym typeface="Monda"/>
              </a:rPr>
              <a:t>  </a:t>
            </a:r>
            <a:endParaRPr sz="1600" dirty="0"/>
          </a:p>
          <a:p>
            <a:pPr marL="0" marR="0" lvl="0" indent="0" algn="l" rtl="0">
              <a:spcBef>
                <a:spcPts val="0"/>
              </a:spcBef>
              <a:spcAft>
                <a:spcPts val="0"/>
              </a:spcAft>
              <a:buNone/>
            </a:pPr>
            <a:r>
              <a:rPr lang="en-US" sz="2000" dirty="0">
                <a:solidFill>
                  <a:srgbClr val="000000"/>
                </a:solidFill>
                <a:latin typeface="Monda"/>
                <a:ea typeface="Monda"/>
                <a:cs typeface="Monda"/>
                <a:sym typeface="Monda"/>
              </a:rPr>
              <a:t>}  </a:t>
            </a:r>
            <a:endParaRPr sz="16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Shape 1194"/>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195" name="Shape 1195"/>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Herencia</a:t>
            </a:r>
            <a:endParaRPr sz="3000" b="1" i="0" u="none" strike="noStrike" cap="none">
              <a:solidFill>
                <a:schemeClr val="dk1"/>
              </a:solidFill>
              <a:latin typeface="Arial"/>
              <a:ea typeface="Arial"/>
              <a:cs typeface="Arial"/>
              <a:sym typeface="Arial"/>
            </a:endParaRPr>
          </a:p>
        </p:txBody>
      </p:sp>
      <p:pic>
        <p:nvPicPr>
          <p:cNvPr id="1196" name="Shape 1196" descr="inheritance in java"/>
          <p:cNvPicPr preferRelativeResize="0"/>
          <p:nvPr/>
        </p:nvPicPr>
        <p:blipFill rotWithShape="1">
          <a:blip r:embed="rId3">
            <a:alphaModFix/>
          </a:blip>
          <a:srcRect/>
          <a:stretch/>
        </p:blipFill>
        <p:spPr>
          <a:xfrm>
            <a:off x="540485" y="1706167"/>
            <a:ext cx="2285471" cy="3447253"/>
          </a:xfrm>
          <a:prstGeom prst="rect">
            <a:avLst/>
          </a:prstGeom>
          <a:noFill/>
          <a:ln>
            <a:noFill/>
          </a:ln>
        </p:spPr>
      </p:pic>
      <p:sp>
        <p:nvSpPr>
          <p:cNvPr id="1197" name="Shape 1197"/>
          <p:cNvSpPr/>
          <p:nvPr/>
        </p:nvSpPr>
        <p:spPr>
          <a:xfrm>
            <a:off x="3053057" y="1465885"/>
            <a:ext cx="5010288" cy="1815462"/>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class Employee{  </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float salary=40000;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class Programmer </a:t>
            </a:r>
            <a:r>
              <a:rPr lang="en-US" sz="1600">
                <a:solidFill>
                  <a:srgbClr val="0085C7"/>
                </a:solidFill>
                <a:latin typeface="Arial"/>
                <a:ea typeface="Arial"/>
                <a:cs typeface="Arial"/>
                <a:sym typeface="Arial"/>
              </a:rPr>
              <a:t>extends </a:t>
            </a:r>
            <a:r>
              <a:rPr lang="en-US" sz="1600">
                <a:solidFill>
                  <a:schemeClr val="dk1"/>
                </a:solidFill>
                <a:latin typeface="Arial"/>
                <a:ea typeface="Arial"/>
                <a:cs typeface="Arial"/>
                <a:sym typeface="Arial"/>
              </a:rPr>
              <a:t>Employee{  </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int bonus=10000;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
        <p:nvSpPr>
          <p:cNvPr id="1198" name="Shape 1198"/>
          <p:cNvSpPr/>
          <p:nvPr/>
        </p:nvSpPr>
        <p:spPr>
          <a:xfrm>
            <a:off x="2961564" y="3539107"/>
            <a:ext cx="5101781" cy="230779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public class Client{</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public static void main(String args[]){  </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	Programmer p=new Programmer();  </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	System.out.println("Programmer salary is:"+p.salary);  </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	System.out.println("Bonus of Programmer is:"+p.bonus);  </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Shape 1203"/>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204" name="Shape 1204"/>
          <p:cNvSpPr txBox="1">
            <a:spLocks noGrp="1"/>
          </p:cNvSpPr>
          <p:nvPr>
            <p:ph type="title" idx="4294967295"/>
          </p:nvPr>
        </p:nvSpPr>
        <p:spPr>
          <a:xfrm>
            <a:off x="1143000" y="914400"/>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Herencia</a:t>
            </a:r>
            <a:endParaRPr/>
          </a:p>
        </p:txBody>
      </p:sp>
      <p:sp>
        <p:nvSpPr>
          <p:cNvPr id="1205" name="Shape 1205"/>
          <p:cNvSpPr/>
          <p:nvPr/>
        </p:nvSpPr>
        <p:spPr>
          <a:xfrm>
            <a:off x="1975831" y="1701208"/>
            <a:ext cx="5213924" cy="4246334"/>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class</a:t>
            </a:r>
            <a:r>
              <a:rPr lang="en-US" sz="1800">
                <a:solidFill>
                  <a:schemeClr val="dk1"/>
                </a:solidFill>
                <a:latin typeface="Arial"/>
                <a:ea typeface="Arial"/>
                <a:cs typeface="Arial"/>
                <a:sym typeface="Arial"/>
              </a:rPr>
              <a:t> Animal{  </a:t>
            </a:r>
            <a:endParaRPr/>
          </a:p>
          <a:p>
            <a:pPr marL="457152" marR="0" lvl="1" indent="0" algn="l" rtl="0">
              <a:spcBef>
                <a:spcPts val="0"/>
              </a:spcBef>
              <a:spcAft>
                <a:spcPts val="0"/>
              </a:spcAft>
              <a:buNone/>
            </a:pPr>
            <a:r>
              <a:rPr lang="en-US" sz="1800" b="1" i="0" u="none" strike="noStrike" cap="none">
                <a:solidFill>
                  <a:schemeClr val="dk1"/>
                </a:solidFill>
                <a:latin typeface="Arial"/>
                <a:ea typeface="Arial"/>
                <a:cs typeface="Arial"/>
                <a:sym typeface="Arial"/>
              </a:rPr>
              <a:t>void</a:t>
            </a:r>
            <a:r>
              <a:rPr lang="en-US" sz="1800" b="0" i="0" u="none" strike="noStrike" cap="none">
                <a:solidFill>
                  <a:schemeClr val="dk1"/>
                </a:solidFill>
                <a:latin typeface="Arial"/>
                <a:ea typeface="Arial"/>
                <a:cs typeface="Arial"/>
                <a:sym typeface="Arial"/>
              </a:rPr>
              <a:t> eat(){System.out.println("eating...");}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class</a:t>
            </a:r>
            <a:r>
              <a:rPr lang="en-US" sz="1800">
                <a:solidFill>
                  <a:schemeClr val="dk1"/>
                </a:solidFill>
                <a:latin typeface="Arial"/>
                <a:ea typeface="Arial"/>
                <a:cs typeface="Arial"/>
                <a:sym typeface="Arial"/>
              </a:rPr>
              <a:t> Dog </a:t>
            </a:r>
            <a:r>
              <a:rPr lang="en-US" sz="1800" b="1">
                <a:solidFill>
                  <a:srgbClr val="0085C7"/>
                </a:solidFill>
                <a:latin typeface="Arial"/>
                <a:ea typeface="Arial"/>
                <a:cs typeface="Arial"/>
                <a:sym typeface="Arial"/>
              </a:rPr>
              <a:t>extends</a:t>
            </a:r>
            <a:r>
              <a:rPr lang="en-US" sz="1800">
                <a:solidFill>
                  <a:schemeClr val="dk1"/>
                </a:solidFill>
                <a:latin typeface="Arial"/>
                <a:ea typeface="Arial"/>
                <a:cs typeface="Arial"/>
                <a:sym typeface="Arial"/>
              </a:rPr>
              <a:t> Animal{  </a:t>
            </a:r>
            <a:endParaRPr/>
          </a:p>
          <a:p>
            <a:pPr marL="457152" marR="0" lvl="1" indent="0" algn="l" rtl="0">
              <a:spcBef>
                <a:spcPts val="0"/>
              </a:spcBef>
              <a:spcAft>
                <a:spcPts val="0"/>
              </a:spcAft>
              <a:buNone/>
            </a:pPr>
            <a:r>
              <a:rPr lang="en-US" sz="1800" b="1" i="0" u="none" strike="noStrike" cap="none">
                <a:solidFill>
                  <a:schemeClr val="dk1"/>
                </a:solidFill>
                <a:latin typeface="Arial"/>
                <a:ea typeface="Arial"/>
                <a:cs typeface="Arial"/>
                <a:sym typeface="Arial"/>
              </a:rPr>
              <a:t>void</a:t>
            </a:r>
            <a:r>
              <a:rPr lang="en-US" sz="1800" b="0" i="0" u="none" strike="noStrike" cap="none">
                <a:solidFill>
                  <a:schemeClr val="dk1"/>
                </a:solidFill>
                <a:latin typeface="Arial"/>
                <a:ea typeface="Arial"/>
                <a:cs typeface="Arial"/>
                <a:sym typeface="Arial"/>
              </a:rPr>
              <a:t> bark(){System.out.println("barking...");}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class</a:t>
            </a:r>
            <a:r>
              <a:rPr lang="en-US" sz="1800">
                <a:solidFill>
                  <a:schemeClr val="dk1"/>
                </a:solidFill>
                <a:latin typeface="Arial"/>
                <a:ea typeface="Arial"/>
                <a:cs typeface="Arial"/>
                <a:sym typeface="Arial"/>
              </a:rPr>
              <a:t> TestInheritance{  </a:t>
            </a:r>
            <a:endParaRPr/>
          </a:p>
          <a:p>
            <a:pPr marL="457152" marR="0" lvl="1" indent="0" algn="l" rtl="0">
              <a:spcBef>
                <a:spcPts val="0"/>
              </a:spcBef>
              <a:spcAft>
                <a:spcPts val="0"/>
              </a:spcAft>
              <a:buNone/>
            </a:pPr>
            <a:r>
              <a:rPr lang="en-US" sz="1800" b="1" i="0" u="none" strike="noStrike" cap="none">
                <a:solidFill>
                  <a:schemeClr val="dk1"/>
                </a:solidFill>
                <a:latin typeface="Arial"/>
                <a:ea typeface="Arial"/>
                <a:cs typeface="Arial"/>
                <a:sym typeface="Arial"/>
              </a:rPr>
              <a:t>public</a:t>
            </a:r>
            <a:r>
              <a:rPr lang="en-US" sz="1800" b="0" i="0" u="none" strike="noStrike" cap="none">
                <a:solidFill>
                  <a:schemeClr val="dk1"/>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static</a:t>
            </a:r>
            <a:r>
              <a:rPr lang="en-US" sz="1800" b="0" i="0" u="none" strike="noStrike" cap="none">
                <a:solidFill>
                  <a:schemeClr val="dk1"/>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void</a:t>
            </a:r>
            <a:r>
              <a:rPr lang="en-US" sz="1800" b="0" i="0" u="none" strike="noStrike" cap="none">
                <a:solidFill>
                  <a:schemeClr val="dk1"/>
                </a:solidFill>
                <a:latin typeface="Arial"/>
                <a:ea typeface="Arial"/>
                <a:cs typeface="Arial"/>
                <a:sym typeface="Arial"/>
              </a:rPr>
              <a:t> main(String args[]){  </a:t>
            </a:r>
            <a:endParaRPr/>
          </a:p>
          <a:p>
            <a:pPr marL="914303" marR="0" lvl="2" indent="0" algn="l" rtl="0">
              <a:spcBef>
                <a:spcPts val="0"/>
              </a:spcBef>
              <a:spcAft>
                <a:spcPts val="0"/>
              </a:spcAft>
              <a:buNone/>
            </a:pPr>
            <a:r>
              <a:rPr lang="en-US" sz="1800" b="0" i="0" u="none" strike="noStrike" cap="none">
                <a:solidFill>
                  <a:schemeClr val="dk1"/>
                </a:solidFill>
                <a:latin typeface="Arial"/>
                <a:ea typeface="Arial"/>
                <a:cs typeface="Arial"/>
                <a:sym typeface="Arial"/>
              </a:rPr>
              <a:t>Dog d=</a:t>
            </a:r>
            <a:r>
              <a:rPr lang="en-US" sz="1800" b="1" i="0" u="none" strike="noStrike" cap="none">
                <a:solidFill>
                  <a:schemeClr val="dk1"/>
                </a:solidFill>
                <a:latin typeface="Arial"/>
                <a:ea typeface="Arial"/>
                <a:cs typeface="Arial"/>
                <a:sym typeface="Arial"/>
              </a:rPr>
              <a:t>new</a:t>
            </a:r>
            <a:r>
              <a:rPr lang="en-US" sz="1800" b="0" i="0" u="none" strike="noStrike" cap="none">
                <a:solidFill>
                  <a:schemeClr val="dk1"/>
                </a:solidFill>
                <a:latin typeface="Arial"/>
                <a:ea typeface="Arial"/>
                <a:cs typeface="Arial"/>
                <a:sym typeface="Arial"/>
              </a:rPr>
              <a:t> Dog();  </a:t>
            </a:r>
            <a:endParaRPr/>
          </a:p>
          <a:p>
            <a:pPr marL="914303" marR="0" lvl="2" indent="0" algn="l" rtl="0">
              <a:spcBef>
                <a:spcPts val="0"/>
              </a:spcBef>
              <a:spcAft>
                <a:spcPts val="0"/>
              </a:spcAft>
              <a:buNone/>
            </a:pPr>
            <a:r>
              <a:rPr lang="en-US" sz="1800" b="0" i="0" u="none" strike="noStrike" cap="none">
                <a:solidFill>
                  <a:schemeClr val="dk1"/>
                </a:solidFill>
                <a:latin typeface="Arial"/>
                <a:ea typeface="Arial"/>
                <a:cs typeface="Arial"/>
                <a:sym typeface="Arial"/>
              </a:rPr>
              <a:t>d.bark();  </a:t>
            </a:r>
            <a:endParaRPr/>
          </a:p>
          <a:p>
            <a:pPr marL="914303" marR="0" lvl="2" indent="0" algn="l" rtl="0">
              <a:spcBef>
                <a:spcPts val="0"/>
              </a:spcBef>
              <a:spcAft>
                <a:spcPts val="0"/>
              </a:spcAft>
              <a:buNone/>
            </a:pPr>
            <a:r>
              <a:rPr lang="en-US" sz="1800" b="0" i="0" u="none" strike="noStrike" cap="none">
                <a:solidFill>
                  <a:schemeClr val="dk1"/>
                </a:solidFill>
                <a:latin typeface="Arial"/>
                <a:ea typeface="Arial"/>
                <a:cs typeface="Arial"/>
                <a:sym typeface="Arial"/>
              </a:rPr>
              <a:t>d.eat();  </a:t>
            </a:r>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Shape 1210"/>
          <p:cNvSpPr txBox="1">
            <a:spLocks noGrp="1"/>
          </p:cNvSpPr>
          <p:nvPr>
            <p:ph type="body" idx="1"/>
          </p:nvPr>
        </p:nvSpPr>
        <p:spPr>
          <a:xfrm>
            <a:off x="591264" y="1161717"/>
            <a:ext cx="8033462" cy="2818002"/>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La palabra clave super es una variable de referencia que se usa para referirse al objeto clase padre inmediato.</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Siempre que se crea la instancia de subclase, se crea una instancia de clase primaria implícitamente a la que se hace referencia por super.</a:t>
            </a:r>
            <a:endParaRPr/>
          </a:p>
        </p:txBody>
      </p:sp>
      <p:sp>
        <p:nvSpPr>
          <p:cNvPr id="1211" name="Shape 1211"/>
          <p:cNvSpPr txBox="1">
            <a:spLocks noGrp="1"/>
          </p:cNvSpPr>
          <p:nvPr>
            <p:ph type="title" idx="4294967295"/>
          </p:nvPr>
        </p:nvSpPr>
        <p:spPr>
          <a:xfrm>
            <a:off x="623726" y="436418"/>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super</a:t>
            </a:r>
            <a:endParaRPr sz="3000" b="1" i="0" u="none" strike="noStrike" cap="none">
              <a:solidFill>
                <a:schemeClr val="dk1"/>
              </a:solidFill>
              <a:latin typeface="Arial"/>
              <a:ea typeface="Arial"/>
              <a:cs typeface="Arial"/>
              <a:sym typeface="Arial"/>
            </a:endParaRPr>
          </a:p>
        </p:txBody>
      </p:sp>
      <p:sp>
        <p:nvSpPr>
          <p:cNvPr id="1212" name="Shape 1212"/>
          <p:cNvSpPr/>
          <p:nvPr/>
        </p:nvSpPr>
        <p:spPr>
          <a:xfrm>
            <a:off x="1337821" y="2756572"/>
            <a:ext cx="6572809" cy="3415529"/>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class Animal{  </a:t>
            </a:r>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String color="white";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class Dog extends Animal{  </a:t>
            </a:r>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String color="black";  </a:t>
            </a:r>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void printColor(){  </a:t>
            </a:r>
            <a:endParaRPr/>
          </a:p>
          <a:p>
            <a:pPr marL="914303" marR="0" lvl="2" indent="0" algn="l" rtl="0">
              <a:spcBef>
                <a:spcPts val="0"/>
              </a:spcBef>
              <a:spcAft>
                <a:spcPts val="0"/>
              </a:spcAft>
              <a:buNone/>
            </a:pPr>
            <a:r>
              <a:rPr lang="en-US" sz="1800" b="0" i="0" u="none" strike="noStrike" cap="none">
                <a:solidFill>
                  <a:schemeClr val="dk1"/>
                </a:solidFill>
                <a:latin typeface="Arial"/>
                <a:ea typeface="Arial"/>
                <a:cs typeface="Arial"/>
                <a:sym typeface="Arial"/>
              </a:rPr>
              <a:t>System.out.println(color); //prints color of Dog class  </a:t>
            </a:r>
            <a:endParaRPr/>
          </a:p>
          <a:p>
            <a:pPr marL="914303" marR="0" lvl="2" indent="0" algn="l" rtl="0">
              <a:spcBef>
                <a:spcPts val="0"/>
              </a:spcBef>
              <a:spcAft>
                <a:spcPts val="0"/>
              </a:spcAft>
              <a:buNone/>
            </a:pPr>
            <a:r>
              <a:rPr lang="en-US" sz="1800" b="0" i="0" u="none" strike="noStrike" cap="none">
                <a:solidFill>
                  <a:schemeClr val="dk1"/>
                </a:solidFill>
                <a:latin typeface="Arial"/>
                <a:ea typeface="Arial"/>
                <a:cs typeface="Arial"/>
                <a:sym typeface="Arial"/>
              </a:rPr>
              <a:t>System.out.println(</a:t>
            </a:r>
            <a:r>
              <a:rPr lang="en-US" sz="1800" b="0" i="0" u="none" strike="noStrike" cap="none">
                <a:solidFill>
                  <a:srgbClr val="0085C7"/>
                </a:solidFill>
                <a:latin typeface="Arial"/>
                <a:ea typeface="Arial"/>
                <a:cs typeface="Arial"/>
                <a:sym typeface="Arial"/>
              </a:rPr>
              <a:t>super.color</a:t>
            </a:r>
            <a:r>
              <a:rPr lang="en-US" sz="1800" b="0" i="0" u="none" strike="noStrike" cap="none">
                <a:solidFill>
                  <a:schemeClr val="dk1"/>
                </a:solidFill>
                <a:latin typeface="Arial"/>
                <a:ea typeface="Arial"/>
                <a:cs typeface="Arial"/>
                <a:sym typeface="Arial"/>
              </a:rPr>
              <a:t>); //prints color of Animal class  </a:t>
            </a:r>
            <a:endParaRPr/>
          </a:p>
          <a:p>
            <a:pPr marL="457152" marR="0" lvl="1" indent="0" algn="l" rtl="0">
              <a:spcBef>
                <a:spcPts val="0"/>
              </a:spcBef>
              <a:spcAft>
                <a:spcPts val="0"/>
              </a:spcAft>
              <a:buNone/>
            </a:pPr>
            <a:r>
              <a:rPr lang="en-US" sz="1800" b="0" i="0" u="none" strike="noStrike" cap="none">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Shape 1217"/>
          <p:cNvSpPr txBox="1">
            <a:spLocks noGrp="1"/>
          </p:cNvSpPr>
          <p:nvPr>
            <p:ph type="body" idx="1"/>
          </p:nvPr>
        </p:nvSpPr>
        <p:spPr>
          <a:xfrm>
            <a:off x="587459" y="1670871"/>
            <a:ext cx="8106198" cy="4179211"/>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El polimorfismo (o upcasting) en Java es un concepto mediante el cual podemos realizar una sola acción de diferentes maneras ("poly“:muchos, "morphs":formas). </a:t>
            </a:r>
            <a:endParaRPr/>
          </a:p>
          <a:p>
            <a:pPr marL="285750" marR="0" lvl="0" indent="-285750" algn="l" rtl="0">
              <a:lnSpc>
                <a:spcPct val="10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El polimorfismo consiste en la posibilidad de que una referencia a objetos de una clase pueda conectarse también con objetos de descendientes de ésta</a:t>
            </a:r>
            <a:endParaRPr/>
          </a:p>
        </p:txBody>
      </p:sp>
      <p:sp>
        <p:nvSpPr>
          <p:cNvPr id="1218" name="Shape 1218"/>
          <p:cNvSpPr txBox="1">
            <a:spLocks noGrp="1"/>
          </p:cNvSpPr>
          <p:nvPr>
            <p:ph type="title" idx="4294967295"/>
          </p:nvPr>
        </p:nvSpPr>
        <p:spPr>
          <a:xfrm>
            <a:off x="545856" y="607557"/>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Polimorfismo</a:t>
            </a:r>
            <a:endParaRPr sz="3000" b="1" i="0" u="none" strike="noStrike" cap="none">
              <a:solidFill>
                <a:schemeClr val="dk1"/>
              </a:solidFill>
              <a:latin typeface="Arial"/>
              <a:ea typeface="Arial"/>
              <a:cs typeface="Arial"/>
              <a:sym typeface="Arial"/>
            </a:endParaRPr>
          </a:p>
        </p:txBody>
      </p:sp>
      <p:pic>
        <p:nvPicPr>
          <p:cNvPr id="1219" name="Shape 1219"/>
          <p:cNvPicPr preferRelativeResize="0"/>
          <p:nvPr/>
        </p:nvPicPr>
        <p:blipFill rotWithShape="1">
          <a:blip r:embed="rId3">
            <a:alphaModFix/>
          </a:blip>
          <a:srcRect/>
          <a:stretch/>
        </p:blipFill>
        <p:spPr>
          <a:xfrm>
            <a:off x="1641137" y="3451279"/>
            <a:ext cx="1514125" cy="1780763"/>
          </a:xfrm>
          <a:prstGeom prst="rect">
            <a:avLst/>
          </a:prstGeom>
          <a:noFill/>
          <a:ln>
            <a:noFill/>
          </a:ln>
        </p:spPr>
      </p:pic>
      <p:sp>
        <p:nvSpPr>
          <p:cNvPr id="1220" name="Shape 1220"/>
          <p:cNvSpPr/>
          <p:nvPr/>
        </p:nvSpPr>
        <p:spPr>
          <a:xfrm>
            <a:off x="3543339" y="3760476"/>
            <a:ext cx="3887532" cy="12000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 rb = new B (); // Asignación ordinaria</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 ra = rb; // Asignación polimorfa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type="body" idx="1"/>
          </p:nvPr>
        </p:nvSpPr>
        <p:spPr>
          <a:xfrm>
            <a:off x="580602" y="413571"/>
            <a:ext cx="2380962" cy="475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Arial"/>
              <a:buNone/>
            </a:pPr>
            <a:endParaRPr sz="1000" b="1" i="0" u="none" strike="noStrike" cap="none">
              <a:solidFill>
                <a:schemeClr val="dk1"/>
              </a:solidFill>
              <a:latin typeface="Arial Narrow"/>
              <a:ea typeface="Arial Narrow"/>
              <a:cs typeface="Arial Narrow"/>
              <a:sym typeface="Arial Narrow"/>
            </a:endParaRPr>
          </a:p>
        </p:txBody>
      </p:sp>
      <p:sp>
        <p:nvSpPr>
          <p:cNvPr id="1226" name="Shape 1226"/>
          <p:cNvSpPr txBox="1">
            <a:spLocks noGrp="1"/>
          </p:cNvSpPr>
          <p:nvPr>
            <p:ph type="title" idx="4294967295"/>
          </p:nvPr>
        </p:nvSpPr>
        <p:spPr>
          <a:xfrm>
            <a:off x="517319" y="374316"/>
            <a:ext cx="8001000" cy="55403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dirty="0" err="1">
                <a:solidFill>
                  <a:schemeClr val="dk1"/>
                </a:solidFill>
                <a:latin typeface="Arial"/>
                <a:ea typeface="Arial"/>
                <a:cs typeface="Arial"/>
                <a:sym typeface="Arial"/>
              </a:rPr>
              <a:t>Polimorfismo</a:t>
            </a:r>
            <a:endParaRPr sz="3000" b="1" i="0" u="none" strike="noStrike" cap="none" dirty="0">
              <a:solidFill>
                <a:schemeClr val="dk1"/>
              </a:solidFill>
              <a:latin typeface="Arial"/>
              <a:ea typeface="Arial"/>
              <a:cs typeface="Arial"/>
              <a:sym typeface="Arial"/>
            </a:endParaRPr>
          </a:p>
        </p:txBody>
      </p:sp>
      <p:sp>
        <p:nvSpPr>
          <p:cNvPr id="1227" name="Shape 1227"/>
          <p:cNvSpPr/>
          <p:nvPr/>
        </p:nvSpPr>
        <p:spPr>
          <a:xfrm>
            <a:off x="517319" y="1486406"/>
            <a:ext cx="3823744" cy="4523268"/>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class Bank{</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float getRateOfInterest(){return 0;}</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class SBI extends Bank{</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float getRateOfInterest(){return 8.4f;}</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class ICICI extends Bank{</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float getRateOfInterest(){return 7.3f;}</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class AXIS extends Bank{</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float getRateOfInterest(){return 9.7f;}</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a:t>
            </a:r>
            <a:endParaRPr/>
          </a:p>
        </p:txBody>
      </p:sp>
      <p:sp>
        <p:nvSpPr>
          <p:cNvPr id="1228" name="Shape 1228"/>
          <p:cNvSpPr/>
          <p:nvPr/>
        </p:nvSpPr>
        <p:spPr>
          <a:xfrm>
            <a:off x="4488873" y="1486406"/>
            <a:ext cx="4341063" cy="3600153"/>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class TestPolymorphism{  </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public static void main(String args[]){  </a:t>
            </a:r>
            <a:endParaRPr/>
          </a:p>
          <a:p>
            <a:pPr marL="914303" marR="0" lvl="2" indent="0" algn="l" rtl="0">
              <a:spcBef>
                <a:spcPts val="0"/>
              </a:spcBef>
              <a:spcAft>
                <a:spcPts val="0"/>
              </a:spcAft>
              <a:buNone/>
            </a:pPr>
            <a:r>
              <a:rPr lang="en-US" sz="1600" b="0" i="0" u="none" strike="noStrike" cap="none">
                <a:solidFill>
                  <a:schemeClr val="dk1"/>
                </a:solidFill>
                <a:latin typeface="Arial"/>
                <a:ea typeface="Arial"/>
                <a:cs typeface="Arial"/>
                <a:sym typeface="Arial"/>
              </a:rPr>
              <a:t>Bank b;  </a:t>
            </a:r>
            <a:endParaRPr/>
          </a:p>
          <a:p>
            <a:pPr marL="914303" marR="0" lvl="2" indent="0" algn="l" rtl="0">
              <a:spcBef>
                <a:spcPts val="0"/>
              </a:spcBef>
              <a:spcAft>
                <a:spcPts val="0"/>
              </a:spcAft>
              <a:buNone/>
            </a:pPr>
            <a:r>
              <a:rPr lang="en-US" sz="1600" b="0" i="0" u="none" strike="noStrike" cap="none">
                <a:solidFill>
                  <a:schemeClr val="dk1"/>
                </a:solidFill>
                <a:latin typeface="Arial"/>
                <a:ea typeface="Arial"/>
                <a:cs typeface="Arial"/>
                <a:sym typeface="Arial"/>
              </a:rPr>
              <a:t>b=new SBI();  </a:t>
            </a:r>
            <a:endParaRPr/>
          </a:p>
          <a:p>
            <a:pPr marL="914303" marR="0" lvl="2" indent="0" algn="l" rtl="0">
              <a:spcBef>
                <a:spcPts val="0"/>
              </a:spcBef>
              <a:spcAft>
                <a:spcPts val="0"/>
              </a:spcAft>
              <a:buNone/>
            </a:pPr>
            <a:r>
              <a:rPr lang="en-US" sz="1600" b="0" i="0" u="none" strike="noStrike" cap="none">
                <a:solidFill>
                  <a:schemeClr val="dk1"/>
                </a:solidFill>
                <a:latin typeface="Arial"/>
                <a:ea typeface="Arial"/>
                <a:cs typeface="Arial"/>
                <a:sym typeface="Arial"/>
              </a:rPr>
              <a:t>System.out.println("SBI Rate of Interest: "+b.getRateOfInterest());  </a:t>
            </a:r>
            <a:endParaRPr/>
          </a:p>
          <a:p>
            <a:pPr marL="914303" marR="0" lvl="2" indent="0" algn="l" rtl="0">
              <a:spcBef>
                <a:spcPts val="0"/>
              </a:spcBef>
              <a:spcAft>
                <a:spcPts val="0"/>
              </a:spcAft>
              <a:buNone/>
            </a:pPr>
            <a:r>
              <a:rPr lang="en-US" sz="1600" b="0" i="0" u="none" strike="noStrike" cap="none">
                <a:solidFill>
                  <a:schemeClr val="dk1"/>
                </a:solidFill>
                <a:latin typeface="Arial"/>
                <a:ea typeface="Arial"/>
                <a:cs typeface="Arial"/>
                <a:sym typeface="Arial"/>
              </a:rPr>
              <a:t>b=new ICICI();  </a:t>
            </a:r>
            <a:endParaRPr/>
          </a:p>
          <a:p>
            <a:pPr marL="914303" marR="0" lvl="2" indent="0" algn="l" rtl="0">
              <a:spcBef>
                <a:spcPts val="0"/>
              </a:spcBef>
              <a:spcAft>
                <a:spcPts val="0"/>
              </a:spcAft>
              <a:buNone/>
            </a:pPr>
            <a:r>
              <a:rPr lang="en-US" sz="1600" b="0" i="0" u="none" strike="noStrike" cap="none">
                <a:solidFill>
                  <a:schemeClr val="dk1"/>
                </a:solidFill>
                <a:latin typeface="Arial"/>
                <a:ea typeface="Arial"/>
                <a:cs typeface="Arial"/>
                <a:sym typeface="Arial"/>
              </a:rPr>
              <a:t>System.out.println("ICICI Rate of Interest: "+b.getRateOfInterest());  </a:t>
            </a:r>
            <a:endParaRPr/>
          </a:p>
          <a:p>
            <a:pPr marL="914303" marR="0" lvl="2" indent="0" algn="l" rtl="0">
              <a:spcBef>
                <a:spcPts val="0"/>
              </a:spcBef>
              <a:spcAft>
                <a:spcPts val="0"/>
              </a:spcAft>
              <a:buNone/>
            </a:pPr>
            <a:r>
              <a:rPr lang="en-US" sz="1600" b="0" i="0" u="none" strike="noStrike" cap="none">
                <a:solidFill>
                  <a:schemeClr val="dk1"/>
                </a:solidFill>
                <a:latin typeface="Arial"/>
                <a:ea typeface="Arial"/>
                <a:cs typeface="Arial"/>
                <a:sym typeface="Arial"/>
              </a:rPr>
              <a:t>b=new AXIS();  </a:t>
            </a:r>
            <a:endParaRPr/>
          </a:p>
          <a:p>
            <a:pPr marL="914303" marR="0" lvl="2" indent="0" algn="l" rtl="0">
              <a:spcBef>
                <a:spcPts val="0"/>
              </a:spcBef>
              <a:spcAft>
                <a:spcPts val="0"/>
              </a:spcAft>
              <a:buNone/>
            </a:pPr>
            <a:r>
              <a:rPr lang="en-US" sz="1600" b="0" i="0" u="none" strike="noStrike" cap="none">
                <a:solidFill>
                  <a:schemeClr val="dk1"/>
                </a:solidFill>
                <a:latin typeface="Arial"/>
                <a:ea typeface="Arial"/>
                <a:cs typeface="Arial"/>
                <a:sym typeface="Arial"/>
              </a:rPr>
              <a:t>System.out.println("AXIS Rate of Interest: "+b.getRateOfInterest());  </a:t>
            </a:r>
            <a:endParaRPr/>
          </a:p>
          <a:p>
            <a:pPr marL="457152" marR="0" lvl="1" indent="0" algn="l" rtl="0">
              <a:spcBef>
                <a:spcPts val="0"/>
              </a:spcBef>
              <a:spcAft>
                <a:spcPts val="0"/>
              </a:spcAft>
              <a:buNone/>
            </a:pPr>
            <a:r>
              <a:rPr lang="en-US" sz="1600" b="0" i="0" u="none" strike="noStrike" cap="none">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Shape 1241"/>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1242" name="Shape 1242"/>
          <p:cNvSpPr txBox="1"/>
          <p:nvPr/>
        </p:nvSpPr>
        <p:spPr>
          <a:xfrm>
            <a:off x="537775" y="855750"/>
            <a:ext cx="8068500" cy="40788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Añadir nuevas características a un programa</a:t>
            </a:r>
            <a:endParaRPr sz="2400">
              <a:solidFill>
                <a:schemeClr val="dk1"/>
              </a:solidFil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1 hora</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342900" marR="0" lvl="0" indent="-342900" algn="l" rtl="0">
              <a:spcBef>
                <a:spcPts val="0"/>
              </a:spcBef>
              <a:spcAft>
                <a:spcPts val="0"/>
              </a:spcAft>
              <a:buClr>
                <a:schemeClr val="dk1"/>
              </a:buClr>
              <a:buSzPts val="2070"/>
              <a:buFont typeface="Arial"/>
              <a:buAutoNum type="arabicPeriod"/>
            </a:pPr>
            <a:r>
              <a:rPr lang="en-US" sz="1800">
                <a:solidFill>
                  <a:schemeClr val="dk1"/>
                </a:solidFill>
                <a:latin typeface="Arial"/>
                <a:ea typeface="Arial"/>
                <a:cs typeface="Arial"/>
                <a:sym typeface="Arial"/>
              </a:rPr>
              <a:t>Modifica el programa de coches y modela distintos tipos de coches (deportivos, familiares, todoterrenos) </a:t>
            </a:r>
            <a:endParaRPr/>
          </a:p>
          <a:p>
            <a:pPr marL="800052" marR="0" lvl="1" indent="-342900" algn="l" rtl="0">
              <a:spcBef>
                <a:spcPts val="0"/>
              </a:spcBef>
              <a:spcAft>
                <a:spcPts val="0"/>
              </a:spcAft>
              <a:buClr>
                <a:schemeClr val="dk1"/>
              </a:buClr>
              <a:buSzPts val="1955"/>
              <a:buFont typeface="Arial"/>
              <a:buChar char="•"/>
            </a:pPr>
            <a:r>
              <a:rPr lang="en-US" sz="1700" b="0" i="0" u="none" strike="noStrike" cap="none">
                <a:solidFill>
                  <a:schemeClr val="dk1"/>
                </a:solidFill>
                <a:latin typeface="Monda"/>
                <a:ea typeface="Monda"/>
                <a:cs typeface="Monda"/>
                <a:sym typeface="Monda"/>
              </a:rPr>
              <a:t>Cada tipo de coche nuevo heredará a la clase coche</a:t>
            </a:r>
            <a:endParaRPr/>
          </a:p>
          <a:p>
            <a:pPr marL="800052" marR="0" lvl="1" indent="-342900" algn="l" rtl="0">
              <a:spcBef>
                <a:spcPts val="0"/>
              </a:spcBef>
              <a:spcAft>
                <a:spcPts val="0"/>
              </a:spcAft>
              <a:buClr>
                <a:schemeClr val="dk1"/>
              </a:buClr>
              <a:buSzPts val="1955"/>
              <a:buFont typeface="Arial"/>
              <a:buChar char="•"/>
            </a:pPr>
            <a:r>
              <a:rPr lang="en-US" sz="1700" b="0" i="0" u="none" strike="noStrike" cap="none">
                <a:solidFill>
                  <a:schemeClr val="dk1"/>
                </a:solidFill>
                <a:latin typeface="Monda"/>
                <a:ea typeface="Monda"/>
                <a:cs typeface="Monda"/>
                <a:sym typeface="Monda"/>
              </a:rPr>
              <a:t>Cada tipo de coche tendrá atributos propios especiales, como por ejemplo: los todoterrenos tendrán 1 o 2 cambios</a:t>
            </a:r>
            <a:endParaRPr/>
          </a:p>
          <a:p>
            <a:pPr marL="800052" marR="0" lvl="1" indent="-342900" algn="l" rtl="0">
              <a:spcBef>
                <a:spcPts val="0"/>
              </a:spcBef>
              <a:spcAft>
                <a:spcPts val="0"/>
              </a:spcAft>
              <a:buClr>
                <a:schemeClr val="dk1"/>
              </a:buClr>
              <a:buSzPts val="1955"/>
              <a:buFont typeface="Arial"/>
              <a:buChar char="•"/>
            </a:pPr>
            <a:r>
              <a:rPr lang="en-US" sz="1700" b="0" i="0" u="none" strike="noStrike" cap="none">
                <a:solidFill>
                  <a:schemeClr val="dk1"/>
                </a:solidFill>
                <a:latin typeface="Monda"/>
                <a:ea typeface="Monda"/>
                <a:cs typeface="Monda"/>
                <a:sym typeface="Monda"/>
              </a:rPr>
              <a:t>Asimismo, pueden tener distintos métodos o implementaciones distintas del mismo método (por ejemplo de avanzar o parar)</a:t>
            </a:r>
            <a:endParaRPr/>
          </a:p>
          <a:p>
            <a:pPr marL="342900" marR="0" lvl="0" indent="-342900" algn="l" rtl="0">
              <a:spcBef>
                <a:spcPts val="0"/>
              </a:spcBef>
              <a:spcAft>
                <a:spcPts val="0"/>
              </a:spcAft>
              <a:buClr>
                <a:schemeClr val="dk1"/>
              </a:buClr>
              <a:buSzPts val="2070"/>
              <a:buFont typeface="Arial"/>
              <a:buAutoNum type="arabicPeriod"/>
            </a:pPr>
            <a:r>
              <a:rPr lang="en-US" sz="1800">
                <a:solidFill>
                  <a:schemeClr val="dk1"/>
                </a:solidFill>
                <a:latin typeface="Arial"/>
                <a:ea typeface="Arial"/>
                <a:cs typeface="Arial"/>
                <a:sym typeface="Arial"/>
              </a:rPr>
              <a:t>Crea un programa que genere diversos coches de distintos tipos y determine cuál de ellos es el más rápido en recorrer una distancia de 100 kilómetros</a:t>
            </a:r>
            <a:endParaRPr sz="2400">
              <a:solidFill>
                <a:schemeClr val="dk1"/>
              </a:solidFill>
              <a:latin typeface="Arial"/>
              <a:ea typeface="Arial"/>
              <a:cs typeface="Arial"/>
              <a:sym typeface="Arial"/>
            </a:endParaRPr>
          </a:p>
        </p:txBody>
      </p:sp>
      <p:sp>
        <p:nvSpPr>
          <p:cNvPr id="1243" name="Shape 1243"/>
          <p:cNvSpPr txBox="1"/>
          <p:nvPr/>
        </p:nvSpPr>
        <p:spPr>
          <a:xfrm>
            <a:off x="537773" y="5053107"/>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 </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sz="3000" b="1" i="0" u="none" strike="noStrike" cap="none">
                <a:solidFill>
                  <a:schemeClr val="dk1"/>
                </a:solidFill>
                <a:latin typeface="Arial"/>
                <a:ea typeface="Arial"/>
                <a:cs typeface="Arial"/>
                <a:sym typeface="Arial"/>
              </a:rPr>
              <a:t>Actividad/Práctica</a:t>
            </a:r>
            <a:endParaRPr/>
          </a:p>
        </p:txBody>
      </p:sp>
      <p:sp>
        <p:nvSpPr>
          <p:cNvPr id="1250" name="Shape 1250"/>
          <p:cNvSpPr txBox="1"/>
          <p:nvPr/>
        </p:nvSpPr>
        <p:spPr>
          <a:xfrm>
            <a:off x="537773" y="1176051"/>
            <a:ext cx="8068453" cy="2554545"/>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b="1">
                <a:solidFill>
                  <a:schemeClr val="dk1"/>
                </a:solidFill>
              </a:rPr>
              <a:t>Meta:</a:t>
            </a:r>
            <a:r>
              <a:rPr lang="en-US" sz="2400">
                <a:solidFill>
                  <a:schemeClr val="dk1"/>
                </a:solidFill>
                <a:latin typeface="Arial"/>
                <a:ea typeface="Arial"/>
                <a:cs typeface="Arial"/>
                <a:sym typeface="Arial"/>
              </a:rPr>
              <a:t> Añadir nuevas funcionalidades a un programa </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Tiempo:</a:t>
            </a:r>
            <a:r>
              <a:rPr lang="en-US" sz="2400">
                <a:solidFill>
                  <a:schemeClr val="dk1"/>
                </a:solidFill>
                <a:latin typeface="Arial"/>
                <a:ea typeface="Arial"/>
                <a:cs typeface="Arial"/>
                <a:sym typeface="Arial"/>
              </a:rPr>
              <a:t> 30 minutos</a:t>
            </a: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b="1">
                <a:solidFill>
                  <a:schemeClr val="dk1"/>
                </a:solidFill>
              </a:rPr>
              <a:t>Pasos</a:t>
            </a:r>
            <a:endParaRPr b="1"/>
          </a:p>
          <a:p>
            <a:pPr marL="342900" marR="0" lvl="0" indent="-342900" algn="l" rtl="0">
              <a:spcBef>
                <a:spcPts val="0"/>
              </a:spcBef>
              <a:spcAft>
                <a:spcPts val="0"/>
              </a:spcAft>
              <a:buClr>
                <a:schemeClr val="dk1"/>
              </a:buClr>
              <a:buSzPts val="2070"/>
              <a:buFont typeface="Arial"/>
              <a:buAutoNum type="arabicPeriod"/>
            </a:pPr>
            <a:r>
              <a:rPr lang="en-US" sz="1800">
                <a:solidFill>
                  <a:schemeClr val="dk1"/>
                </a:solidFill>
                <a:latin typeface="Arial"/>
                <a:ea typeface="Arial"/>
                <a:cs typeface="Arial"/>
                <a:sym typeface="Arial"/>
              </a:rPr>
              <a:t>Modela el motor con una clase nueva</a:t>
            </a:r>
            <a:endParaRPr/>
          </a:p>
          <a:p>
            <a:pPr marL="742902" marR="0" lvl="1" indent="-285750" algn="l" rtl="0">
              <a:spcBef>
                <a:spcPts val="0"/>
              </a:spcBef>
              <a:spcAft>
                <a:spcPts val="0"/>
              </a:spcAft>
              <a:buClr>
                <a:schemeClr val="dk1"/>
              </a:buClr>
              <a:buSzPts val="1955"/>
              <a:buFont typeface="Arial"/>
              <a:buChar char="•"/>
            </a:pPr>
            <a:r>
              <a:rPr lang="en-US" sz="1700" b="0" i="0" u="none" strike="noStrike" cap="none">
                <a:solidFill>
                  <a:schemeClr val="dk1"/>
                </a:solidFill>
                <a:latin typeface="Arial"/>
                <a:ea typeface="Arial"/>
                <a:cs typeface="Arial"/>
                <a:sym typeface="Arial"/>
              </a:rPr>
              <a:t>Atributos: consumo, número de pistones y cilindrada</a:t>
            </a:r>
            <a:endParaRPr/>
          </a:p>
          <a:p>
            <a:pPr marL="742902" marR="0" lvl="1" indent="-285750" algn="l" rtl="0">
              <a:spcBef>
                <a:spcPts val="0"/>
              </a:spcBef>
              <a:spcAft>
                <a:spcPts val="0"/>
              </a:spcAft>
              <a:buClr>
                <a:schemeClr val="dk1"/>
              </a:buClr>
              <a:buSzPts val="1955"/>
              <a:buFont typeface="Arial"/>
              <a:buChar char="•"/>
            </a:pPr>
            <a:r>
              <a:rPr lang="en-US" sz="1700" b="0" i="0" u="none" strike="noStrike" cap="none">
                <a:solidFill>
                  <a:schemeClr val="dk1"/>
                </a:solidFill>
                <a:latin typeface="Arial"/>
                <a:ea typeface="Arial"/>
                <a:cs typeface="Arial"/>
                <a:sym typeface="Arial"/>
              </a:rPr>
              <a:t>Métodos: arrancar(), mover() y parar()</a:t>
            </a:r>
            <a:endParaRPr/>
          </a:p>
          <a:p>
            <a:pPr marL="342900" marR="0" lvl="0" indent="-342900" algn="l" rtl="0">
              <a:spcBef>
                <a:spcPts val="0"/>
              </a:spcBef>
              <a:spcAft>
                <a:spcPts val="0"/>
              </a:spcAft>
              <a:buClr>
                <a:schemeClr val="dk1"/>
              </a:buClr>
              <a:buSzPts val="2070"/>
              <a:buFont typeface="Arial"/>
              <a:buAutoNum type="arabicPeriod"/>
            </a:pPr>
            <a:r>
              <a:rPr lang="en-US" sz="1800">
                <a:solidFill>
                  <a:schemeClr val="dk1"/>
                </a:solidFill>
                <a:latin typeface="Arial"/>
                <a:ea typeface="Arial"/>
                <a:cs typeface="Arial"/>
                <a:sym typeface="Arial"/>
              </a:rPr>
              <a:t>Modifica la clase Coche (del programa anterior) para incorporar esta clase como un atributo y relaciónalo en el método de avanzar.</a:t>
            </a:r>
            <a:endParaRPr sz="1800">
              <a:solidFill>
                <a:schemeClr val="dk1"/>
              </a:solidFill>
              <a:latin typeface="Arial"/>
              <a:ea typeface="Arial"/>
              <a:cs typeface="Arial"/>
              <a:sym typeface="Arial"/>
            </a:endParaRPr>
          </a:p>
        </p:txBody>
      </p:sp>
      <p:sp>
        <p:nvSpPr>
          <p:cNvPr id="1251" name="Shape 1251"/>
          <p:cNvSpPr txBox="1"/>
          <p:nvPr/>
        </p:nvSpPr>
        <p:spPr>
          <a:xfrm>
            <a:off x="537773" y="4388089"/>
            <a:ext cx="8068453" cy="70788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t>⟲</a:t>
            </a:r>
            <a:r>
              <a:rPr lang="en-US" sz="2000" b="1">
                <a:solidFill>
                  <a:schemeClr val="dk1"/>
                </a:solidFill>
                <a:latin typeface="Arial"/>
                <a:ea typeface="Arial"/>
                <a:cs typeface="Arial"/>
                <a:sym typeface="Arial"/>
              </a:rPr>
              <a:t>Preguntas de reflexión</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¿Qué elementos del dominio del problema son importantes?</a:t>
            </a:r>
            <a:endParaRPr sz="20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Generation Theme Covers">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neration Theme">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12745</Words>
  <Application>Microsoft Macintosh PowerPoint</Application>
  <PresentationFormat>On-screen Show (4:3)</PresentationFormat>
  <Paragraphs>2332</Paragraphs>
  <Slides>168</Slides>
  <Notes>167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168</vt:i4>
      </vt:variant>
    </vt:vector>
  </HeadingPairs>
  <TitlesOfParts>
    <vt:vector size="177" baseType="lpstr">
      <vt:lpstr>Open Sans</vt:lpstr>
      <vt:lpstr>Helvetica Neue</vt:lpstr>
      <vt:lpstr>Verdana</vt:lpstr>
      <vt:lpstr>Arial</vt:lpstr>
      <vt:lpstr>Monda</vt:lpstr>
      <vt:lpstr>Calibri</vt:lpstr>
      <vt:lpstr>Arial Narrow</vt:lpstr>
      <vt:lpstr>Generation Theme Covers</vt:lpstr>
      <vt:lpstr>Generation Theme</vt:lpstr>
      <vt:lpstr>PowerPoint Presentation</vt:lpstr>
      <vt:lpstr>Fundamentos de la programación Java</vt:lpstr>
      <vt:lpstr>Fundamentos de la programación Java</vt:lpstr>
      <vt:lpstr>Apertura</vt:lpstr>
      <vt:lpstr>La plataforma Java - (1 hora)</vt:lpstr>
      <vt:lpstr>JAVA</vt:lpstr>
      <vt:lpstr>JAVA</vt:lpstr>
      <vt:lpstr>JAVA</vt:lpstr>
      <vt:lpstr>JAVA</vt:lpstr>
      <vt:lpstr>Ciclo de vida de un programa JAVA</vt:lpstr>
      <vt:lpstr>Java - Distribuciones</vt:lpstr>
      <vt:lpstr>¿En qué se usa?</vt:lpstr>
      <vt:lpstr>Instalar JAVA – (10 minutos)</vt:lpstr>
      <vt:lpstr>☞Actividad/Práctica</vt:lpstr>
      <vt:lpstr>Instalar JAVA</vt:lpstr>
      <vt:lpstr>La variable de entorno JAVA_HOME</vt:lpstr>
      <vt:lpstr>Comprobar el JAVA_HOME</vt:lpstr>
      <vt:lpstr>Herramientas de desarrollo - (2 horas)</vt:lpstr>
      <vt:lpstr>Herramientas de desarrollo necesarias</vt:lpstr>
      <vt:lpstr>API de Java 8</vt:lpstr>
      <vt:lpstr>IDE Eclipse</vt:lpstr>
      <vt:lpstr>Características</vt:lpstr>
      <vt:lpstr>☞ Actividad/Práctica</vt:lpstr>
      <vt:lpstr>Entorno</vt:lpstr>
      <vt:lpstr>Terminología</vt:lpstr>
      <vt:lpstr>Programar con Eclipse</vt:lpstr>
      <vt:lpstr>Programar con Eclipse</vt:lpstr>
      <vt:lpstr>Programar con Eclipse</vt:lpstr>
      <vt:lpstr>Compilar/Ejecutar</vt:lpstr>
      <vt:lpstr>Depurar</vt:lpstr>
      <vt:lpstr>Shortcuts</vt:lpstr>
      <vt:lpstr>Un programa Java básico</vt:lpstr>
      <vt:lpstr>☞ Actividad/Práctica</vt:lpstr>
      <vt:lpstr>Proceso</vt:lpstr>
      <vt:lpstr>Proceso</vt:lpstr>
      <vt:lpstr>Proceso</vt:lpstr>
      <vt:lpstr>¡¡FELICIDADES!!  Has creado tu primer programa Java</vt:lpstr>
      <vt:lpstr>Conectar Eclipse con GIT - (1 hora)</vt:lpstr>
      <vt:lpstr>☞ Actividad/Práctica</vt:lpstr>
      <vt:lpstr>Eclipse + GIT= EGit</vt:lpstr>
      <vt:lpstr>☞Actividad/Práctica</vt:lpstr>
      <vt:lpstr>EGIT - Añadir un proyecto a un repositorio</vt:lpstr>
      <vt:lpstr>EGIT – Commit de cambios</vt:lpstr>
      <vt:lpstr>EGIT – Commit de cambios (II)</vt:lpstr>
      <vt:lpstr>EGIT – Actualizar un proyecto</vt:lpstr>
      <vt:lpstr>EGIT – Eliminar archivos del repositorio</vt:lpstr>
      <vt:lpstr>Colaborar en un proyecto</vt:lpstr>
      <vt:lpstr>Sintaxis básica de Java - (5 horas)</vt:lpstr>
      <vt:lpstr>Identificadores</vt:lpstr>
      <vt:lpstr>PowerPoint Presentation</vt:lpstr>
      <vt:lpstr>Palabras clave</vt:lpstr>
      <vt:lpstr>Variables y Constantes</vt:lpstr>
      <vt:lpstr>Variables y constantes</vt:lpstr>
      <vt:lpstr>Tipos primitivos</vt:lpstr>
      <vt:lpstr>Expresiones</vt:lpstr>
      <vt:lpstr>Operadores I</vt:lpstr>
      <vt:lpstr>Operadores II</vt:lpstr>
      <vt:lpstr>☞Actividad/Práctica</vt:lpstr>
      <vt:lpstr>Strings</vt:lpstr>
      <vt:lpstr>Arrays</vt:lpstr>
      <vt:lpstr>Arrays</vt:lpstr>
      <vt:lpstr>Acceso a los datos de un Array</vt:lpstr>
      <vt:lpstr>☞Actividad/Práctica</vt:lpstr>
      <vt:lpstr>Condicionales if/else</vt:lpstr>
      <vt:lpstr>Condicionales switch</vt:lpstr>
      <vt:lpstr>☞Actividad/Práctica</vt:lpstr>
      <vt:lpstr>For Loop</vt:lpstr>
      <vt:lpstr>For Loop</vt:lpstr>
      <vt:lpstr>For-each Loop</vt:lpstr>
      <vt:lpstr>While Loop</vt:lpstr>
      <vt:lpstr>While Loop</vt:lpstr>
      <vt:lpstr>☞Actividad/Práctica</vt:lpstr>
      <vt:lpstr>Argumentos en main</vt:lpstr>
      <vt:lpstr>☞ Actividad/Práctica</vt:lpstr>
      <vt:lpstr>Try – catch – finally</vt:lpstr>
      <vt:lpstr>☞ Actividad/Práctica</vt:lpstr>
      <vt:lpstr>Encuentra el conocimiento que necesites</vt:lpstr>
      <vt:lpstr>Clases y Objetos - (3 horas)</vt:lpstr>
      <vt:lpstr>Clases y objetos en Java</vt:lpstr>
      <vt:lpstr>Clases y objetos en Java</vt:lpstr>
      <vt:lpstr>Clases y objetos en Java</vt:lpstr>
      <vt:lpstr>public, private, protected</vt:lpstr>
      <vt:lpstr>Constructores</vt:lpstr>
      <vt:lpstr>Sobrecarga de Constructores</vt:lpstr>
      <vt:lpstr>this</vt:lpstr>
      <vt:lpstr>static keyword</vt:lpstr>
      <vt:lpstr>final keyword</vt:lpstr>
      <vt:lpstr>static</vt:lpstr>
      <vt:lpstr>☞ Actividad/Práctica</vt:lpstr>
      <vt:lpstr>Composición y Herencia - (2 horas)</vt:lpstr>
      <vt:lpstr>Relaciones entre clases</vt:lpstr>
      <vt:lpstr>Herencia</vt:lpstr>
      <vt:lpstr>Herencia</vt:lpstr>
      <vt:lpstr>Herencia</vt:lpstr>
      <vt:lpstr>super</vt:lpstr>
      <vt:lpstr>Polimorfismo</vt:lpstr>
      <vt:lpstr>Polimorfismo</vt:lpstr>
      <vt:lpstr>☞Actividad/Práctica</vt:lpstr>
      <vt:lpstr>☞Actividad/Práctica</vt:lpstr>
      <vt:lpstr>Empaquetamiento - (1 hora)</vt:lpstr>
      <vt:lpstr>Aplicaciones orientadas a objetos</vt:lpstr>
      <vt:lpstr>Empaquetamiento</vt:lpstr>
      <vt:lpstr>Nomenclatura de paquetes</vt:lpstr>
      <vt:lpstr>Estructura de directorio de paquetes</vt:lpstr>
      <vt:lpstr>☞Actividad/Práctica</vt:lpstr>
      <vt:lpstr>Car Mover</vt:lpstr>
      <vt:lpstr>Interfaces y Clases Abstractas - (1 hora)</vt:lpstr>
      <vt:lpstr>Abstracción en Java</vt:lpstr>
      <vt:lpstr>Interfaces</vt:lpstr>
      <vt:lpstr>Interfaces</vt:lpstr>
      <vt:lpstr>Clases abstractas</vt:lpstr>
      <vt:lpstr>Clases abstractas</vt:lpstr>
      <vt:lpstr>Clases abstractas e Interfaces</vt:lpstr>
      <vt:lpstr>☞Actividad/Práctica</vt:lpstr>
      <vt:lpstr>Colecciones - (1 hora)</vt:lpstr>
      <vt:lpstr>Colecciones en Java</vt:lpstr>
      <vt:lpstr>Jerarquía del framework de colecciones</vt:lpstr>
      <vt:lpstr>Métodos communes de colecciones</vt:lpstr>
      <vt:lpstr>Métodos comunes de colecciones</vt:lpstr>
      <vt:lpstr>Iterador</vt:lpstr>
      <vt:lpstr>Listas</vt:lpstr>
      <vt:lpstr>Listas - ejemplo</vt:lpstr>
      <vt:lpstr>Vectores</vt:lpstr>
      <vt:lpstr>Vectores</vt:lpstr>
      <vt:lpstr>Vectores - ejemplo</vt:lpstr>
      <vt:lpstr>HashMap</vt:lpstr>
      <vt:lpstr>HashMap - ejemplo</vt:lpstr>
      <vt:lpstr>Hashtable</vt:lpstr>
      <vt:lpstr>Hashtable Iteración</vt:lpstr>
      <vt:lpstr>Hashtable - ejemplo</vt:lpstr>
      <vt:lpstr>☞Actividad/Práctica</vt:lpstr>
      <vt:lpstr>Aserciones, anotaciones y expresiones lambda - (1 hora)</vt:lpstr>
      <vt:lpstr>Aserciones</vt:lpstr>
      <vt:lpstr>Aserciones - ejemplo</vt:lpstr>
      <vt:lpstr>Anotaciones</vt:lpstr>
      <vt:lpstr>@Override</vt:lpstr>
      <vt:lpstr>@SuppressWarnings</vt:lpstr>
      <vt:lpstr>@Deprecated</vt:lpstr>
      <vt:lpstr>Enum</vt:lpstr>
      <vt:lpstr>Expresiones Lambda</vt:lpstr>
      <vt:lpstr>Expresiones Lambda: Sintáxis</vt:lpstr>
      <vt:lpstr>Expresiones Lambda: Comparación</vt:lpstr>
      <vt:lpstr>Expresiones Lambda: Ejemplo</vt:lpstr>
      <vt:lpstr>Expresiones Lambda: Ejemplo</vt:lpstr>
      <vt:lpstr>Expresiones Lambda: Ejemplo for-each</vt:lpstr>
      <vt:lpstr>Expresiones Lambda: Ejemplo</vt:lpstr>
      <vt:lpstr>Expresiones Lambda: Ejemplo comparador</vt:lpstr>
      <vt:lpstr>☞Actividad/Práctica</vt:lpstr>
      <vt:lpstr>Streams de E/S - (15 minutos)</vt:lpstr>
      <vt:lpstr>Streams</vt:lpstr>
      <vt:lpstr>Clases de Streams de entrada</vt:lpstr>
      <vt:lpstr>Subclases de InputStream</vt:lpstr>
      <vt:lpstr>Clases de Streams de salida</vt:lpstr>
      <vt:lpstr>Subclases de OutputStream</vt:lpstr>
      <vt:lpstr>Clases de Streams (Streams orientados a caracter)</vt:lpstr>
      <vt:lpstr>Subclases de Reader</vt:lpstr>
      <vt:lpstr>Subclases de Writer</vt:lpstr>
      <vt:lpstr>Otras Clases de java.io</vt:lpstr>
      <vt:lpstr>Ejemplo Streams - lectura por líneas</vt:lpstr>
      <vt:lpstr>Parsing de tipos básicos</vt:lpstr>
      <vt:lpstr>Ejemplo Streams - escritura por líneas</vt:lpstr>
      <vt:lpstr>Ejemplos Streams- escritura de tipos básicos</vt:lpstr>
      <vt:lpstr>Ejemplo Streams - lectura de tipos básicos</vt:lpstr>
      <vt:lpstr>Ejemplo Streams - files de acceso aleatorio</vt:lpstr>
      <vt:lpstr>Ejemplo Streams - Object Stream</vt:lpstr>
      <vt:lpstr>☞Actividad/Práctica</vt:lpstr>
      <vt:lpstr>⟲ Reflexión</vt:lpstr>
      <vt:lpstr>Cierre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gildacolin@gmail.com</cp:lastModifiedBy>
  <cp:revision>8</cp:revision>
  <dcterms:modified xsi:type="dcterms:W3CDTF">2018-02-01T16:04:21Z</dcterms:modified>
</cp:coreProperties>
</file>